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36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20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46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8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7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71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92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52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01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647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883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5B7EA-DE10-438A-B3EA-64FE001B5E68}" type="datetimeFigureOut">
              <a:rPr lang="cs-CZ" smtClean="0"/>
              <a:t>04.02.2020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DAD6-60F9-4D17-AF31-DA18D85EC4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19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 pole 12"/>
          <p:cNvSpPr txBox="1"/>
          <p:nvPr/>
        </p:nvSpPr>
        <p:spPr>
          <a:xfrm>
            <a:off x="1928281" y="2124328"/>
            <a:ext cx="5495925" cy="286702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7300" smtClean="0">
                <a:ln w="17996" cap="flat" cmpd="sng" algn="ctr">
                  <a:solidFill>
                    <a:srgbClr val="0000FF"/>
                  </a:solidFill>
                  <a:prstDash val="solid"/>
                  <a:miter lim="0"/>
                </a:ln>
                <a:solidFill>
                  <a:srgbClr val="0000FF"/>
                </a:solidFill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Georgia"/>
                <a:ea typeface="Calibri"/>
                <a:cs typeface="Arial"/>
              </a:rPr>
              <a:t>S</a:t>
            </a:r>
            <a:r>
              <a:rPr lang="cs-CZ" sz="14400" smtClean="0">
                <a:ln w="17996" cap="flat" cmpd="sng" algn="ctr">
                  <a:solidFill>
                    <a:srgbClr val="0000FF"/>
                  </a:solidFill>
                  <a:prstDash val="solid"/>
                  <a:miter lim="0"/>
                </a:ln>
                <a:solidFill>
                  <a:srgbClr val="0000FF"/>
                </a:solidFill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Georgia"/>
                <a:ea typeface="Calibri"/>
                <a:cs typeface="Arial"/>
              </a:rPr>
              <a:t>TUD</a:t>
            </a:r>
            <a:endParaRPr lang="cs-CZ" sz="1400" smtClean="0">
              <a:ln w="17996" cap="flat" cmpd="sng" algn="ctr">
                <a:solidFill>
                  <a:srgbClr val="0000FF"/>
                </a:solidFill>
                <a:prstDash val="solid"/>
                <a:miter lim="0"/>
              </a:ln>
              <a:solidFill>
                <a:srgbClr val="0000FF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1026" name="Picture 2" descr="C:\Users\annakamenikova\AppData\Local\Microsoft\Windows\INetCache\IE\0KSHSJLY\cap-2029798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49731">
            <a:off x="1827768" y="2519998"/>
            <a:ext cx="1810094" cy="113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1484023" y="5445224"/>
            <a:ext cx="6400800" cy="882518"/>
          </a:xfrm>
          <a:solidFill>
            <a:schemeClr val="bg1"/>
          </a:solidFill>
        </p:spPr>
        <p:txBody>
          <a:bodyPr/>
          <a:lstStyle/>
          <a:p>
            <a:r>
              <a:rPr lang="cs-CZ" b="1" smtClean="0">
                <a:solidFill>
                  <a:srgbClr val="0000FF"/>
                </a:solidFill>
                <a:latin typeface="Georgia" panose="02040502050405020303" pitchFamily="18" charset="0"/>
              </a:rPr>
              <a:t>SE STUDEM, BEZ OSTUDY!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95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  <a:latin typeface="Georgia" panose="02040502050405020303" pitchFamily="18" charset="0"/>
              </a:rPr>
              <a:t>STUDENTSKÁ STRANA</a:t>
            </a:r>
            <a:endParaRPr lang="cs-CZ">
              <a:ln>
                <a:solidFill>
                  <a:srgbClr val="0000FF"/>
                </a:solidFill>
              </a:ln>
              <a:solidFill>
                <a:srgbClr val="0000FF"/>
              </a:solidFill>
              <a:latin typeface="Georgia" panose="02040502050405020303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4392488"/>
          </a:xfrm>
        </p:spPr>
        <p:txBody>
          <a:bodyPr>
            <a:normAutofit/>
          </a:bodyPr>
          <a:lstStyle/>
          <a:p>
            <a:pPr algn="l"/>
            <a:endParaRPr lang="cs-CZ" sz="240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/>
            <a:r>
              <a:rPr lang="cs-CZ" sz="2400" smtClean="0">
                <a:solidFill>
                  <a:schemeClr val="tx1"/>
                </a:solidFill>
                <a:latin typeface="Georgia" panose="02040502050405020303" pitchFamily="18" charset="0"/>
              </a:rPr>
              <a:t>Čím dál častěji si klademe otázky:</a:t>
            </a:r>
          </a:p>
          <a:p>
            <a:r>
              <a:rPr lang="cs-CZ" sz="2800" smtClean="0">
                <a:solidFill>
                  <a:srgbClr val="0000FF"/>
                </a:solidFill>
                <a:latin typeface="Georgia" panose="02040502050405020303" pitchFamily="18" charset="0"/>
              </a:rPr>
              <a:t>Jak nejlépe učit, studovat nebo zjišťovat výsledky vzdělávání?</a:t>
            </a:r>
          </a:p>
        </p:txBody>
      </p:sp>
    </p:spTree>
    <p:extLst>
      <p:ext uri="{BB962C8B-B14F-4D97-AF65-F5344CB8AC3E}">
        <p14:creationId xmlns:p14="http://schemas.microsoft.com/office/powerpoint/2010/main" val="13579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anose="02040502050405020303" pitchFamily="18" charset="0"/>
              </a:rPr>
              <a:t>AKTUÁLNÍ DĚNÍ</a:t>
            </a:r>
            <a:endParaRPr lang="cs-CZ">
              <a:ln w="12700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3168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smtClean="0">
                <a:latin typeface="Georgia" panose="02040502050405020303" pitchFamily="18" charset="0"/>
              </a:rPr>
              <a:t>Otázce vzdělávání a výchovy národa se nevěnuje náležitá pozornost. Přes všechny protesty jsou platy učitelů i nadále nedostačující. Stále se vedou spory ohledně státní maturity a stále školství chybí potřebné finance.</a:t>
            </a:r>
          </a:p>
          <a:p>
            <a:pPr marL="0" indent="0" algn="just">
              <a:buNone/>
            </a:pPr>
            <a:endParaRPr lang="cs-CZ" sz="2400" smtClean="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endParaRPr lang="cs-CZ" sz="2400">
              <a:latin typeface="Georgia" panose="02040502050405020303" pitchFamily="18" charset="0"/>
            </a:endParaRPr>
          </a:p>
          <a:p>
            <a:pPr marL="0" indent="0" algn="just">
              <a:buNone/>
            </a:pPr>
            <a:endParaRPr lang="cs-CZ" sz="2400">
              <a:latin typeface="Georgia" panose="02040502050405020303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699792" y="4581128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smtClean="0">
                <a:latin typeface="Georgia" panose="02040502050405020303" pitchFamily="18" charset="0"/>
              </a:rPr>
              <a:t>A proto je tu </a:t>
            </a:r>
            <a:r>
              <a:rPr lang="cs-CZ" sz="2800" b="1" smtClean="0">
                <a:solidFill>
                  <a:srgbClr val="0000FF"/>
                </a:solidFill>
                <a:latin typeface="Georgia" panose="02040502050405020303" pitchFamily="18" charset="0"/>
              </a:rPr>
              <a:t>STUD</a:t>
            </a:r>
            <a:r>
              <a:rPr lang="cs-CZ" sz="2800" smtClean="0">
                <a:latin typeface="Georgia" panose="02040502050405020303" pitchFamily="18" charset="0"/>
              </a:rPr>
              <a:t>!</a:t>
            </a:r>
            <a:endParaRPr lang="cs-CZ" sz="2800">
              <a:latin typeface="Georgia" panose="02040502050405020303" pitchFamily="18" charset="0"/>
            </a:endParaRPr>
          </a:p>
        </p:txBody>
      </p:sp>
      <p:pic>
        <p:nvPicPr>
          <p:cNvPr id="8" name="Picture 2" descr="C:\Users\annakamenikova\AppData\Local\Microsoft\Windows\INetCache\IE\0KSHSJLY\cap-2029798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82743">
            <a:off x="4977226" y="4643547"/>
            <a:ext cx="341422" cy="21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3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eorgia" panose="02040502050405020303" pitchFamily="18" charset="0"/>
              </a:rPr>
              <a:t>NÁŠ PROGRAM</a:t>
            </a:r>
            <a:endParaRPr lang="cs-CZ" dirty="0">
              <a:ln w="12700">
                <a:solidFill>
                  <a:srgbClr val="0000FF"/>
                </a:solidFill>
                <a:prstDash val="solid"/>
              </a:ln>
              <a:solidFill>
                <a:srgbClr val="0000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r>
              <a:rPr lang="cs-CZ" sz="2400" dirty="0" smtClean="0">
                <a:latin typeface="Georgia" panose="02040502050405020303" pitchFamily="18" charset="0"/>
              </a:rPr>
              <a:t>reforma školství</a:t>
            </a:r>
          </a:p>
          <a:p>
            <a:r>
              <a:rPr lang="cs-CZ" sz="2400" dirty="0" smtClean="0">
                <a:latin typeface="Georgia" panose="02040502050405020303" pitchFamily="18" charset="0"/>
              </a:rPr>
              <a:t>efektivnější osnovy</a:t>
            </a:r>
          </a:p>
          <a:p>
            <a:r>
              <a:rPr lang="cs-CZ" sz="2400" dirty="0" smtClean="0">
                <a:latin typeface="Georgia" panose="02040502050405020303" pitchFamily="18" charset="0"/>
              </a:rPr>
              <a:t>podpora studentů a pedagogů</a:t>
            </a:r>
          </a:p>
          <a:p>
            <a:pPr marL="1344613"/>
            <a:r>
              <a:rPr lang="cs-CZ" sz="2400" dirty="0" smtClean="0">
                <a:latin typeface="Georgia" panose="02040502050405020303" pitchFamily="18" charset="0"/>
              </a:rPr>
              <a:t>větší svoboda studentů</a:t>
            </a:r>
          </a:p>
          <a:p>
            <a:pPr marL="1344613"/>
            <a:r>
              <a:rPr lang="cs-CZ" sz="2400" dirty="0" smtClean="0">
                <a:latin typeface="Georgia" panose="02040502050405020303" pitchFamily="18" charset="0"/>
              </a:rPr>
              <a:t>více volitelných předmětů</a:t>
            </a:r>
          </a:p>
          <a:p>
            <a:r>
              <a:rPr lang="cs-CZ" sz="2400" dirty="0" smtClean="0">
                <a:latin typeface="Georgia" panose="02040502050405020303" pitchFamily="18" charset="0"/>
              </a:rPr>
              <a:t>dostupné vzdělání i pro dospělé</a:t>
            </a:r>
          </a:p>
          <a:p>
            <a:pPr marL="1344613"/>
            <a:r>
              <a:rPr lang="cs-CZ" sz="2400" dirty="0" smtClean="0">
                <a:latin typeface="Georgia" panose="02040502050405020303" pitchFamily="18" charset="0"/>
              </a:rPr>
              <a:t>kurzy pro učitele</a:t>
            </a:r>
          </a:p>
          <a:p>
            <a:pPr marL="1344613"/>
            <a:r>
              <a:rPr lang="cs-CZ" sz="2400" dirty="0" smtClean="0">
                <a:latin typeface="Georgia" panose="02040502050405020303" pitchFamily="18" charset="0"/>
              </a:rPr>
              <a:t>stáže v zahraničí</a:t>
            </a:r>
          </a:p>
          <a:p>
            <a:pPr marL="1344613"/>
            <a:r>
              <a:rPr lang="cs-CZ" sz="2400" dirty="0" smtClean="0">
                <a:latin typeface="Georgia" panose="02040502050405020303" pitchFamily="18" charset="0"/>
              </a:rPr>
              <a:t>vyšší platy</a:t>
            </a:r>
          </a:p>
          <a:p>
            <a:r>
              <a:rPr lang="cs-CZ" sz="2400" dirty="0" smtClean="0">
                <a:latin typeface="Georgia" panose="02040502050405020303" pitchFamily="18" charset="0"/>
              </a:rPr>
              <a:t>podpora studentských iniciativ</a:t>
            </a:r>
          </a:p>
          <a:p>
            <a:pPr lvl="2"/>
            <a:r>
              <a:rPr lang="cs-CZ" dirty="0" err="1" smtClean="0">
                <a:latin typeface="Georgia" panose="02040502050405020303" pitchFamily="18" charset="0"/>
              </a:rPr>
              <a:t>erasmus</a:t>
            </a:r>
            <a:endParaRPr lang="cs-CZ" dirty="0" smtClean="0">
              <a:latin typeface="Georgia" panose="02040502050405020303" pitchFamily="18" charset="0"/>
            </a:endParaRPr>
          </a:p>
          <a:p>
            <a:pPr lvl="2"/>
            <a:r>
              <a:rPr lang="cs-CZ" dirty="0" smtClean="0">
                <a:latin typeface="Georgia" panose="02040502050405020303" pitchFamily="18" charset="0"/>
              </a:rPr>
              <a:t>kariérní testování</a:t>
            </a:r>
          </a:p>
          <a:p>
            <a:pPr lvl="2"/>
            <a:r>
              <a:rPr lang="cs-CZ" dirty="0" smtClean="0">
                <a:latin typeface="Georgia" panose="02040502050405020303" pitchFamily="18" charset="0"/>
              </a:rPr>
              <a:t>zážitkové kurzy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588224" y="4365104"/>
            <a:ext cx="1368152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3800" b="1" smtClean="0">
                <a:ln w="17996" cap="flat" cmpd="sng" algn="ctr">
                  <a:solidFill>
                    <a:srgbClr val="0000FF"/>
                  </a:solidFill>
                  <a:prstDash val="solid"/>
                  <a:miter lim="0"/>
                </a:ln>
                <a:solidFill>
                  <a:srgbClr val="0000FF"/>
                </a:solidFill>
                <a:effectLst>
                  <a:outerShdw blurRad="25502" dist="23000" dir="7020000" algn="tl">
                    <a:srgbClr val="000000">
                      <a:alpha val="50000"/>
                    </a:srgbClr>
                  </a:outerShdw>
                </a:effectLst>
                <a:latin typeface="Georgia"/>
                <a:ea typeface="Calibri"/>
                <a:cs typeface="Arial"/>
              </a:rPr>
              <a:t>S</a:t>
            </a:r>
            <a:endParaRPr lang="cs-CZ" sz="2400" b="1"/>
          </a:p>
        </p:txBody>
      </p:sp>
      <p:pic>
        <p:nvPicPr>
          <p:cNvPr id="5" name="Picture 2" descr="C:\Users\annakamenikova\AppData\Local\Microsoft\Windows\INetCache\IE\0KSHSJLY\cap-2029798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49731">
            <a:off x="6371956" y="4478313"/>
            <a:ext cx="1663771" cy="104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69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106</Words>
  <Application>Microsoft Office PowerPoint</Application>
  <PresentationFormat>Předvádění na obrazovce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Calibri</vt:lpstr>
      <vt:lpstr>Georgia</vt:lpstr>
      <vt:lpstr>Times New Roman</vt:lpstr>
      <vt:lpstr>Motiv systému Office</vt:lpstr>
      <vt:lpstr>Prezentace aplikace PowerPoint</vt:lpstr>
      <vt:lpstr>STUDENTSKÁ STRANA</vt:lpstr>
      <vt:lpstr>AKTUÁLNÍ DĚNÍ</vt:lpstr>
      <vt:lpstr>NÁŠ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Anna Kameníková</dc:creator>
  <cp:lastModifiedBy>Anna Kameníková</cp:lastModifiedBy>
  <cp:revision>8</cp:revision>
  <dcterms:created xsi:type="dcterms:W3CDTF">2020-02-03T18:38:36Z</dcterms:created>
  <dcterms:modified xsi:type="dcterms:W3CDTF">2020-02-04T09:58:12Z</dcterms:modified>
</cp:coreProperties>
</file>