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7" r:id="rId5"/>
    <p:sldId id="258" r:id="rId6"/>
    <p:sldId id="262" r:id="rId7"/>
    <p:sldId id="263" r:id="rId8"/>
    <p:sldId id="264" r:id="rId9"/>
    <p:sldId id="265" r:id="rId10"/>
    <p:sldId id="275" r:id="rId11"/>
    <p:sldId id="276" r:id="rId12"/>
    <p:sldId id="269" r:id="rId13"/>
    <p:sldId id="271" r:id="rId14"/>
    <p:sldId id="272" r:id="rId15"/>
    <p:sldId id="259" r:id="rId16"/>
    <p:sldId id="261" r:id="rId17"/>
    <p:sldId id="270" r:id="rId18"/>
    <p:sldId id="268" r:id="rId19"/>
    <p:sldId id="278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49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B0F3-45F7-4E42-9AB8-331522B98B5A}" type="datetimeFigureOut">
              <a:rPr lang="cs-CZ" smtClean="0"/>
              <a:t>26.10.2018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AE7C-462E-4F28-B96C-0E3C3A0043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8765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B0F3-45F7-4E42-9AB8-331522B98B5A}" type="datetimeFigureOut">
              <a:rPr lang="cs-CZ" smtClean="0"/>
              <a:t>26.10.2018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AE7C-462E-4F28-B96C-0E3C3A0043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401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B0F3-45F7-4E42-9AB8-331522B98B5A}" type="datetimeFigureOut">
              <a:rPr lang="cs-CZ" smtClean="0"/>
              <a:t>26.10.2018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AE7C-462E-4F28-B96C-0E3C3A0043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647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B0F3-45F7-4E42-9AB8-331522B98B5A}" type="datetimeFigureOut">
              <a:rPr lang="cs-CZ" smtClean="0"/>
              <a:t>26.10.2018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AE7C-462E-4F28-B96C-0E3C3A0043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323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B0F3-45F7-4E42-9AB8-331522B98B5A}" type="datetimeFigureOut">
              <a:rPr lang="cs-CZ" smtClean="0"/>
              <a:t>26.10.2018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AE7C-462E-4F28-B96C-0E3C3A0043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962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B0F3-45F7-4E42-9AB8-331522B98B5A}" type="datetimeFigureOut">
              <a:rPr lang="cs-CZ" smtClean="0"/>
              <a:t>26.10.2018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AE7C-462E-4F28-B96C-0E3C3A0043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7194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B0F3-45F7-4E42-9AB8-331522B98B5A}" type="datetimeFigureOut">
              <a:rPr lang="cs-CZ" smtClean="0"/>
              <a:t>26.10.2018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AE7C-462E-4F28-B96C-0E3C3A0043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51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B0F3-45F7-4E42-9AB8-331522B98B5A}" type="datetimeFigureOut">
              <a:rPr lang="cs-CZ" smtClean="0"/>
              <a:t>26.10.2018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AE7C-462E-4F28-B96C-0E3C3A0043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5795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B0F3-45F7-4E42-9AB8-331522B98B5A}" type="datetimeFigureOut">
              <a:rPr lang="cs-CZ" smtClean="0"/>
              <a:t>26.10.2018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AE7C-462E-4F28-B96C-0E3C3A0043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13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B0F3-45F7-4E42-9AB8-331522B98B5A}" type="datetimeFigureOut">
              <a:rPr lang="cs-CZ" smtClean="0"/>
              <a:t>26.10.2018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AE7C-462E-4F28-B96C-0E3C3A0043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787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B0F3-45F7-4E42-9AB8-331522B98B5A}" type="datetimeFigureOut">
              <a:rPr lang="cs-CZ" smtClean="0"/>
              <a:t>26.10.2018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AE7C-462E-4F28-B96C-0E3C3A0043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02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CB0F3-45F7-4E42-9AB8-331522B98B5A}" type="datetimeFigureOut">
              <a:rPr lang="cs-CZ" smtClean="0"/>
              <a:t>26.10.2018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CAE7C-462E-4F28-B96C-0E3C3A0043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685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esigningoutcomes.com/assets/PadWheelV4/PadWheel_Poster_V4_HighRez.pdf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futureshorts" TargetMode="External"/><Relationship Id="rId13" Type="http://schemas.openxmlformats.org/officeDocument/2006/relationships/hyperlink" Target="http://www.filta.org.uk/" TargetMode="External"/><Relationship Id="rId18" Type="http://schemas.openxmlformats.org/officeDocument/2006/relationships/hyperlink" Target="https://www.nytimes.com/2017/03/15/learning/lesson-plans/25-mini-films-for-exploring-race-bias-and-identity-with-students.html" TargetMode="External"/><Relationship Id="rId3" Type="http://schemas.openxmlformats.org/officeDocument/2006/relationships/hyperlink" Target="https://allatc.wordpress.com/" TargetMode="External"/><Relationship Id="rId7" Type="http://schemas.openxmlformats.org/officeDocument/2006/relationships/hyperlink" Target="https://vimeo.com/" TargetMode="External"/><Relationship Id="rId12" Type="http://schemas.openxmlformats.org/officeDocument/2006/relationships/hyperlink" Target="https://www.thefilmnetwork.co.uk/films" TargetMode="External"/><Relationship Id="rId17" Type="http://schemas.openxmlformats.org/officeDocument/2006/relationships/hyperlink" Target="https://www.nytimes.com/column/learning-film-club?action=click&amp;contentCollection=The%20Learning%20Network&amp;module=ExtendedByline&amp;region=Header&amp;pgtype=article" TargetMode="External"/><Relationship Id="rId2" Type="http://schemas.openxmlformats.org/officeDocument/2006/relationships/hyperlink" Target="http://film-english.com/" TargetMode="External"/><Relationship Id="rId16" Type="http://schemas.openxmlformats.org/officeDocument/2006/relationships/hyperlink" Target="https://www.ted.com/watch/ted-ed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imeo.com/channels/staffpicks" TargetMode="External"/><Relationship Id="rId11" Type="http://schemas.openxmlformats.org/officeDocument/2006/relationships/hyperlink" Target="https://www.studentfilms.com/showcase/" TargetMode="External"/><Relationship Id="rId5" Type="http://schemas.openxmlformats.org/officeDocument/2006/relationships/hyperlink" Target="https://www.bfi.org.uk/education-research/education/education-resources" TargetMode="External"/><Relationship Id="rId15" Type="http://schemas.openxmlformats.org/officeDocument/2006/relationships/hyperlink" Target="https://ed.ted.com/" TargetMode="External"/><Relationship Id="rId10" Type="http://schemas.openxmlformats.org/officeDocument/2006/relationships/hyperlink" Target="http://www.cc.com/short-form" TargetMode="External"/><Relationship Id="rId4" Type="http://schemas.openxmlformats.org/officeDocument/2006/relationships/hyperlink" Target="http://www.bombay-tv.net/" TargetMode="External"/><Relationship Id="rId9" Type="http://schemas.openxmlformats.org/officeDocument/2006/relationships/hyperlink" Target="https://www.shortoftheweek.com/" TargetMode="External"/><Relationship Id="rId14" Type="http://schemas.openxmlformats.org/officeDocument/2006/relationships/hyperlink" Target="https://www2.mmu.ac.uk/languages/flame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ordpress.com/" TargetMode="External"/><Relationship Id="rId13" Type="http://schemas.openxmlformats.org/officeDocument/2006/relationships/hyperlink" Target="http://pixabay.com/en/" TargetMode="External"/><Relationship Id="rId3" Type="http://schemas.openxmlformats.org/officeDocument/2006/relationships/hyperlink" Target="https://dotsub.com/" TargetMode="External"/><Relationship Id="rId7" Type="http://schemas.openxmlformats.org/officeDocument/2006/relationships/hyperlink" Target="https://www.powtoon.com/home/" TargetMode="External"/><Relationship Id="rId12" Type="http://schemas.openxmlformats.org/officeDocument/2006/relationships/hyperlink" Target="https://cz.pinterest.com/" TargetMode="External"/><Relationship Id="rId2" Type="http://schemas.openxmlformats.org/officeDocument/2006/relationships/hyperlink" Target="https://www.wevideo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dpuzzle.com/" TargetMode="External"/><Relationship Id="rId11" Type="http://schemas.openxmlformats.org/officeDocument/2006/relationships/hyperlink" Target="https://www.audacityteam.org/" TargetMode="External"/><Relationship Id="rId5" Type="http://schemas.openxmlformats.org/officeDocument/2006/relationships/hyperlink" Target="https://quizlet.com/en-gb" TargetMode="External"/><Relationship Id="rId10" Type="http://schemas.openxmlformats.org/officeDocument/2006/relationships/hyperlink" Target="https://www.nchsoftware.com/videopad/index.html" TargetMode="External"/><Relationship Id="rId4" Type="http://schemas.openxmlformats.org/officeDocument/2006/relationships/hyperlink" Target="https://www.clipconverter.cc/" TargetMode="External"/><Relationship Id="rId9" Type="http://schemas.openxmlformats.org/officeDocument/2006/relationships/hyperlink" Target="http://edutechwiki.unige.ch/en/List_of_web_2.0_application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YSnhj1h210" TargetMode="External"/><Relationship Id="rId2" Type="http://schemas.openxmlformats.org/officeDocument/2006/relationships/hyperlink" Target="https://www.youtube.com/watch?v=vthprBSZEf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5qEbkZkYf4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t5wPIhhDD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844825"/>
            <a:ext cx="7772400" cy="1755626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cs-CZ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</a:br>
            <a:r>
              <a:rPr lang="cs-CZ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cs-CZ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</a:br>
            <a:r>
              <a:rPr lang="cs-CZ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Prezentace z kurzu</a:t>
            </a:r>
            <a:br>
              <a:rPr lang="cs-CZ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</a:br>
            <a:r>
              <a:rPr lang="cs-CZ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Uso</a:t>
            </a:r>
            <a:r>
              <a:rPr lang="cs-CZ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cs-CZ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didáctico</a:t>
            </a:r>
            <a:r>
              <a:rPr lang="cs-CZ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cs-CZ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del</a:t>
            </a:r>
            <a:r>
              <a:rPr lang="cs-CZ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cs-CZ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Cine</a:t>
            </a:r>
            <a:r>
              <a:rPr lang="cs-CZ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en el Aula</a:t>
            </a:r>
            <a:br>
              <a:rPr lang="cs-CZ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</a:br>
            <a:r>
              <a:rPr lang="cs-CZ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cs-CZ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</a:br>
            <a:endParaRPr lang="cs-CZ" sz="3200" dirty="0">
              <a:solidFill>
                <a:schemeClr val="accent6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Červen 2018 Madrid</a:t>
            </a:r>
            <a:endParaRPr lang="cs-CZ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Obrázek 3" descr="FundaciÃ³n JosÃ© Ortega y Gasset â Gregorio MaraÃ±Ã³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437112"/>
            <a:ext cx="4763135" cy="114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836712"/>
            <a:ext cx="5292080" cy="108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0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Screen shot 2010-10-14 at 22.06.5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632848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6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https://www.flickr.com/photos/136638084@N03/25755134116 </a:t>
            </a:r>
            <a:endParaRPr lang="cs-CZ" sz="2000" dirty="0">
              <a:solidFill>
                <a:schemeClr val="accent5">
                  <a:lumMod val="60000"/>
                  <a:lumOff val="4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992888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981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116633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u="sng" dirty="0">
                <a:hlinkClick r:id="rId2"/>
              </a:rPr>
              <a:t>https://designingoutcomes.com/assets/PadWheelV4/PadWheel_Poster_V4_HighRez.pdf</a:t>
            </a:r>
            <a:endParaRPr lang="cs-CZ" dirty="0"/>
          </a:p>
        </p:txBody>
      </p:sp>
      <p:pic>
        <p:nvPicPr>
          <p:cNvPr id="3" name="Obrázek 2" descr="Screen Shot 2016-05-15 at 2.42.38 P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496944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96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How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 to 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organize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your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lesson</a:t>
            </a:r>
            <a:endParaRPr lang="cs-CZ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Title / Type of video / Duration</a:t>
            </a:r>
          </a:p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Level</a:t>
            </a:r>
          </a:p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Objectives: language (grammar, vocabulary, pronunciation) / communication/ cultural / intercultural </a:t>
            </a:r>
          </a:p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Type of skills – Multiple </a:t>
            </a:r>
            <a:r>
              <a:rPr lang="en-US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Intelligencies</a:t>
            </a:r>
            <a:endParaRPr lang="en-US" sz="2400" dirty="0" smtClean="0">
              <a:solidFill>
                <a:schemeClr val="accent5">
                  <a:lumMod val="60000"/>
                  <a:lumOff val="40000"/>
                </a:schemeClr>
              </a:solidFill>
              <a:latin typeface="Impact" panose="020B0806030902050204" pitchFamily="34" charset="0"/>
            </a:endParaRPr>
          </a:p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ACTIVITIES</a:t>
            </a:r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: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Warm-up</a:t>
            </a:r>
          </a:p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Pre-task (before watching)</a:t>
            </a:r>
          </a:p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Task (while watching)</a:t>
            </a:r>
          </a:p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Post-task (after watching)</a:t>
            </a:r>
          </a:p>
          <a:p>
            <a:endParaRPr lang="cs-CZ" sz="24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0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How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 to 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evaluate</a:t>
            </a:r>
            <a:endParaRPr lang="cs-CZ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objectives</a:t>
            </a:r>
            <a:endParaRPr lang="cs-CZ" dirty="0" smtClean="0">
              <a:solidFill>
                <a:schemeClr val="accent5">
                  <a:lumMod val="60000"/>
                  <a:lumOff val="40000"/>
                </a:schemeClr>
              </a:solidFill>
              <a:latin typeface="Impact" panose="020B0806030902050204" pitchFamily="34" charset="0"/>
            </a:endParaRPr>
          </a:p>
          <a:p>
            <a:r>
              <a:rPr lang="cs-CZ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presentation</a:t>
            </a:r>
            <a:r>
              <a:rPr lang="cs-CZ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 (</a:t>
            </a:r>
            <a:r>
              <a:rPr lang="cs-CZ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formal</a:t>
            </a:r>
            <a:r>
              <a:rPr lang="cs-CZ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/oral)</a:t>
            </a:r>
          </a:p>
          <a:p>
            <a:r>
              <a:rPr lang="cs-CZ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creativity</a:t>
            </a:r>
            <a:endParaRPr lang="cs-CZ" dirty="0" smtClean="0">
              <a:solidFill>
                <a:schemeClr val="accent5">
                  <a:lumMod val="60000"/>
                  <a:lumOff val="40000"/>
                </a:schemeClr>
              </a:solidFill>
              <a:latin typeface="Impact" panose="020B0806030902050204" pitchFamily="34" charset="0"/>
            </a:endParaRPr>
          </a:p>
          <a:p>
            <a:r>
              <a:rPr lang="cs-CZ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justification</a:t>
            </a:r>
            <a:r>
              <a:rPr lang="cs-CZ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 /</a:t>
            </a:r>
            <a:r>
              <a:rPr lang="cs-CZ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explanation</a:t>
            </a:r>
            <a:endParaRPr lang="cs-CZ" dirty="0" smtClean="0">
              <a:solidFill>
                <a:schemeClr val="accent5">
                  <a:lumMod val="60000"/>
                  <a:lumOff val="40000"/>
                </a:schemeClr>
              </a:solidFill>
              <a:latin typeface="Impact" panose="020B0806030902050204" pitchFamily="34" charset="0"/>
            </a:endParaRPr>
          </a:p>
          <a:p>
            <a:endParaRPr lang="cs-CZ" dirty="0">
              <a:solidFill>
                <a:schemeClr val="accent5">
                  <a:lumMod val="60000"/>
                  <a:lumOff val="4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71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885825"/>
            <a:ext cx="7286625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39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862013"/>
            <a:ext cx="70485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84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92087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Video </a:t>
            </a:r>
            <a:r>
              <a:rPr lang="cs-CZ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Resources</a:t>
            </a:r>
            <a:endParaRPr lang="cs-CZ" sz="3200" dirty="0">
              <a:solidFill>
                <a:schemeClr val="accent3">
                  <a:lumMod val="60000"/>
                  <a:lumOff val="4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280920" cy="5472608"/>
          </a:xfrm>
        </p:spPr>
        <p:txBody>
          <a:bodyPr>
            <a:normAutofit fontScale="85000" lnSpcReduction="20000"/>
          </a:bodyPr>
          <a:lstStyle/>
          <a:p>
            <a:r>
              <a:rPr lang="cs-CZ" sz="2000" dirty="0" smtClean="0">
                <a:latin typeface="Impact" panose="020B0806030902050204" pitchFamily="34" charset="0"/>
                <a:hlinkClick r:id="rId2"/>
              </a:rPr>
              <a:t>http://film-english.com/</a:t>
            </a:r>
            <a:r>
              <a:rPr lang="cs-CZ" sz="2000" dirty="0" smtClean="0">
                <a:latin typeface="Impact" panose="020B0806030902050204" pitchFamily="34" charset="0"/>
              </a:rPr>
              <a:t> </a:t>
            </a:r>
          </a:p>
          <a:p>
            <a:r>
              <a:rPr lang="cs-CZ" sz="2000" dirty="0" smtClean="0">
                <a:latin typeface="Impact" panose="020B0806030902050204" pitchFamily="34" charset="0"/>
                <a:hlinkClick r:id="rId3"/>
              </a:rPr>
              <a:t>https://allatc.wordpress.com/</a:t>
            </a:r>
            <a:r>
              <a:rPr lang="cs-CZ" sz="2000" dirty="0" smtClean="0">
                <a:latin typeface="Impact" panose="020B0806030902050204" pitchFamily="34" charset="0"/>
              </a:rPr>
              <a:t> </a:t>
            </a:r>
          </a:p>
          <a:p>
            <a:r>
              <a:rPr lang="cs-CZ" sz="2000" dirty="0" smtClean="0">
                <a:latin typeface="Impact" panose="020B0806030902050204" pitchFamily="34" charset="0"/>
                <a:hlinkClick r:id="rId4"/>
              </a:rPr>
              <a:t>http://www.bombay-tv.net/</a:t>
            </a:r>
            <a:r>
              <a:rPr lang="cs-CZ" sz="2000" dirty="0" smtClean="0">
                <a:latin typeface="Impact" panose="020B0806030902050204" pitchFamily="34" charset="0"/>
              </a:rPr>
              <a:t> </a:t>
            </a:r>
          </a:p>
          <a:p>
            <a:r>
              <a:rPr lang="cs-CZ" sz="2000" dirty="0" smtClean="0">
                <a:latin typeface="Impact" panose="020B0806030902050204" pitchFamily="34" charset="0"/>
                <a:hlinkClick r:id="rId5"/>
              </a:rPr>
              <a:t>https://www.bfi.org.uk/education-research/education/education-resources</a:t>
            </a:r>
            <a:r>
              <a:rPr lang="cs-CZ" sz="2000" dirty="0" smtClean="0">
                <a:latin typeface="Impact" panose="020B0806030902050204" pitchFamily="34" charset="0"/>
              </a:rPr>
              <a:t> </a:t>
            </a:r>
          </a:p>
          <a:p>
            <a:r>
              <a:rPr lang="cs-CZ" sz="2000" dirty="0" smtClean="0">
                <a:latin typeface="Impact" panose="020B0806030902050204" pitchFamily="34" charset="0"/>
                <a:hlinkClick r:id="rId6"/>
              </a:rPr>
              <a:t>https://vimeo.com/channels/staffpicks</a:t>
            </a:r>
            <a:r>
              <a:rPr lang="cs-CZ" sz="2000" dirty="0" smtClean="0">
                <a:latin typeface="Impact" panose="020B0806030902050204" pitchFamily="34" charset="0"/>
              </a:rPr>
              <a:t> </a:t>
            </a:r>
          </a:p>
          <a:p>
            <a:r>
              <a:rPr lang="cs-CZ" sz="2000" dirty="0" smtClean="0">
                <a:latin typeface="Impact" panose="020B0806030902050204" pitchFamily="34" charset="0"/>
                <a:hlinkClick r:id="rId7"/>
              </a:rPr>
              <a:t>https://vimeo.com/</a:t>
            </a:r>
            <a:r>
              <a:rPr lang="cs-CZ" sz="2000" dirty="0" smtClean="0">
                <a:latin typeface="Impact" panose="020B0806030902050204" pitchFamily="34" charset="0"/>
              </a:rPr>
              <a:t> </a:t>
            </a:r>
          </a:p>
          <a:p>
            <a:r>
              <a:rPr lang="cs-CZ" sz="2000" dirty="0" smtClean="0">
                <a:latin typeface="Impact" panose="020B0806030902050204" pitchFamily="34" charset="0"/>
                <a:hlinkClick r:id="rId8"/>
              </a:rPr>
              <a:t>https://www.youtube.com/futureshorts</a:t>
            </a:r>
            <a:r>
              <a:rPr lang="cs-CZ" sz="2000" dirty="0" smtClean="0">
                <a:latin typeface="Impact" panose="020B0806030902050204" pitchFamily="34" charset="0"/>
              </a:rPr>
              <a:t> </a:t>
            </a:r>
          </a:p>
          <a:p>
            <a:r>
              <a:rPr lang="cs-CZ" sz="2000" dirty="0" smtClean="0">
                <a:latin typeface="Impact" panose="020B0806030902050204" pitchFamily="34" charset="0"/>
                <a:hlinkClick r:id="rId9"/>
              </a:rPr>
              <a:t>https://www.shortoftheweek.com</a:t>
            </a:r>
            <a:r>
              <a:rPr lang="cs-CZ" sz="2000" dirty="0" smtClean="0">
                <a:latin typeface="Impact" panose="020B0806030902050204" pitchFamily="34" charset="0"/>
              </a:rPr>
              <a:t> </a:t>
            </a:r>
          </a:p>
          <a:p>
            <a:r>
              <a:rPr lang="cs-CZ" sz="2000" dirty="0" smtClean="0">
                <a:latin typeface="Impact" panose="020B0806030902050204" pitchFamily="34" charset="0"/>
                <a:hlinkClick r:id="rId10"/>
              </a:rPr>
              <a:t>http://www.cc.com/short-form</a:t>
            </a:r>
            <a:r>
              <a:rPr lang="cs-CZ" sz="2000" dirty="0" smtClean="0">
                <a:latin typeface="Impact" panose="020B0806030902050204" pitchFamily="34" charset="0"/>
              </a:rPr>
              <a:t> </a:t>
            </a:r>
          </a:p>
          <a:p>
            <a:r>
              <a:rPr lang="cs-CZ" sz="2000" dirty="0" smtClean="0">
                <a:latin typeface="Impact" panose="020B0806030902050204" pitchFamily="34" charset="0"/>
                <a:hlinkClick r:id="rId11"/>
              </a:rPr>
              <a:t>https://www.studentfilms.com/showcase/</a:t>
            </a:r>
            <a:r>
              <a:rPr lang="cs-CZ" sz="2000" dirty="0" smtClean="0">
                <a:latin typeface="Impact" panose="020B0806030902050204" pitchFamily="34" charset="0"/>
              </a:rPr>
              <a:t> </a:t>
            </a:r>
          </a:p>
          <a:p>
            <a:r>
              <a:rPr lang="cs-CZ" sz="2000" dirty="0" smtClean="0">
                <a:latin typeface="Impact" panose="020B0806030902050204" pitchFamily="34" charset="0"/>
                <a:hlinkClick r:id="rId12"/>
              </a:rPr>
              <a:t>https://www.thefilmnetwork.co.uk/films</a:t>
            </a:r>
            <a:endParaRPr lang="cs-CZ" sz="2000" dirty="0" smtClean="0">
              <a:latin typeface="Impact" panose="020B0806030902050204" pitchFamily="34" charset="0"/>
            </a:endParaRPr>
          </a:p>
          <a:p>
            <a:r>
              <a:rPr lang="cs-CZ" sz="2000" dirty="0" smtClean="0">
                <a:latin typeface="Impact" panose="020B0806030902050204" pitchFamily="34" charset="0"/>
                <a:hlinkClick r:id="rId13"/>
              </a:rPr>
              <a:t>http://www.filta.org.uk/</a:t>
            </a:r>
            <a:r>
              <a:rPr lang="cs-CZ" sz="2000" dirty="0" smtClean="0">
                <a:latin typeface="Impact" panose="020B0806030902050204" pitchFamily="34" charset="0"/>
              </a:rPr>
              <a:t> </a:t>
            </a:r>
          </a:p>
          <a:p>
            <a:r>
              <a:rPr lang="cs-CZ" sz="2000" dirty="0" smtClean="0">
                <a:latin typeface="Impact" panose="020B0806030902050204" pitchFamily="34" charset="0"/>
                <a:hlinkClick r:id="rId14"/>
              </a:rPr>
              <a:t>https://www2.mmu.ac.uk/languages/flame/</a:t>
            </a:r>
            <a:r>
              <a:rPr lang="cs-CZ" sz="2000" dirty="0" smtClean="0">
                <a:latin typeface="Impact" panose="020B0806030902050204" pitchFamily="34" charset="0"/>
              </a:rPr>
              <a:t> </a:t>
            </a:r>
          </a:p>
          <a:p>
            <a:r>
              <a:rPr lang="cs-CZ" sz="2000" dirty="0" smtClean="0">
                <a:latin typeface="Impact" panose="020B0806030902050204" pitchFamily="34" charset="0"/>
                <a:hlinkClick r:id="rId15"/>
              </a:rPr>
              <a:t>https://ed.ted.com/</a:t>
            </a:r>
            <a:r>
              <a:rPr lang="cs-CZ" sz="2000" dirty="0" smtClean="0">
                <a:latin typeface="Impact" panose="020B0806030902050204" pitchFamily="34" charset="0"/>
              </a:rPr>
              <a:t> </a:t>
            </a:r>
          </a:p>
          <a:p>
            <a:r>
              <a:rPr lang="cs-CZ" sz="2000" dirty="0" smtClean="0">
                <a:latin typeface="Impact" panose="020B0806030902050204" pitchFamily="34" charset="0"/>
                <a:hlinkClick r:id="rId16"/>
              </a:rPr>
              <a:t>https://www.ted.com/watch/ted-ed</a:t>
            </a:r>
            <a:r>
              <a:rPr lang="cs-CZ" sz="2000" dirty="0" smtClean="0">
                <a:latin typeface="Impact" panose="020B0806030902050204" pitchFamily="34" charset="0"/>
              </a:rPr>
              <a:t> </a:t>
            </a:r>
          </a:p>
          <a:p>
            <a:r>
              <a:rPr lang="cs-CZ" sz="2000" dirty="0" smtClean="0">
                <a:latin typeface="Impact" panose="020B0806030902050204" pitchFamily="34" charset="0"/>
                <a:hlinkClick r:id="rId17"/>
              </a:rPr>
              <a:t>https://www.nytimes.com/column/learning-film-club?action=click&amp;contentCollection=The%20Learning%20Network&amp;module=ExtendedByline&amp;region=Header&amp;pgtype=article</a:t>
            </a:r>
            <a:r>
              <a:rPr lang="cs-CZ" sz="2000" dirty="0" smtClean="0">
                <a:latin typeface="Impact" panose="020B0806030902050204" pitchFamily="34" charset="0"/>
              </a:rPr>
              <a:t> </a:t>
            </a:r>
          </a:p>
          <a:p>
            <a:r>
              <a:rPr lang="cs-CZ" sz="2000" dirty="0" smtClean="0">
                <a:latin typeface="Impact" panose="020B0806030902050204" pitchFamily="34" charset="0"/>
                <a:hlinkClick r:id="rId18"/>
              </a:rPr>
              <a:t>https://www.nytimes.com/2017/03/15/learning/lesson-plans/25-mini-films-for-exploring-race-bias-and-identity-with-students.html</a:t>
            </a:r>
            <a:r>
              <a:rPr lang="cs-CZ" sz="2000" dirty="0" smtClean="0">
                <a:latin typeface="Impact" panose="020B0806030902050204" pitchFamily="34" charset="0"/>
              </a:rPr>
              <a:t> </a:t>
            </a:r>
          </a:p>
          <a:p>
            <a:endParaRPr lang="cs-CZ" sz="2000" dirty="0" smtClean="0">
              <a:latin typeface="Impact" panose="020B0806030902050204" pitchFamily="34" charset="0"/>
            </a:endParaRPr>
          </a:p>
          <a:p>
            <a:endParaRPr lang="cs-CZ" sz="2000" dirty="0" smtClean="0">
              <a:latin typeface="Impact" panose="020B0806030902050204" pitchFamily="34" charset="0"/>
            </a:endParaRPr>
          </a:p>
          <a:p>
            <a:endParaRPr lang="cs-CZ" sz="2000" dirty="0" smtClean="0">
              <a:latin typeface="Impact" panose="020B0806030902050204" pitchFamily="34" charset="0"/>
            </a:endParaRPr>
          </a:p>
          <a:p>
            <a:endParaRPr lang="cs-CZ" sz="2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3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1187624" y="404665"/>
            <a:ext cx="7270576" cy="864095"/>
          </a:xfrm>
        </p:spPr>
        <p:txBody>
          <a:bodyPr/>
          <a:lstStyle/>
          <a:p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Useful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links</a:t>
            </a:r>
            <a:endParaRPr lang="cs-CZ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496944" cy="504056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  <a:hlinkClick r:id="rId2"/>
              </a:rPr>
              <a:t>https://www.wevideo.com/</a:t>
            </a:r>
            <a:r>
              <a:rPr lang="cs-CZ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subtitles</a:t>
            </a: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  <a:hlinkClick r:id="rId3"/>
              </a:rPr>
              <a:t>https://dotsub.com/</a:t>
            </a:r>
            <a:r>
              <a:rPr lang="cs-CZ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 </a:t>
            </a:r>
            <a:endParaRPr lang="en-US" dirty="0" smtClean="0">
              <a:solidFill>
                <a:schemeClr val="accent5">
                  <a:lumMod val="60000"/>
                  <a:lumOff val="40000"/>
                </a:schemeClr>
              </a:solidFill>
              <a:latin typeface="Impact" panose="020B0806030902050204" pitchFamily="34" charset="0"/>
            </a:endParaRP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  <a:hlinkClick r:id="rId4"/>
              </a:rPr>
              <a:t>https://www.clipconverter.cc/</a:t>
            </a:r>
            <a:r>
              <a:rPr lang="cs-CZ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 </a:t>
            </a:r>
            <a:endParaRPr lang="en-US" dirty="0" smtClean="0">
              <a:solidFill>
                <a:schemeClr val="accent5">
                  <a:lumMod val="60000"/>
                  <a:lumOff val="40000"/>
                </a:schemeClr>
              </a:solidFill>
              <a:latin typeface="Impact" panose="020B0806030902050204" pitchFamily="34" charset="0"/>
            </a:endParaRP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  <a:hlinkClick r:id="rId5"/>
              </a:rPr>
              <a:t>https://quizlet.com/en-gb</a:t>
            </a:r>
            <a:r>
              <a:rPr lang="cs-CZ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 </a:t>
            </a:r>
            <a:endParaRPr lang="en-US" dirty="0" smtClean="0">
              <a:solidFill>
                <a:schemeClr val="accent5">
                  <a:lumMod val="60000"/>
                  <a:lumOff val="40000"/>
                </a:schemeClr>
              </a:solidFill>
              <a:latin typeface="Impact" panose="020B0806030902050204" pitchFamily="34" charset="0"/>
            </a:endParaRP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  <a:hlinkClick r:id="rId6"/>
              </a:rPr>
              <a:t>https://edpuzzle.com/</a:t>
            </a:r>
            <a:r>
              <a:rPr lang="cs-CZ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  </a:t>
            </a:r>
            <a:r>
              <a:rPr lang="cs-CZ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create</a:t>
            </a:r>
            <a:r>
              <a:rPr lang="cs-CZ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cs-CZ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questions</a:t>
            </a:r>
            <a:r>
              <a:rPr lang="cs-CZ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 to </a:t>
            </a:r>
            <a:r>
              <a:rPr lang="cs-CZ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videos</a:t>
            </a:r>
            <a:endParaRPr lang="en-US" dirty="0" smtClean="0">
              <a:solidFill>
                <a:schemeClr val="accent5">
                  <a:lumMod val="60000"/>
                  <a:lumOff val="40000"/>
                </a:schemeClr>
              </a:solidFill>
              <a:latin typeface="Impact" panose="020B0806030902050204" pitchFamily="34" charset="0"/>
            </a:endParaRP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  <a:hlinkClick r:id="rId7"/>
              </a:rPr>
              <a:t>https://www.powtoon.com/home/</a:t>
            </a:r>
            <a:r>
              <a:rPr lang="cs-CZ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  create videos</a:t>
            </a: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  <a:hlinkClick r:id="rId8"/>
              </a:rPr>
              <a:t>https://wordpress.com</a:t>
            </a:r>
            <a:r>
              <a:rPr lang="cs-CZ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 </a:t>
            </a:r>
            <a:endParaRPr lang="cs-CZ" dirty="0" smtClean="0">
              <a:solidFill>
                <a:schemeClr val="accent5">
                  <a:lumMod val="60000"/>
                  <a:lumOff val="40000"/>
                </a:schemeClr>
              </a:solidFill>
              <a:latin typeface="Impact" panose="020B0806030902050204" pitchFamily="34" charset="0"/>
            </a:endParaRP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  <a:hlinkClick r:id="rId9"/>
              </a:rPr>
              <a:t>http://edutechwiki.unige.ch/en/List_of_web_2.0_applications</a:t>
            </a:r>
            <a:r>
              <a:rPr lang="cs-CZ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 </a:t>
            </a:r>
          </a:p>
          <a:p>
            <a:r>
              <a:rPr lang="cs-CZ" dirty="0" smtClean="0">
                <a:latin typeface="Impact" panose="020B0806030902050204" pitchFamily="34" charset="0"/>
                <a:hlinkClick r:id="rId10"/>
              </a:rPr>
              <a:t>https://www.nchsoftware.com/videopad/index.html</a:t>
            </a:r>
            <a:endParaRPr lang="cs-CZ" dirty="0" smtClean="0">
              <a:latin typeface="Impact" panose="020B0806030902050204" pitchFamily="34" charset="0"/>
            </a:endParaRP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  <a:hlinkClick r:id="rId11"/>
              </a:rPr>
              <a:t>https://www.audacityteam.org/</a:t>
            </a:r>
            <a:r>
              <a:rPr lang="cs-CZ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 </a:t>
            </a: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  <a:hlinkClick r:id="rId12"/>
              </a:rPr>
              <a:t>https://cz.pinterest.com/</a:t>
            </a:r>
            <a:r>
              <a:rPr lang="cs-CZ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 </a:t>
            </a:r>
          </a:p>
          <a:p>
            <a:r>
              <a:rPr lang="cs-CZ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  <a:hlinkClick r:id="rId13"/>
              </a:rPr>
              <a:t>http://pixabay.com/en/</a:t>
            </a:r>
            <a:r>
              <a:rPr lang="cs-CZ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 free </a:t>
            </a:r>
            <a:r>
              <a:rPr lang="cs-CZ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pictures</a:t>
            </a:r>
            <a:endParaRPr lang="en-US" dirty="0" smtClean="0">
              <a:solidFill>
                <a:schemeClr val="accent5">
                  <a:lumMod val="60000"/>
                  <a:lumOff val="40000"/>
                </a:schemeClr>
              </a:solidFill>
              <a:latin typeface="Impact" panose="020B0806030902050204" pitchFamily="34" charset="0"/>
            </a:endParaRPr>
          </a:p>
          <a:p>
            <a:endParaRPr lang="cs-CZ" dirty="0">
              <a:solidFill>
                <a:schemeClr val="accent5">
                  <a:lumMod val="60000"/>
                  <a:lumOff val="4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52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How</a:t>
            </a:r>
            <a:r>
              <a:rPr lang="cs-CZ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 to 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download video from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youtube</a:t>
            </a:r>
            <a:endParaRPr lang="cs-CZ" sz="3200" dirty="0">
              <a:solidFill>
                <a:schemeClr val="accent5">
                  <a:lumMod val="60000"/>
                  <a:lumOff val="4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  <a:hlinkClick r:id="rId2"/>
              </a:rPr>
              <a:t>https://www.youtube.com/watch?v=vthprBSZEfQ</a:t>
            </a:r>
            <a:r>
              <a:rPr lang="cs-CZ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 </a:t>
            </a:r>
          </a:p>
          <a:p>
            <a:r>
              <a:rPr lang="cs-CZ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  <a:hlinkClick r:id="rId3"/>
              </a:rPr>
              <a:t>https://www.youtube.com/watch?v=HYSnhj1h210</a:t>
            </a:r>
            <a:r>
              <a:rPr lang="cs-CZ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 </a:t>
            </a:r>
          </a:p>
          <a:p>
            <a:r>
              <a:rPr lang="cs-CZ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  <a:hlinkClick r:id="rId4"/>
              </a:rPr>
              <a:t>https://www.youtube.com/watch?v=5qEbkZkYf4I</a:t>
            </a:r>
            <a:r>
              <a:rPr lang="cs-CZ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 </a:t>
            </a:r>
            <a:endParaRPr lang="cs-CZ" sz="2800" dirty="0">
              <a:solidFill>
                <a:schemeClr val="accent5">
                  <a:lumMod val="60000"/>
                  <a:lumOff val="4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17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rmAutofit fontScale="90000"/>
          </a:bodyPr>
          <a:lstStyle/>
          <a:p>
            <a:r>
              <a:rPr lang="cs-CZ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Multiple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cs-CZ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Intelligences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 </a:t>
            </a:r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/>
            </a:r>
            <a:b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</a:br>
            <a:r>
              <a:rPr lang="cs-CZ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test: https://www.edutopia.org/multiple-intelligences-assessment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/>
            </a:r>
            <a:b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</a:br>
            <a:endParaRPr lang="cs-CZ" dirty="0">
              <a:solidFill>
                <a:schemeClr val="accent1">
                  <a:lumMod val="60000"/>
                  <a:lumOff val="4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rgbClr val="FFFF00"/>
                </a:solidFill>
                <a:latin typeface="Impact" panose="020B0806030902050204" pitchFamily="34" charset="0"/>
              </a:rPr>
              <a:t>Verbal-linguistic intelligence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Impact" panose="020B0806030902050204" pitchFamily="34" charset="0"/>
              </a:rPr>
              <a:t>refers to an individual's ability to analyze information and produce work that involves oral and written language, such as speeches, books, and emails.</a:t>
            </a:r>
          </a:p>
          <a:p>
            <a:r>
              <a:rPr lang="en-US" dirty="0">
                <a:solidFill>
                  <a:srgbClr val="FFFF00"/>
                </a:solidFill>
                <a:latin typeface="Impact" panose="020B0806030902050204" pitchFamily="34" charset="0"/>
              </a:rPr>
              <a:t>Logical-mathematical intelligence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Impact" panose="020B0806030902050204" pitchFamily="34" charset="0"/>
              </a:rPr>
              <a:t>describes the ability to develop equations and proofs, make calculations, and solve abstract problems.</a:t>
            </a:r>
          </a:p>
          <a:p>
            <a:r>
              <a:rPr lang="en-US" dirty="0">
                <a:solidFill>
                  <a:srgbClr val="FFFF00"/>
                </a:solidFill>
                <a:latin typeface="Impact" panose="020B0806030902050204" pitchFamily="34" charset="0"/>
              </a:rPr>
              <a:t>Visual-spatial intelligence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Impact" panose="020B0806030902050204" pitchFamily="34" charset="0"/>
              </a:rPr>
              <a:t>allows people to comprehend maps and other types of graphical information.</a:t>
            </a:r>
          </a:p>
          <a:p>
            <a:r>
              <a:rPr lang="en-US" dirty="0">
                <a:solidFill>
                  <a:srgbClr val="FFFF00"/>
                </a:solidFill>
                <a:latin typeface="Impact" panose="020B0806030902050204" pitchFamily="34" charset="0"/>
              </a:rPr>
              <a:t>Musical intelligence enables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Impact" panose="020B0806030902050204" pitchFamily="34" charset="0"/>
              </a:rPr>
              <a:t>individuals to produce and make meaning of different types of sound.</a:t>
            </a:r>
          </a:p>
          <a:p>
            <a:r>
              <a:rPr lang="en-US" dirty="0">
                <a:solidFill>
                  <a:srgbClr val="FFFF00"/>
                </a:solidFill>
                <a:latin typeface="Impact" panose="020B0806030902050204" pitchFamily="34" charset="0"/>
              </a:rPr>
              <a:t>Naturalistic intelligence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Impact" panose="020B0806030902050204" pitchFamily="34" charset="0"/>
              </a:rPr>
              <a:t>refers to the ability to identify and distinguish among different types of plants, animals, and weather formations found in the natural world.</a:t>
            </a:r>
          </a:p>
          <a:p>
            <a:r>
              <a:rPr lang="en-US" dirty="0">
                <a:solidFill>
                  <a:srgbClr val="FFFF00"/>
                </a:solidFill>
                <a:latin typeface="Impact" panose="020B0806030902050204" pitchFamily="34" charset="0"/>
              </a:rPr>
              <a:t>Bodily-kinesthetic intelligence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Impact" panose="020B0806030902050204" pitchFamily="34" charset="0"/>
              </a:rPr>
              <a:t>entails using one's own body to create products or solve problems.</a:t>
            </a:r>
          </a:p>
          <a:p>
            <a:r>
              <a:rPr lang="en-US" dirty="0">
                <a:solidFill>
                  <a:srgbClr val="FFFF00"/>
                </a:solidFill>
                <a:latin typeface="Impact" panose="020B0806030902050204" pitchFamily="34" charset="0"/>
              </a:rPr>
              <a:t>Interpersonal intelligence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Impact" panose="020B0806030902050204" pitchFamily="34" charset="0"/>
              </a:rPr>
              <a:t>reflects an ability to recognize and understand other people's moods, desires, motivations, and intentions.</a:t>
            </a:r>
          </a:p>
          <a:p>
            <a:r>
              <a:rPr lang="en-US" dirty="0">
                <a:solidFill>
                  <a:srgbClr val="FFFF00"/>
                </a:solidFill>
                <a:latin typeface="Impact" panose="020B0806030902050204" pitchFamily="34" charset="0"/>
              </a:rPr>
              <a:t>Intrapersonal intelligence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Impact" panose="020B0806030902050204" pitchFamily="34" charset="0"/>
              </a:rPr>
              <a:t>refers to people's ability to recognize and assess those same characteristics within themselves</a:t>
            </a:r>
            <a:r>
              <a:rPr lang="en-US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960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Ã½sledek obrÃ¡zku pro gardner's multiple intelligences for ipa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92529" cy="606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54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https://www.youtube.com/watch?v=nt5wPIhhDDU </a:t>
            </a:r>
            <a:endParaRPr lang="cs-CZ" sz="2800" dirty="0">
              <a:solidFill>
                <a:schemeClr val="accent5">
                  <a:lumMod val="60000"/>
                  <a:lumOff val="40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4" name="nt5wPIhhDD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3163" y="1556792"/>
            <a:ext cx="806489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7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The</a:t>
            </a:r>
            <a:r>
              <a:rPr lang="cs-CZ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 New Media </a:t>
            </a:r>
            <a:r>
              <a:rPr lang="cs-CZ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Literacies</a:t>
            </a:r>
            <a:r>
              <a:rPr lang="cs-CZ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/>
            </a:r>
            <a:br>
              <a:rPr lang="cs-CZ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</a:br>
            <a:r>
              <a:rPr lang="cs-CZ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http://www.newmedialiteracies.org/the-literacies/</a:t>
            </a:r>
            <a:endParaRPr lang="cs-CZ" sz="1800" dirty="0">
              <a:solidFill>
                <a:schemeClr val="accent3">
                  <a:lumMod val="60000"/>
                  <a:lumOff val="4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4" name="Obrázek 3" descr="VÃ½sledek obrÃ¡zku pro the new media literacies Henry Jenkin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80" y="1628800"/>
            <a:ext cx="5760720" cy="4319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579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VÃ½sledek obrÃ¡zku pro multimodal literaci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" y="698182"/>
            <a:ext cx="5760720" cy="5461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19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Multimodal Literacies &lt;ul&gt;&lt;li&gt;linguistic (delivery, vocab,  logos , etc.) &lt;/li&gt;&lt;/ul&gt;&lt;ul&gt;&lt;li&gt;aural (music, sound effects, â¦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" y="1269047"/>
            <a:ext cx="5760720" cy="4319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463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bloomsrevisedtaxomony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92696"/>
            <a:ext cx="4896544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74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bloomsdigitaltaxonomymap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7416824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612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368</Words>
  <Application>Microsoft Office PowerPoint</Application>
  <PresentationFormat>Předvádění na obrazovce (4:3)</PresentationFormat>
  <Paragraphs>67</Paragraphs>
  <Slides>19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systému Office</vt:lpstr>
      <vt:lpstr>  Prezentace z kurzu Uso didáctico del Cine en el Aula  </vt:lpstr>
      <vt:lpstr>Multiple Intelligences  test: https://www.edutopia.org/multiple-intelligences-assessment </vt:lpstr>
      <vt:lpstr>Prezentace aplikace PowerPoint</vt:lpstr>
      <vt:lpstr>https://www.youtube.com/watch?v=nt5wPIhhDDU </vt:lpstr>
      <vt:lpstr>The New Media Literacies http://www.newmedialiteracies.org/the-literacies/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https://www.flickr.com/photos/136638084@N03/25755134116 </vt:lpstr>
      <vt:lpstr>Prezentace aplikace PowerPoint</vt:lpstr>
      <vt:lpstr>How to organize your lesson</vt:lpstr>
      <vt:lpstr>How to evaluate</vt:lpstr>
      <vt:lpstr>Prezentace aplikace PowerPoint</vt:lpstr>
      <vt:lpstr>Prezentace aplikace PowerPoint</vt:lpstr>
      <vt:lpstr>Video Resources</vt:lpstr>
      <vt:lpstr>Useful links</vt:lpstr>
      <vt:lpstr>How to download video from youtube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z kurzu Uso didáctico del Cine en el Aula</dc:title>
  <dc:creator>Dembicka</dc:creator>
  <cp:lastModifiedBy>PaedDr. Simoneta Dembická</cp:lastModifiedBy>
  <cp:revision>12</cp:revision>
  <dcterms:created xsi:type="dcterms:W3CDTF">2018-08-28T15:41:07Z</dcterms:created>
  <dcterms:modified xsi:type="dcterms:W3CDTF">2018-10-26T07:29:40Z</dcterms:modified>
</cp:coreProperties>
</file>