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notesMasterIdLst>
    <p:notesMasterId r:id="rId19"/>
  </p:notesMasterIdLst>
  <p:sldIdLst>
    <p:sldId id="269" r:id="rId2"/>
    <p:sldId id="257" r:id="rId3"/>
    <p:sldId id="264" r:id="rId4"/>
    <p:sldId id="265" r:id="rId5"/>
    <p:sldId id="266" r:id="rId6"/>
    <p:sldId id="270" r:id="rId7"/>
    <p:sldId id="271" r:id="rId8"/>
    <p:sldId id="272" r:id="rId9"/>
    <p:sldId id="273" r:id="rId10"/>
    <p:sldId id="274" r:id="rId11"/>
    <p:sldId id="275" r:id="rId12"/>
    <p:sldId id="259" r:id="rId13"/>
    <p:sldId id="260" r:id="rId14"/>
    <p:sldId id="261" r:id="rId15"/>
    <p:sldId id="262" r:id="rId16"/>
    <p:sldId id="263" r:id="rId17"/>
    <p:sldId id="268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8" autoAdjust="0"/>
  </p:normalViewPr>
  <p:slideViewPr>
    <p:cSldViewPr>
      <p:cViewPr>
        <p:scale>
          <a:sx n="107" d="100"/>
          <a:sy n="107" d="100"/>
        </p:scale>
        <p:origin x="-96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0CAD3-4819-4806-9ABD-54D28231BFBA}" type="datetimeFigureOut">
              <a:rPr lang="cs-CZ" smtClean="0"/>
              <a:t>16.10.2019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E2C1F1-D736-4CDA-BF79-9B7DB254FDF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657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2C1F1-D736-4CDA-BF79-9B7DB254FDF4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1375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2C1F1-D736-4CDA-BF79-9B7DB254FDF4}" type="slidenum">
              <a:rPr lang="cs-CZ" smtClean="0"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051313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2C1F1-D736-4CDA-BF79-9B7DB254FDF4}" type="slidenum">
              <a:rPr lang="cs-CZ" smtClean="0"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8814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37F2CD52-5E36-4EB6-9854-4656ACE86468}" type="datetimeFigureOut">
              <a:rPr lang="cs-CZ" smtClean="0"/>
              <a:t>16.10.2019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9DE224AF-E53C-4C4B-86E1-D5F66F28BB7C}" type="slidenum">
              <a:rPr lang="cs-CZ" smtClean="0"/>
              <a:t>‹#›</a:t>
            </a:fld>
            <a:endParaRPr lang="cs-CZ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9071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dirty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2CD52-5E36-4EB6-9854-4656ACE86468}" type="datetimeFigureOut">
              <a:rPr lang="cs-CZ" smtClean="0"/>
              <a:t>16.10.2019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224AF-E53C-4C4B-86E1-D5F66F28BB7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7656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2CD52-5E36-4EB6-9854-4656ACE86468}" type="datetimeFigureOut">
              <a:rPr lang="cs-CZ" smtClean="0"/>
              <a:t>16.10.2019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224AF-E53C-4C4B-86E1-D5F66F28BB7C}" type="slidenum">
              <a:rPr lang="cs-CZ" smtClean="0"/>
              <a:t>‹#›</a:t>
            </a:fld>
            <a:endParaRPr lang="cs-CZ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40960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2CD52-5E36-4EB6-9854-4656ACE86468}" type="datetimeFigureOut">
              <a:rPr lang="cs-CZ" smtClean="0"/>
              <a:t>16.10.2019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224AF-E53C-4C4B-86E1-D5F66F28BB7C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45635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2CD52-5E36-4EB6-9854-4656ACE86468}" type="datetimeFigureOut">
              <a:rPr lang="cs-CZ" smtClean="0"/>
              <a:t>16.10.2019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224AF-E53C-4C4B-86E1-D5F66F28BB7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41337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2CD52-5E36-4EB6-9854-4656ACE86468}" type="datetimeFigureOut">
              <a:rPr lang="cs-CZ" smtClean="0"/>
              <a:t>16.10.2019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224AF-E53C-4C4B-86E1-D5F66F28BB7C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07813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2CD52-5E36-4EB6-9854-4656ACE86468}" type="datetimeFigureOut">
              <a:rPr lang="cs-CZ" smtClean="0"/>
              <a:t>16.10.2019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224AF-E53C-4C4B-86E1-D5F66F28BB7C}" type="slidenum">
              <a:rPr lang="cs-CZ" smtClean="0"/>
              <a:t>‹#›</a:t>
            </a:fld>
            <a:endParaRPr lang="cs-CZ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92830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2CD52-5E36-4EB6-9854-4656ACE86468}" type="datetimeFigureOut">
              <a:rPr lang="cs-CZ" smtClean="0"/>
              <a:t>16.10.2019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224AF-E53C-4C4B-86E1-D5F66F28BB7C}" type="slidenum">
              <a:rPr lang="cs-CZ" smtClean="0"/>
              <a:t>‹#›</a:t>
            </a:fld>
            <a:endParaRPr lang="cs-CZ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66012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2CD52-5E36-4EB6-9854-4656ACE86468}" type="datetimeFigureOut">
              <a:rPr lang="cs-CZ" smtClean="0"/>
              <a:t>16.10.2019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224AF-E53C-4C4B-86E1-D5F66F28BB7C}" type="slidenum">
              <a:rPr lang="cs-CZ" smtClean="0"/>
              <a:t>‹#›</a:t>
            </a:fld>
            <a:endParaRPr lang="cs-CZ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95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2CD52-5E36-4EB6-9854-4656ACE86468}" type="datetimeFigureOut">
              <a:rPr lang="cs-CZ" smtClean="0"/>
              <a:t>16.10.2019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224AF-E53C-4C4B-86E1-D5F66F28BB7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49400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2CD52-5E36-4EB6-9854-4656ACE86468}" type="datetimeFigureOut">
              <a:rPr lang="cs-CZ" smtClean="0"/>
              <a:t>16.10.2019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224AF-E53C-4C4B-86E1-D5F66F28BB7C}" type="slidenum">
              <a:rPr lang="cs-CZ" smtClean="0"/>
              <a:t>‹#›</a:t>
            </a:fld>
            <a:endParaRPr lang="cs-CZ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3851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2CD52-5E36-4EB6-9854-4656ACE86468}" type="datetimeFigureOut">
              <a:rPr lang="cs-CZ" smtClean="0"/>
              <a:t>16.10.2019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224AF-E53C-4C4B-86E1-D5F66F28BB7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7789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2CD52-5E36-4EB6-9854-4656ACE86468}" type="datetimeFigureOut">
              <a:rPr lang="cs-CZ" smtClean="0"/>
              <a:t>16.10.2019</a:t>
            </a:fld>
            <a:endParaRPr lang="cs-CZ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224AF-E53C-4C4B-86E1-D5F66F28BB7C}" type="slidenum">
              <a:rPr lang="cs-CZ" smtClean="0"/>
              <a:t>‹#›</a:t>
            </a:fld>
            <a:endParaRPr lang="cs-CZ" dirty="0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6535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2CD52-5E36-4EB6-9854-4656ACE86468}" type="datetimeFigureOut">
              <a:rPr lang="cs-CZ" smtClean="0"/>
              <a:t>16.10.2019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224AF-E53C-4C4B-86E1-D5F66F28BB7C}" type="slidenum">
              <a:rPr lang="cs-CZ" smtClean="0"/>
              <a:t>‹#›</a:t>
            </a:fld>
            <a:endParaRPr lang="cs-CZ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4313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2CD52-5E36-4EB6-9854-4656ACE86468}" type="datetimeFigureOut">
              <a:rPr lang="cs-CZ" smtClean="0"/>
              <a:t>16.10.2019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224AF-E53C-4C4B-86E1-D5F66F28BB7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90414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2CD52-5E36-4EB6-9854-4656ACE86468}" type="datetimeFigureOut">
              <a:rPr lang="cs-CZ" smtClean="0"/>
              <a:t>16.10.2019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224AF-E53C-4C4B-86E1-D5F66F28BB7C}" type="slidenum">
              <a:rPr lang="cs-CZ" smtClean="0"/>
              <a:t>‹#›</a:t>
            </a:fld>
            <a:endParaRPr lang="cs-CZ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753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dirty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2CD52-5E36-4EB6-9854-4656ACE86468}" type="datetimeFigureOut">
              <a:rPr lang="cs-CZ" smtClean="0"/>
              <a:t>16.10.2019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224AF-E53C-4C4B-86E1-D5F66F28BB7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4603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7F2CD52-5E36-4EB6-9854-4656ACE86468}" type="datetimeFigureOut">
              <a:rPr lang="cs-CZ" smtClean="0"/>
              <a:t>16.10.2019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DE224AF-E53C-4C4B-86E1-D5F66F28BB7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46651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  <p:sldLayoutId id="2147483752" r:id="rId14"/>
    <p:sldLayoutId id="2147483753" r:id="rId15"/>
    <p:sldLayoutId id="2147483754" r:id="rId16"/>
    <p:sldLayoutId id="214748375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Teaching%20materials.pd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5400" b="1" dirty="0"/>
              <a:t>Edinburgh</a:t>
            </a:r>
          </a:p>
        </p:txBody>
      </p:sp>
      <p:sp>
        <p:nvSpPr>
          <p:cNvPr id="6" name="Obdélník 5"/>
          <p:cNvSpPr/>
          <p:nvPr/>
        </p:nvSpPr>
        <p:spPr>
          <a:xfrm>
            <a:off x="2286000" y="3257476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sz="4400" b="1" dirty="0"/>
              <a:t>9. – 20. 7. 2018</a:t>
            </a:r>
          </a:p>
          <a:p>
            <a:endParaRPr lang="en-GB" sz="4400" dirty="0"/>
          </a:p>
          <a:p>
            <a:pPr algn="ctr"/>
            <a:r>
              <a:rPr lang="en-GB" sz="4000" dirty="0"/>
              <a:t>Active Methodology Course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980728"/>
            <a:ext cx="5292080" cy="1086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7234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72633" y="914688"/>
            <a:ext cx="6798734" cy="1303867"/>
          </a:xfrm>
        </p:spPr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…and outside</a:t>
            </a: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2560" y="2591147"/>
            <a:ext cx="2974379" cy="1675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824353"/>
            <a:ext cx="3795056" cy="21347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0485" y="2566969"/>
            <a:ext cx="2020210" cy="35914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="" xmlns:a16="http://schemas.microsoft.com/office/drawing/2014/main" id="{70A9F3FF-0B6E-4963-B6C4-D4195FC0619C}"/>
              </a:ext>
            </a:extLst>
          </p:cNvPr>
          <p:cNvSpPr txBox="1"/>
          <p:nvPr/>
        </p:nvSpPr>
        <p:spPr>
          <a:xfrm flipH="1">
            <a:off x="2699792" y="2852936"/>
            <a:ext cx="31509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Loch Ness - castle and lake</a:t>
            </a:r>
            <a:endParaRPr lang="cs-CZ" dirty="0">
              <a:latin typeface="Comic Sans MS" panose="030F0702030302020204" pitchFamily="66" charset="0"/>
            </a:endParaRPr>
          </a:p>
          <a:p>
            <a:endParaRPr lang="en-GB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362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72633" y="914688"/>
            <a:ext cx="6798734" cy="1303867"/>
          </a:xfrm>
        </p:spPr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…and outside</a:t>
            </a: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636912"/>
            <a:ext cx="4176464" cy="23529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="" xmlns:a16="http://schemas.microsoft.com/office/drawing/2014/main" id="{70A9F3FF-0B6E-4963-B6C4-D4195FC0619C}"/>
              </a:ext>
            </a:extLst>
          </p:cNvPr>
          <p:cNvSpPr txBox="1"/>
          <p:nvPr/>
        </p:nvSpPr>
        <p:spPr>
          <a:xfrm flipH="1">
            <a:off x="2771800" y="5038874"/>
            <a:ext cx="3150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Highland cows</a:t>
            </a:r>
          </a:p>
        </p:txBody>
      </p:sp>
    </p:spTree>
    <p:extLst>
      <p:ext uri="{BB962C8B-B14F-4D97-AF65-F5344CB8AC3E}">
        <p14:creationId xmlns:p14="http://schemas.microsoft.com/office/powerpoint/2010/main" val="1430155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The Course Content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Classroom management - potential problems, frequent mistakes</a:t>
            </a:r>
          </a:p>
          <a:p>
            <a:r>
              <a:rPr lang="en-GB" dirty="0">
                <a:latin typeface="Comic Sans MS" panose="030F0702030302020204" pitchFamily="66" charset="0"/>
              </a:rPr>
              <a:t>Effective classroom management </a:t>
            </a:r>
          </a:p>
          <a:p>
            <a:r>
              <a:rPr lang="en-GB" dirty="0">
                <a:latin typeface="Comic Sans MS" panose="030F0702030302020204" pitchFamily="66" charset="0"/>
              </a:rPr>
              <a:t>Multiple Intelligences – different attitudes, types of activities suitable for each of them, planning the lessons with respect to the pupils needs</a:t>
            </a:r>
          </a:p>
          <a:p>
            <a:r>
              <a:rPr lang="en-GB" dirty="0">
                <a:latin typeface="Comic Sans MS" panose="030F0702030302020204" pitchFamily="66" charset="0"/>
              </a:rPr>
              <a:t>Some practical tips and activities</a:t>
            </a:r>
          </a:p>
          <a:p>
            <a:endParaRPr lang="en-GB" dirty="0">
              <a:latin typeface="Comic Sans MS" panose="030F0702030302020204" pitchFamily="66" charset="0"/>
            </a:endParaRPr>
          </a:p>
          <a:p>
            <a:endParaRPr lang="en-GB" dirty="0">
              <a:latin typeface="Comic Sans MS" panose="030F0702030302020204" pitchFamily="66" charset="0"/>
            </a:endParaRPr>
          </a:p>
          <a:p>
            <a:endParaRPr lang="en-GB" dirty="0">
              <a:latin typeface="Comic Sans MS" panose="030F0702030302020204" pitchFamily="66" charset="0"/>
            </a:endParaRPr>
          </a:p>
          <a:p>
            <a:endParaRPr lang="en-GB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81687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Multiple Intelligences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864" y="2708920"/>
            <a:ext cx="2954271" cy="29411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4086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The Course Content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Teaching grammar – attitudes, presenting grammar</a:t>
            </a:r>
          </a:p>
          <a:p>
            <a:r>
              <a:rPr lang="en-GB" dirty="0">
                <a:latin typeface="Comic Sans MS" panose="030F0702030302020204" pitchFamily="66" charset="0"/>
              </a:rPr>
              <a:t>Errors and error correction – to correct or not to correct</a:t>
            </a:r>
          </a:p>
          <a:p>
            <a:r>
              <a:rPr lang="en-GB" dirty="0">
                <a:latin typeface="Comic Sans MS" panose="030F0702030302020204" pitchFamily="66" charset="0"/>
              </a:rPr>
              <a:t>Concept check questions – use in teaching grammar, lexis, comprehension…</a:t>
            </a:r>
          </a:p>
          <a:p>
            <a:r>
              <a:rPr lang="en-GB" dirty="0">
                <a:latin typeface="Comic Sans MS" panose="030F0702030302020204" pitchFamily="66" charset="0"/>
              </a:rPr>
              <a:t>Teaching writing – some ideas for guided writing, motivation, Haiku</a:t>
            </a:r>
          </a:p>
        </p:txBody>
      </p:sp>
    </p:spTree>
    <p:extLst>
      <p:ext uri="{BB962C8B-B14F-4D97-AF65-F5344CB8AC3E}">
        <p14:creationId xmlns:p14="http://schemas.microsoft.com/office/powerpoint/2010/main" val="15717772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The Course Content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Teaching reading – strategies, types of activities – again with respect to multiple intelligences, effective reading</a:t>
            </a:r>
          </a:p>
          <a:p>
            <a:r>
              <a:rPr lang="en-GB" dirty="0">
                <a:latin typeface="Comic Sans MS" panose="030F0702030302020204" pitchFamily="66" charset="0"/>
              </a:rPr>
              <a:t>Teaching vocabulary – presenting, knowing the word</a:t>
            </a:r>
          </a:p>
          <a:p>
            <a:r>
              <a:rPr lang="en-GB" dirty="0">
                <a:latin typeface="Comic Sans MS" panose="030F0702030302020204" pitchFamily="66" charset="0"/>
              </a:rPr>
              <a:t>Teaching speaking – how to make speaking activity motivating</a:t>
            </a:r>
          </a:p>
          <a:p>
            <a:r>
              <a:rPr lang="en-GB" dirty="0">
                <a:latin typeface="Comic Sans MS" panose="030F0702030302020204" pitchFamily="66" charset="0"/>
              </a:rPr>
              <a:t>Teaching pronunciation – activities</a:t>
            </a:r>
          </a:p>
          <a:p>
            <a:endParaRPr lang="en-GB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98905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The Course Content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GB" sz="3800" dirty="0">
                <a:latin typeface="Comic Sans MS" panose="030F0702030302020204" pitchFamily="66" charset="0"/>
              </a:rPr>
              <a:t>Projects – some practical exam</a:t>
            </a:r>
            <a:r>
              <a:rPr lang="cs-CZ" sz="3800" dirty="0">
                <a:latin typeface="Comic Sans MS" panose="030F0702030302020204" pitchFamily="66" charset="0"/>
              </a:rPr>
              <a:t>p</a:t>
            </a:r>
            <a:r>
              <a:rPr lang="en-GB" sz="3800" dirty="0">
                <a:latin typeface="Comic Sans MS" panose="030F0702030302020204" pitchFamily="66" charset="0"/>
              </a:rPr>
              <a:t>les </a:t>
            </a:r>
          </a:p>
          <a:p>
            <a:pPr marL="0" indent="0">
              <a:buNone/>
            </a:pPr>
            <a:r>
              <a:rPr lang="en-GB" sz="3800" dirty="0">
                <a:latin typeface="Comic Sans MS" panose="030F0702030302020204" pitchFamily="66" charset="0"/>
              </a:rPr>
              <a:t>		The Great Egg Drop</a:t>
            </a:r>
          </a:p>
          <a:p>
            <a:pPr marL="0" indent="0">
              <a:buNone/>
            </a:pPr>
            <a:r>
              <a:rPr lang="en-GB" sz="3800" dirty="0">
                <a:latin typeface="Comic Sans MS" panose="030F0702030302020204" pitchFamily="66" charset="0"/>
              </a:rPr>
              <a:t>		A new smartphone app</a:t>
            </a:r>
          </a:p>
          <a:p>
            <a:pPr marL="0" indent="0">
              <a:buNone/>
            </a:pPr>
            <a:r>
              <a:rPr lang="en-GB" sz="3800" dirty="0">
                <a:latin typeface="Comic Sans MS" panose="030F0702030302020204" pitchFamily="66" charset="0"/>
              </a:rPr>
              <a:t>		The Dragons‘ Den</a:t>
            </a:r>
          </a:p>
          <a:p>
            <a:pPr marL="0" indent="0">
              <a:buNone/>
            </a:pPr>
            <a:r>
              <a:rPr lang="en-GB" sz="3800" dirty="0">
                <a:latin typeface="Comic Sans MS" panose="030F0702030302020204" pitchFamily="66" charset="0"/>
              </a:rPr>
              <a:t>		The Great Museum Heist</a:t>
            </a:r>
          </a:p>
          <a:p>
            <a:pPr marL="0" indent="0">
              <a:buNone/>
            </a:pPr>
            <a:r>
              <a:rPr lang="en-GB" sz="3800" dirty="0">
                <a:latin typeface="Comic Sans MS" panose="030F0702030302020204" pitchFamily="66" charset="0"/>
              </a:rPr>
              <a:t>	</a:t>
            </a:r>
          </a:p>
          <a:p>
            <a:pPr marL="0" indent="0">
              <a:buNone/>
            </a:pPr>
            <a:endParaRPr lang="en-GB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n-GB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n-GB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GB" dirty="0">
                <a:latin typeface="Comic Sans MS" panose="030F0702030302020204" pitchFamily="66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0227572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Some materials for your use</a:t>
            </a:r>
          </a:p>
        </p:txBody>
      </p:sp>
      <p:sp>
        <p:nvSpPr>
          <p:cNvPr id="7" name="Obdélník 6"/>
          <p:cNvSpPr/>
          <p:nvPr/>
        </p:nvSpPr>
        <p:spPr>
          <a:xfrm>
            <a:off x="3565955" y="3244334"/>
            <a:ext cx="20120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That‘s all Folks….</a:t>
            </a:r>
          </a:p>
        </p:txBody>
      </p:sp>
      <p:pic>
        <p:nvPicPr>
          <p:cNvPr id="2055" name="Picture 7" descr="portrait of a highland cow Art Pri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232" y="2996952"/>
            <a:ext cx="3024336" cy="302433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ástupný obsah 5">
            <a:extLst>
              <a:ext uri="{FF2B5EF4-FFF2-40B4-BE49-F238E27FC236}">
                <a16:creationId xmlns="" xmlns:a16="http://schemas.microsoft.com/office/drawing/2014/main" id="{13BD3B99-C166-48C2-A174-D00C2F6341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6406" y="2475784"/>
            <a:ext cx="6798736" cy="3444997"/>
          </a:xfrm>
        </p:spPr>
        <p:txBody>
          <a:bodyPr/>
          <a:lstStyle/>
          <a:p>
            <a:r>
              <a:rPr lang="cs-CZ" dirty="0" err="1">
                <a:hlinkClick r:id="rId4" action="ppaction://hlinkfile"/>
              </a:rPr>
              <a:t>Teaching</a:t>
            </a:r>
            <a:r>
              <a:rPr lang="cs-CZ">
                <a:hlinkClick r:id="rId4" action="ppaction://hlinkfile"/>
              </a:rPr>
              <a:t> materials.pdf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73736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92696"/>
            <a:ext cx="7005464" cy="1614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324" y="2636912"/>
            <a:ext cx="3048000" cy="304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636912"/>
            <a:ext cx="4196985" cy="304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0041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Our group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We were a small group of 6 people:</a:t>
            </a:r>
          </a:p>
          <a:p>
            <a:pPr lvl="1"/>
            <a:r>
              <a:rPr lang="en-GB" dirty="0"/>
              <a:t>2 from the Czech Republic, 2 from Poland, 1 from Germany, 1 from Italy </a:t>
            </a:r>
          </a:p>
          <a:p>
            <a:pPr lvl="1"/>
            <a:r>
              <a:rPr lang="en-GB" dirty="0"/>
              <a:t> a very cooperative surroundings, different backgrounds, a great teacher, interesting topics</a:t>
            </a:r>
          </a:p>
          <a:p>
            <a:pPr lvl="1"/>
            <a:r>
              <a:rPr lang="en-GB" dirty="0"/>
              <a:t> we are still in touch through WhatsApp</a:t>
            </a:r>
          </a:p>
        </p:txBody>
      </p:sp>
    </p:spTree>
    <p:extLst>
      <p:ext uri="{BB962C8B-B14F-4D97-AF65-F5344CB8AC3E}">
        <p14:creationId xmlns:p14="http://schemas.microsoft.com/office/powerpoint/2010/main" val="32415497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08" y="256767"/>
            <a:ext cx="6798734" cy="1303867"/>
          </a:xfrm>
        </p:spPr>
        <p:txBody>
          <a:bodyPr/>
          <a:lstStyle/>
          <a:p>
            <a:r>
              <a:rPr lang="en-GB" dirty="0"/>
              <a:t>Some photos from the class…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903" y="1438708"/>
            <a:ext cx="3503712" cy="26277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6591" y="1438708"/>
            <a:ext cx="3216573" cy="24145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3235" y="3444806"/>
            <a:ext cx="4947320" cy="27828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85717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…and outside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171" y="2525469"/>
            <a:ext cx="4592595" cy="25873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4135" y="433791"/>
            <a:ext cx="2914834" cy="1642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7631" y="2788723"/>
            <a:ext cx="2974379" cy="1675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6081" y="2575177"/>
            <a:ext cx="2112888" cy="3750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8514" y="5270092"/>
            <a:ext cx="2731830" cy="1536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71381" y="1598800"/>
            <a:ext cx="2020210" cy="3591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80928" y="-835561"/>
            <a:ext cx="3930407" cy="2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="" xmlns:a16="http://schemas.microsoft.com/office/drawing/2014/main" id="{70A9F3FF-0B6E-4963-B6C4-D4195FC0619C}"/>
              </a:ext>
            </a:extLst>
          </p:cNvPr>
          <p:cNvSpPr txBox="1"/>
          <p:nvPr/>
        </p:nvSpPr>
        <p:spPr>
          <a:xfrm flipH="1">
            <a:off x="2848153" y="5189835"/>
            <a:ext cx="34476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Edinburgh from Arthur's Seat</a:t>
            </a:r>
          </a:p>
          <a:p>
            <a:endParaRPr lang="cs-CZ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8593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…and outside</a:t>
            </a:r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6081" y="2575177"/>
            <a:ext cx="2112888" cy="3750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8514" y="5270092"/>
            <a:ext cx="2731830" cy="1536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71381" y="1598800"/>
            <a:ext cx="2020210" cy="3591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="" xmlns:a16="http://schemas.microsoft.com/office/drawing/2014/main" id="{70A9F3FF-0B6E-4963-B6C4-D4195FC0619C}"/>
              </a:ext>
            </a:extLst>
          </p:cNvPr>
          <p:cNvSpPr txBox="1"/>
          <p:nvPr/>
        </p:nvSpPr>
        <p:spPr>
          <a:xfrm flipH="1">
            <a:off x="3584211" y="5112846"/>
            <a:ext cx="3150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Comic Sans MS" panose="030F0702030302020204" pitchFamily="66" charset="0"/>
              </a:rPr>
              <a:t>E</a:t>
            </a:r>
            <a:r>
              <a:rPr lang="en-GB" dirty="0" err="1">
                <a:latin typeface="Comic Sans MS" panose="030F0702030302020204" pitchFamily="66" charset="0"/>
              </a:rPr>
              <a:t>dinburgh</a:t>
            </a:r>
            <a:r>
              <a:rPr lang="en-GB" dirty="0">
                <a:latin typeface="Comic Sans MS" panose="030F0702030302020204" pitchFamily="66" charset="0"/>
              </a:rPr>
              <a:t> Castle</a:t>
            </a:r>
          </a:p>
        </p:txBody>
      </p:sp>
      <p:pic>
        <p:nvPicPr>
          <p:cNvPr id="13" name="Picture 11">
            <a:extLst>
              <a:ext uri="{FF2B5EF4-FFF2-40B4-BE49-F238E27FC236}">
                <a16:creationId xmlns="" xmlns:a16="http://schemas.microsoft.com/office/drawing/2014/main" id="{45BD0D6D-E1EF-4BFA-94DC-DF1DB41AE5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4182" y="2356627"/>
            <a:ext cx="4655636" cy="26187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0686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…and outside</a:t>
            </a:r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6081" y="2575177"/>
            <a:ext cx="2112888" cy="3750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8514" y="5270092"/>
            <a:ext cx="2731830" cy="1536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71381" y="1598800"/>
            <a:ext cx="2020210" cy="3591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="" xmlns:a16="http://schemas.microsoft.com/office/drawing/2014/main" id="{70A9F3FF-0B6E-4963-B6C4-D4195FC0619C}"/>
              </a:ext>
            </a:extLst>
          </p:cNvPr>
          <p:cNvSpPr txBox="1"/>
          <p:nvPr/>
        </p:nvSpPr>
        <p:spPr>
          <a:xfrm flipH="1">
            <a:off x="2915816" y="5005619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The Royal Botanical Gardens</a:t>
            </a:r>
          </a:p>
        </p:txBody>
      </p:sp>
      <p:pic>
        <p:nvPicPr>
          <p:cNvPr id="12" name="Picture 6">
            <a:extLst>
              <a:ext uri="{FF2B5EF4-FFF2-40B4-BE49-F238E27FC236}">
                <a16:creationId xmlns="" xmlns:a16="http://schemas.microsoft.com/office/drawing/2014/main" id="{EAE83FEE-1D90-4A8F-93AB-62004E92DA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5149" y="2575177"/>
            <a:ext cx="4013701" cy="22612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8760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…and outside</a:t>
            </a:r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6081" y="2575177"/>
            <a:ext cx="2112888" cy="3750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8514" y="5270092"/>
            <a:ext cx="2731830" cy="1536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71381" y="1598800"/>
            <a:ext cx="2020210" cy="3591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291" y="2646267"/>
            <a:ext cx="3930407" cy="22143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="" xmlns:a16="http://schemas.microsoft.com/office/drawing/2014/main" id="{70A9F3FF-0B6E-4963-B6C4-D4195FC0619C}"/>
              </a:ext>
            </a:extLst>
          </p:cNvPr>
          <p:cNvSpPr txBox="1"/>
          <p:nvPr/>
        </p:nvSpPr>
        <p:spPr>
          <a:xfrm flipH="1">
            <a:off x="3779912" y="4918311"/>
            <a:ext cx="3150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Arthur's Seat</a:t>
            </a:r>
          </a:p>
        </p:txBody>
      </p:sp>
    </p:spTree>
    <p:extLst>
      <p:ext uri="{BB962C8B-B14F-4D97-AF65-F5344CB8AC3E}">
        <p14:creationId xmlns:p14="http://schemas.microsoft.com/office/powerpoint/2010/main" val="1926153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72633" y="914688"/>
            <a:ext cx="6798734" cy="1303867"/>
          </a:xfrm>
        </p:spPr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…and outside</a:t>
            </a: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7631" y="2788723"/>
            <a:ext cx="2974379" cy="1675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5648" y="2452545"/>
            <a:ext cx="2020210" cy="35858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8514" y="5270092"/>
            <a:ext cx="2731830" cy="1536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71381" y="1598800"/>
            <a:ext cx="2020210" cy="3591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="" xmlns:a16="http://schemas.microsoft.com/office/drawing/2014/main" id="{70A9F3FF-0B6E-4963-B6C4-D4195FC0619C}"/>
              </a:ext>
            </a:extLst>
          </p:cNvPr>
          <p:cNvSpPr txBox="1"/>
          <p:nvPr/>
        </p:nvSpPr>
        <p:spPr>
          <a:xfrm flipH="1">
            <a:off x="3707904" y="4060815"/>
            <a:ext cx="3150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The Highlands - Glencoe </a:t>
            </a:r>
          </a:p>
        </p:txBody>
      </p:sp>
    </p:spTree>
    <p:extLst>
      <p:ext uri="{BB962C8B-B14F-4D97-AF65-F5344CB8AC3E}">
        <p14:creationId xmlns:p14="http://schemas.microsoft.com/office/powerpoint/2010/main" val="5279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a">
  <a:themeElements>
    <a:clrScheme name="Organika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a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a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347</TotalTime>
  <Words>272</Words>
  <Application>Microsoft Office PowerPoint</Application>
  <PresentationFormat>Předvádění na obrazovce (4:3)</PresentationFormat>
  <Paragraphs>59</Paragraphs>
  <Slides>17</Slides>
  <Notes>3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18" baseType="lpstr">
      <vt:lpstr>Organika</vt:lpstr>
      <vt:lpstr>Prezentace aplikace PowerPoint</vt:lpstr>
      <vt:lpstr>Prezentace aplikace PowerPoint</vt:lpstr>
      <vt:lpstr>Our group</vt:lpstr>
      <vt:lpstr>Some photos from the class…</vt:lpstr>
      <vt:lpstr>…and outside</vt:lpstr>
      <vt:lpstr>…and outside</vt:lpstr>
      <vt:lpstr>…and outside</vt:lpstr>
      <vt:lpstr>…and outside</vt:lpstr>
      <vt:lpstr>…and outside</vt:lpstr>
      <vt:lpstr>…and outside</vt:lpstr>
      <vt:lpstr>…and outside</vt:lpstr>
      <vt:lpstr>The Course Content</vt:lpstr>
      <vt:lpstr>Multiple Intelligences</vt:lpstr>
      <vt:lpstr>The Course Content</vt:lpstr>
      <vt:lpstr>The Course Content</vt:lpstr>
      <vt:lpstr>The Course Content</vt:lpstr>
      <vt:lpstr>Some materials for your use</vt:lpstr>
    </vt:vector>
  </TitlesOfParts>
  <Company>Biskupské gymnázium Brno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Edinburgh</dc:title>
  <dc:creator>Bc. Alena Charvátová</dc:creator>
  <cp:lastModifiedBy>kater</cp:lastModifiedBy>
  <cp:revision>19</cp:revision>
  <dcterms:created xsi:type="dcterms:W3CDTF">2019-06-24T08:48:39Z</dcterms:created>
  <dcterms:modified xsi:type="dcterms:W3CDTF">2019-10-16T20:19:15Z</dcterms:modified>
</cp:coreProperties>
</file>