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Source Code Pro" panose="020B0604020202020204" charset="0"/>
      <p:regular r:id="rId46"/>
      <p:bold r:id="rId47"/>
      <p:italic r:id="rId48"/>
      <p:boldItalic r:id="rId49"/>
    </p:embeddedFont>
    <p:embeddedFont>
      <p:font typeface="Amatic SC" panose="020B0604020202020204" charset="-79"/>
      <p:regular r:id="rId50"/>
      <p:bold r:id="rId51"/>
    </p:embeddedFont>
    <p:embeddedFont>
      <p:font typeface="Calibri" panose="020F0502020204030204" pitchFamily="34" charset="0"/>
      <p:regular r:id="rId52"/>
      <p:bold r:id="rId53"/>
      <p:italic r:id="rId54"/>
      <p:boldItalic r:id="rId55"/>
    </p:embeddedFont>
    <p:embeddedFont>
      <p:font typeface="Playfair Display" panose="020B0604020202020204" charset="-18"/>
      <p:regular r:id="rId56"/>
      <p:bold r:id="rId57"/>
      <p:italic r:id="rId58"/>
      <p:boldItalic r:id="rId59"/>
    </p:embeddedFont>
    <p:embeddedFont>
      <p:font typeface="Comic Sans MS" panose="030F0702030302020204" pitchFamily="66"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P4d69msbj34YJz7E4lMkqJ1F1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font" Target="fonts/font18.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905527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4" name="Google Shape;26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45"/>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45"/>
          <p:cNvSpPr txBox="1">
            <a:spLocks noGrp="1"/>
          </p:cNvSpPr>
          <p:nvPr>
            <p:ph type="ctrTitle"/>
          </p:nvPr>
        </p:nvSpPr>
        <p:spPr>
          <a:xfrm>
            <a:off x="311700" y="392150"/>
            <a:ext cx="8520600" cy="269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2" name="Google Shape;12;p45"/>
          <p:cNvSpPr txBox="1">
            <a:spLocks noGrp="1"/>
          </p:cNvSpPr>
          <p:nvPr>
            <p:ph type="subTitle" idx="1"/>
          </p:nvPr>
        </p:nvSpPr>
        <p:spPr>
          <a:xfrm>
            <a:off x="311700" y="3890400"/>
            <a:ext cx="8520600" cy="706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54"/>
          <p:cNvSpPr txBox="1">
            <a:spLocks noGrp="1"/>
          </p:cNvSpPr>
          <p:nvPr>
            <p:ph type="body" idx="1"/>
          </p:nvPr>
        </p:nvSpPr>
        <p:spPr>
          <a:xfrm>
            <a:off x="319500" y="423057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7" name="Google Shape;47;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55"/>
          <p:cNvSpPr txBox="1">
            <a:spLocks noGrp="1"/>
          </p:cNvSpPr>
          <p:nvPr>
            <p:ph type="title" hasCustomPrompt="1"/>
          </p:nvPr>
        </p:nvSpPr>
        <p:spPr>
          <a:xfrm>
            <a:off x="311700" y="1240275"/>
            <a:ext cx="8520600" cy="198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0" name="Google Shape;50;p55"/>
          <p:cNvSpPr txBox="1">
            <a:spLocks noGrp="1"/>
          </p:cNvSpPr>
          <p:nvPr>
            <p:ph type="body" idx="1"/>
          </p:nvPr>
        </p:nvSpPr>
        <p:spPr>
          <a:xfrm>
            <a:off x="311700" y="33046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51" name="Google Shape;51;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6" name="Google Shape;16;p46"/>
          <p:cNvSpPr txBox="1">
            <a:spLocks noGrp="1"/>
          </p:cNvSpPr>
          <p:nvPr>
            <p:ph type="body" idx="1"/>
          </p:nvPr>
        </p:nvSpPr>
        <p:spPr>
          <a:xfrm>
            <a:off x="3117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7" name="Google Shape;17;p46"/>
          <p:cNvSpPr txBox="1">
            <a:spLocks noGrp="1"/>
          </p:cNvSpPr>
          <p:nvPr>
            <p:ph type="body" idx="2"/>
          </p:nvPr>
        </p:nvSpPr>
        <p:spPr>
          <a:xfrm>
            <a:off x="4832400" y="1228675"/>
            <a:ext cx="3999900" cy="3340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8" name="Google Shape;1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7"/>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1" name="Google Shape;2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8"/>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4" name="Google Shape;24;p48"/>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5" name="Google Shape;25;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50"/>
          <p:cNvSpPr txBox="1">
            <a:spLocks noGrp="1"/>
          </p:cNvSpPr>
          <p:nvPr>
            <p:ph type="title"/>
          </p:nvPr>
        </p:nvSpPr>
        <p:spPr>
          <a:xfrm>
            <a:off x="304800" y="309350"/>
            <a:ext cx="8537700" cy="748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30" name="Google Shape;30;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5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33" name="Google Shape;33;p5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5"/>
        <p:cNvGrpSpPr/>
        <p:nvPr/>
      </p:nvGrpSpPr>
      <p:grpSpPr>
        <a:xfrm>
          <a:off x="0" y="0"/>
          <a:ext cx="0" cy="0"/>
          <a:chOff x="0" y="0"/>
          <a:chExt cx="0" cy="0"/>
        </a:xfrm>
      </p:grpSpPr>
      <p:sp>
        <p:nvSpPr>
          <p:cNvPr id="36" name="Google Shape;36;p52"/>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37" name="Google Shape;37;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53"/>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53"/>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41" name="Google Shape;41;p53"/>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42" name="Google Shape;42;p53"/>
          <p:cNvSpPr txBox="1">
            <a:spLocks noGrp="1"/>
          </p:cNvSpPr>
          <p:nvPr>
            <p:ph type="subTitle" idx="1"/>
          </p:nvPr>
        </p:nvSpPr>
        <p:spPr>
          <a:xfrm>
            <a:off x="265500" y="2845223"/>
            <a:ext cx="4045200" cy="1345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3" name="Google Shape;43;p5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160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4" name="Google Shape;44;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44"/>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7" name="Google Shape;7;p44"/>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160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1600"/>
              </a:spcBef>
              <a:spcAft>
                <a:spcPts val="160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8" name="Google Shape;8;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5"/>
        <p:cNvGrpSpPr/>
        <p:nvPr/>
      </p:nvGrpSpPr>
      <p:grpSpPr>
        <a:xfrm>
          <a:off x="0" y="0"/>
          <a:ext cx="0" cy="0"/>
          <a:chOff x="0" y="0"/>
          <a:chExt cx="0" cy="0"/>
        </a:xfrm>
      </p:grpSpPr>
      <p:sp>
        <p:nvSpPr>
          <p:cNvPr id="56" name="Google Shape;56;p1"/>
          <p:cNvSpPr txBox="1">
            <a:spLocks noGrp="1"/>
          </p:cNvSpPr>
          <p:nvPr>
            <p:ph type="ctrTitle"/>
          </p:nvPr>
        </p:nvSpPr>
        <p:spPr>
          <a:xfrm>
            <a:off x="311700" y="1055575"/>
            <a:ext cx="8520600" cy="269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8000"/>
              <a:buNone/>
            </a:pPr>
            <a:r>
              <a:rPr lang="ro"/>
              <a:t>INTERNET SAFETY GUIDE</a:t>
            </a:r>
            <a:endParaRPr/>
          </a:p>
        </p:txBody>
      </p:sp>
      <p:pic>
        <p:nvPicPr>
          <p:cNvPr id="57" name="Google Shape;57;p1"/>
          <p:cNvPicPr preferRelativeResize="0"/>
          <p:nvPr/>
        </p:nvPicPr>
        <p:blipFill rotWithShape="1">
          <a:blip r:embed="rId3">
            <a:alphaModFix/>
          </a:blip>
          <a:srcRect/>
          <a:stretch/>
        </p:blipFill>
        <p:spPr>
          <a:xfrm>
            <a:off x="311699" y="366667"/>
            <a:ext cx="1191175" cy="1282168"/>
          </a:xfrm>
          <a:prstGeom prst="rect">
            <a:avLst/>
          </a:prstGeom>
          <a:noFill/>
          <a:ln>
            <a:noFill/>
          </a:ln>
        </p:spPr>
      </p:pic>
      <p:pic>
        <p:nvPicPr>
          <p:cNvPr id="58" name="Google Shape;58;p1"/>
          <p:cNvPicPr preferRelativeResize="0"/>
          <p:nvPr/>
        </p:nvPicPr>
        <p:blipFill rotWithShape="1">
          <a:blip r:embed="rId4">
            <a:alphaModFix/>
          </a:blip>
          <a:srcRect/>
          <a:stretch/>
        </p:blipFill>
        <p:spPr>
          <a:xfrm>
            <a:off x="2740537" y="366667"/>
            <a:ext cx="2196263" cy="973246"/>
          </a:xfrm>
          <a:prstGeom prst="rect">
            <a:avLst/>
          </a:prstGeom>
          <a:noFill/>
          <a:ln>
            <a:noFill/>
          </a:ln>
        </p:spPr>
      </p:pic>
      <p:pic>
        <p:nvPicPr>
          <p:cNvPr id="59" name="Google Shape;59;p1"/>
          <p:cNvPicPr preferRelativeResize="0"/>
          <p:nvPr/>
        </p:nvPicPr>
        <p:blipFill rotWithShape="1">
          <a:blip r:embed="rId5">
            <a:alphaModFix/>
          </a:blip>
          <a:srcRect/>
          <a:stretch/>
        </p:blipFill>
        <p:spPr>
          <a:xfrm>
            <a:off x="5729619" y="586481"/>
            <a:ext cx="3102681" cy="8425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3E5"/>
        </a:solidFill>
        <a:effectLst/>
      </p:bgPr>
    </p:bg>
    <p:spTree>
      <p:nvGrpSpPr>
        <p:cNvPr id="1" name="Shape 117"/>
        <p:cNvGrpSpPr/>
        <p:nvPr/>
      </p:nvGrpSpPr>
      <p:grpSpPr>
        <a:xfrm>
          <a:off x="0" y="0"/>
          <a:ext cx="0" cy="0"/>
          <a:chOff x="0" y="0"/>
          <a:chExt cx="0" cy="0"/>
        </a:xfrm>
      </p:grpSpPr>
      <p:sp>
        <p:nvSpPr>
          <p:cNvPr id="118" name="Google Shape;118;p10"/>
          <p:cNvSpPr/>
          <p:nvPr/>
        </p:nvSpPr>
        <p:spPr>
          <a:xfrm>
            <a:off x="1769075" y="32850"/>
            <a:ext cx="5813400" cy="5077800"/>
          </a:xfrm>
          <a:prstGeom prst="noSmoking">
            <a:avLst>
              <a:gd name="adj" fmla="val 18750"/>
            </a:avLst>
          </a:prstGeom>
          <a:solidFill>
            <a:schemeClr val="lt2"/>
          </a:solidFill>
          <a:ln w="9525" cap="flat" cmpd="sng">
            <a:solidFill>
              <a:schemeClr val="dk2"/>
            </a:solidFill>
            <a:prstDash val="solid"/>
            <a:round/>
            <a:headEnd type="none" w="sm" len="sm"/>
            <a:tailEnd type="none" w="sm" len="sm"/>
          </a:ln>
          <a:effectLst>
            <a:reflection stA="0" endPos="14000" dist="38100" dir="5400000" fadeDir="5400012"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0"/>
          <p:cNvSpPr txBox="1"/>
          <p:nvPr/>
        </p:nvSpPr>
        <p:spPr>
          <a:xfrm>
            <a:off x="448650" y="454900"/>
            <a:ext cx="8531400" cy="462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400"/>
              </a:spcBef>
              <a:spcAft>
                <a:spcPts val="0"/>
              </a:spcAft>
              <a:buClr>
                <a:srgbClr val="000000"/>
              </a:buClr>
              <a:buSzPts val="1700"/>
              <a:buFont typeface="Arial"/>
              <a:buNone/>
            </a:pPr>
            <a:r>
              <a:rPr lang="ro" sz="1700" b="1" i="0" u="none" strike="noStrike" cap="none">
                <a:solidFill>
                  <a:srgbClr val="000000"/>
                </a:solidFill>
                <a:latin typeface="Playfair Display"/>
                <a:ea typeface="Playfair Display"/>
                <a:cs typeface="Playfair Display"/>
                <a:sym typeface="Playfair Display"/>
              </a:rPr>
              <a:t>STOP JUDGING. </a:t>
            </a:r>
            <a:endParaRPr sz="1700" b="1"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0" i="0" u="none" strike="noStrike" cap="none">
                <a:solidFill>
                  <a:srgbClr val="000000"/>
                </a:solidFill>
                <a:latin typeface="Playfair Display"/>
                <a:ea typeface="Playfair Display"/>
                <a:cs typeface="Playfair Display"/>
                <a:sym typeface="Playfair Display"/>
              </a:rPr>
              <a:t>A human can’t have the same pattern as another, so it is normal to be different.</a:t>
            </a:r>
            <a:endParaRPr sz="1700" b="0"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1" i="0" u="none" strike="noStrike" cap="none">
                <a:solidFill>
                  <a:srgbClr val="000000"/>
                </a:solidFill>
                <a:latin typeface="Playfair Display"/>
                <a:ea typeface="Playfair Display"/>
                <a:cs typeface="Playfair Display"/>
                <a:sym typeface="Playfair Display"/>
              </a:rPr>
              <a:t>SEEK FOR HELP. </a:t>
            </a:r>
            <a:endParaRPr sz="1700" b="1"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0" i="0" u="none" strike="noStrike" cap="none">
                <a:solidFill>
                  <a:srgbClr val="000000"/>
                </a:solidFill>
                <a:latin typeface="Playfair Display"/>
                <a:ea typeface="Playfair Display"/>
                <a:cs typeface="Playfair Display"/>
                <a:sym typeface="Playfair Display"/>
              </a:rPr>
              <a:t>If you are discriminated, don’t be afraid to protect yourself from the judgers or to talk to other people that might help you</a:t>
            </a:r>
            <a:endParaRPr sz="1700" b="0"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1" i="0" u="none" strike="noStrike" cap="none">
                <a:solidFill>
                  <a:srgbClr val="000000"/>
                </a:solidFill>
                <a:latin typeface="Playfair Display"/>
                <a:ea typeface="Playfair Display"/>
                <a:cs typeface="Playfair Display"/>
                <a:sym typeface="Playfair Display"/>
              </a:rPr>
              <a:t>HELP OTHERS AROUND YOU. </a:t>
            </a:r>
            <a:endParaRPr sz="1700" b="1"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0" i="0" u="none" strike="noStrike" cap="none">
                <a:solidFill>
                  <a:srgbClr val="000000"/>
                </a:solidFill>
                <a:latin typeface="Playfair Display"/>
                <a:ea typeface="Playfair Display"/>
                <a:cs typeface="Playfair Display"/>
                <a:sym typeface="Playfair Display"/>
              </a:rPr>
              <a:t>If you know or see someone who is discriminated, don’t turn their backs to them if they ask for help. Be that different person, pay attention to them and help them.</a:t>
            </a:r>
            <a:endParaRPr sz="1700" b="0"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1" i="0" u="none" strike="noStrike" cap="none">
                <a:solidFill>
                  <a:srgbClr val="000000"/>
                </a:solidFill>
                <a:latin typeface="Playfair Display"/>
                <a:ea typeface="Playfair Display"/>
                <a:cs typeface="Playfair Display"/>
                <a:sym typeface="Playfair Display"/>
              </a:rPr>
              <a:t>LOVE YOURSELF. </a:t>
            </a:r>
            <a:endParaRPr sz="1700" b="1"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700"/>
              <a:buFont typeface="Arial"/>
              <a:buNone/>
            </a:pPr>
            <a:r>
              <a:rPr lang="ro" sz="1700" b="0" i="0" u="none" strike="noStrike" cap="none">
                <a:solidFill>
                  <a:srgbClr val="000000"/>
                </a:solidFill>
                <a:latin typeface="Playfair Display"/>
                <a:ea typeface="Playfair Display"/>
                <a:cs typeface="Playfair Display"/>
                <a:sym typeface="Playfair Display"/>
              </a:rPr>
              <a:t>Yes, you might be different. But this difference is in a good way because this trait makes you who you are. Maybe you can’t love yourself for now, but at least rely on those people that admire and love you for who you are.</a:t>
            </a:r>
            <a:endParaRPr sz="1700" b="0" i="0" u="none" strike="noStrike" cap="none">
              <a:solidFill>
                <a:srgbClr val="000000"/>
              </a:solidFill>
              <a:latin typeface="Playfair Display"/>
              <a:ea typeface="Playfair Display"/>
              <a:cs typeface="Playfair Display"/>
              <a:sym typeface="Playfair Display"/>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C232"/>
        </a:solidFill>
        <a:effectLst/>
      </p:bgPr>
    </p:bg>
    <p:spTree>
      <p:nvGrpSpPr>
        <p:cNvPr id="1" name="Shape 123"/>
        <p:cNvGrpSpPr/>
        <p:nvPr/>
      </p:nvGrpSpPr>
      <p:grpSpPr>
        <a:xfrm>
          <a:off x="0" y="0"/>
          <a:ext cx="0" cy="0"/>
          <a:chOff x="0" y="0"/>
          <a:chExt cx="0" cy="0"/>
        </a:xfrm>
      </p:grpSpPr>
      <p:sp>
        <p:nvSpPr>
          <p:cNvPr id="124" name="Google Shape;124;p11"/>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cyberbullying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SzPts val="4200"/>
              <a:buNone/>
            </a:pPr>
            <a:r>
              <a:rPr lang="ro"/>
              <a:t>forms of cyberbulling</a:t>
            </a:r>
            <a:endParaRPr/>
          </a:p>
        </p:txBody>
      </p:sp>
      <p:sp>
        <p:nvSpPr>
          <p:cNvPr id="130" name="Google Shape;130;p12"/>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1200"/>
              </a:spcBef>
              <a:spcAft>
                <a:spcPts val="0"/>
              </a:spcAft>
              <a:buClr>
                <a:srgbClr val="000000"/>
              </a:buClr>
              <a:buSzPts val="1400"/>
              <a:buFont typeface="Playfair Display"/>
              <a:buChar char="●"/>
            </a:pPr>
            <a:r>
              <a:rPr lang="ro" sz="1400">
                <a:solidFill>
                  <a:srgbClr val="000000"/>
                </a:solidFill>
                <a:latin typeface="Playfair Display"/>
                <a:ea typeface="Playfair Display"/>
                <a:cs typeface="Playfair Display"/>
                <a:sym typeface="Playfair Display"/>
              </a:rPr>
              <a:t>Reciving malicious messages from known or unknown persons or threatening, offensive messages through social networks, such as Facebook or Instagram.</a:t>
            </a:r>
            <a:endParaRPr sz="1400">
              <a:solidFill>
                <a:srgbClr val="000000"/>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000000"/>
              </a:buClr>
              <a:buSzPts val="1400"/>
              <a:buFont typeface="Playfair Display"/>
              <a:buChar char="●"/>
            </a:pPr>
            <a:r>
              <a:rPr lang="ro" sz="1400">
                <a:solidFill>
                  <a:srgbClr val="000000"/>
                </a:solidFill>
                <a:latin typeface="Playfair Display"/>
                <a:ea typeface="Playfair Display"/>
                <a:cs typeface="Playfair Display"/>
                <a:sym typeface="Playfair Display"/>
              </a:rPr>
              <a:t>Sending pictures or videos with you in order to offend or make you feel embarrassed.</a:t>
            </a:r>
            <a:endParaRPr sz="1400">
              <a:solidFill>
                <a:srgbClr val="000000"/>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000000"/>
              </a:buClr>
              <a:buSzPts val="1400"/>
              <a:buFont typeface="Playfair Display"/>
              <a:buChar char="●"/>
            </a:pPr>
            <a:r>
              <a:rPr lang="ro" sz="1400">
                <a:solidFill>
                  <a:srgbClr val="000000"/>
                </a:solidFill>
                <a:latin typeface="Playfair Display"/>
                <a:ea typeface="Playfair Display"/>
                <a:cs typeface="Playfair Display"/>
                <a:sym typeface="Playfair Display"/>
              </a:rPr>
              <a:t>Spreading rumors about you through SMS or chat applications.</a:t>
            </a:r>
            <a:endParaRPr sz="1400">
              <a:solidFill>
                <a:srgbClr val="000000"/>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000000"/>
              </a:buClr>
              <a:buSzPts val="1400"/>
              <a:buFont typeface="Playfair Display"/>
              <a:buChar char="●"/>
            </a:pPr>
            <a:r>
              <a:rPr lang="ro" sz="1400">
                <a:solidFill>
                  <a:srgbClr val="000000"/>
                </a:solidFill>
                <a:latin typeface="Playfair Display"/>
                <a:ea typeface="Playfair Display"/>
                <a:cs typeface="Playfair Display"/>
                <a:sym typeface="Playfair Display"/>
              </a:rPr>
              <a:t>Stealing your passwords to take over your accounts.</a:t>
            </a:r>
            <a:endParaRPr sz="1400">
              <a:solidFill>
                <a:srgbClr val="000000"/>
              </a:solidFill>
              <a:latin typeface="Playfair Display"/>
              <a:ea typeface="Playfair Display"/>
              <a:cs typeface="Playfair Display"/>
              <a:sym typeface="Playfair Display"/>
            </a:endParaRPr>
          </a:p>
          <a:p>
            <a:pPr marL="457200" lvl="0" indent="-317500" algn="l" rtl="0">
              <a:lnSpc>
                <a:spcPct val="115000"/>
              </a:lnSpc>
              <a:spcBef>
                <a:spcPts val="0"/>
              </a:spcBef>
              <a:spcAft>
                <a:spcPts val="0"/>
              </a:spcAft>
              <a:buClr>
                <a:srgbClr val="000000"/>
              </a:buClr>
              <a:buSzPts val="1400"/>
              <a:buFont typeface="Playfair Display"/>
              <a:buChar char="●"/>
            </a:pPr>
            <a:r>
              <a:rPr lang="ro" sz="1400">
                <a:solidFill>
                  <a:srgbClr val="000000"/>
                </a:solidFill>
                <a:latin typeface="Playfair Display"/>
                <a:ea typeface="Playfair Display"/>
                <a:cs typeface="Playfair Display"/>
                <a:sym typeface="Playfair Display"/>
              </a:rPr>
              <a:t>Creating a fake profile with your pictures.</a:t>
            </a:r>
            <a:endParaRPr sz="1400">
              <a:solidFill>
                <a:srgbClr val="000000"/>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pic>
        <p:nvPicPr>
          <p:cNvPr id="131" name="Google Shape;131;p12"/>
          <p:cNvPicPr preferRelativeResize="0"/>
          <p:nvPr/>
        </p:nvPicPr>
        <p:blipFill rotWithShape="1">
          <a:blip r:embed="rId3">
            <a:alphaModFix/>
          </a:blip>
          <a:srcRect/>
          <a:stretch/>
        </p:blipFill>
        <p:spPr>
          <a:xfrm>
            <a:off x="4698600" y="2270800"/>
            <a:ext cx="4445400" cy="2787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Shape 135"/>
        <p:cNvGrpSpPr/>
        <p:nvPr/>
      </p:nvGrpSpPr>
      <p:grpSpPr>
        <a:xfrm>
          <a:off x="0" y="0"/>
          <a:ext cx="0" cy="0"/>
          <a:chOff x="0" y="0"/>
          <a:chExt cx="0" cy="0"/>
        </a:xfrm>
      </p:grpSpPr>
      <p:sp>
        <p:nvSpPr>
          <p:cNvPr id="136" name="Google Shape;136;p1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ro"/>
              <a:t>How it affects us?</a:t>
            </a:r>
            <a:endParaRPr/>
          </a:p>
        </p:txBody>
      </p:sp>
      <p:sp>
        <p:nvSpPr>
          <p:cNvPr id="137" name="Google Shape;137;p13"/>
          <p:cNvSpPr txBox="1">
            <a:spLocks noGrp="1"/>
          </p:cNvSpPr>
          <p:nvPr>
            <p:ph type="body" idx="1"/>
          </p:nvPr>
        </p:nvSpPr>
        <p:spPr>
          <a:xfrm>
            <a:off x="207300" y="1093850"/>
            <a:ext cx="3624000" cy="3340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200"/>
              </a:spcBef>
              <a:spcAft>
                <a:spcPts val="0"/>
              </a:spcAft>
              <a:buSzPts val="1800"/>
              <a:buNone/>
            </a:pPr>
            <a:r>
              <a:rPr lang="ro" sz="1400">
                <a:solidFill>
                  <a:srgbClr val="000000"/>
                </a:solidFill>
                <a:latin typeface="Playfair Display"/>
                <a:ea typeface="Playfair Display"/>
                <a:cs typeface="Playfair Display"/>
                <a:sym typeface="Playfair Display"/>
              </a:rPr>
              <a:t>The person can feel trapped in a situation </a:t>
            </a: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r>
              <a:rPr lang="ro" sz="1400">
                <a:solidFill>
                  <a:srgbClr val="000000"/>
                </a:solidFill>
                <a:latin typeface="Playfair Display"/>
                <a:ea typeface="Playfair Display"/>
                <a:cs typeface="Playfair Display"/>
                <a:sym typeface="Playfair Display"/>
              </a:rPr>
              <a:t>without escape.</a:t>
            </a: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r>
              <a:rPr lang="ro" sz="1400">
                <a:solidFill>
                  <a:srgbClr val="000000"/>
                </a:solidFill>
                <a:latin typeface="Playfair Display"/>
                <a:ea typeface="Playfair Display"/>
                <a:cs typeface="Playfair Display"/>
                <a:sym typeface="Playfair Display"/>
              </a:rPr>
              <a:t>The person can feel alone or excluded.</a:t>
            </a: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r>
              <a:rPr lang="ro" sz="1400">
                <a:solidFill>
                  <a:srgbClr val="000000"/>
                </a:solidFill>
                <a:latin typeface="Playfair Display"/>
                <a:ea typeface="Playfair Display"/>
                <a:cs typeface="Playfair Display"/>
                <a:sym typeface="Playfair Display"/>
              </a:rPr>
              <a:t>Mental illnesses, like anxiety or depression </a:t>
            </a: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r>
              <a:rPr lang="ro" sz="1400">
                <a:solidFill>
                  <a:srgbClr val="000000"/>
                </a:solidFill>
                <a:latin typeface="Playfair Display"/>
                <a:ea typeface="Playfair Display"/>
                <a:cs typeface="Playfair Display"/>
                <a:sym typeface="Playfair Display"/>
              </a:rPr>
              <a:t>can appear.</a:t>
            </a: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0"/>
              </a:spcAft>
              <a:buSzPts val="1800"/>
              <a:buNone/>
            </a:pPr>
            <a:endParaRPr sz="1400">
              <a:solidFill>
                <a:srgbClr val="000000"/>
              </a:solidFill>
              <a:latin typeface="Playfair Display"/>
              <a:ea typeface="Playfair Display"/>
              <a:cs typeface="Playfair Display"/>
              <a:sym typeface="Playfair Display"/>
            </a:endParaRPr>
          </a:p>
          <a:p>
            <a:pPr marL="0" lvl="0" indent="0" algn="ctr" rtl="0">
              <a:lnSpc>
                <a:spcPct val="100000"/>
              </a:lnSpc>
              <a:spcBef>
                <a:spcPts val="1200"/>
              </a:spcBef>
              <a:spcAft>
                <a:spcPts val="1600"/>
              </a:spcAft>
              <a:buSzPts val="1800"/>
              <a:buNone/>
            </a:pPr>
            <a:r>
              <a:rPr lang="ro" sz="1400">
                <a:solidFill>
                  <a:srgbClr val="000000"/>
                </a:solidFill>
                <a:latin typeface="Playfair Display"/>
                <a:ea typeface="Playfair Display"/>
                <a:cs typeface="Playfair Display"/>
                <a:sym typeface="Playfair Display"/>
              </a:rPr>
              <a:t>Anger, sadness, stress</a:t>
            </a:r>
            <a:endParaRPr>
              <a:latin typeface="Playfair Display"/>
              <a:ea typeface="Playfair Display"/>
              <a:cs typeface="Playfair Display"/>
              <a:sym typeface="Playfair Display"/>
            </a:endParaRPr>
          </a:p>
        </p:txBody>
      </p:sp>
      <p:pic>
        <p:nvPicPr>
          <p:cNvPr id="138" name="Google Shape;138;p13"/>
          <p:cNvPicPr preferRelativeResize="0"/>
          <p:nvPr/>
        </p:nvPicPr>
        <p:blipFill rotWithShape="1">
          <a:blip r:embed="rId3">
            <a:alphaModFix/>
          </a:blip>
          <a:srcRect/>
          <a:stretch/>
        </p:blipFill>
        <p:spPr>
          <a:xfrm>
            <a:off x="4503375" y="1485825"/>
            <a:ext cx="4224525" cy="2816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FBD"/>
        </a:solidFill>
        <a:effectLst/>
      </p:bgPr>
    </p:bg>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1118325" y="27390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what can we do about it?</a:t>
            </a:r>
            <a:endParaRPr/>
          </a:p>
        </p:txBody>
      </p:sp>
      <p:sp>
        <p:nvSpPr>
          <p:cNvPr id="144" name="Google Shape;144;p14"/>
          <p:cNvSpPr txBox="1">
            <a:spLocks noGrp="1"/>
          </p:cNvSpPr>
          <p:nvPr>
            <p:ph type="body" idx="1"/>
          </p:nvPr>
        </p:nvSpPr>
        <p:spPr>
          <a:xfrm>
            <a:off x="170775" y="7257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endParaRPr sz="1400">
              <a:solidFill>
                <a:srgbClr val="000000"/>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800"/>
              <a:buNone/>
            </a:pPr>
            <a:r>
              <a:rPr lang="ro" sz="1400">
                <a:solidFill>
                  <a:srgbClr val="000000"/>
                </a:solidFill>
                <a:latin typeface="Times New Roman"/>
                <a:ea typeface="Times New Roman"/>
                <a:cs typeface="Times New Roman"/>
                <a:sym typeface="Times New Roman"/>
              </a:rPr>
              <a:t>•         Do not post personal information such as your address or phone number.</a:t>
            </a:r>
            <a:endParaRPr sz="1400">
              <a:solidFill>
                <a:srgbClr val="000000"/>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800"/>
              <a:buNone/>
            </a:pPr>
            <a:r>
              <a:rPr lang="ro" sz="1400">
                <a:solidFill>
                  <a:srgbClr val="000000"/>
                </a:solidFill>
                <a:latin typeface="Times New Roman"/>
                <a:ea typeface="Times New Roman"/>
                <a:cs typeface="Times New Roman"/>
                <a:sym typeface="Times New Roman"/>
              </a:rPr>
              <a:t>•          Be careful what kind of photos you post or share.</a:t>
            </a:r>
            <a:endParaRPr sz="1400">
              <a:solidFill>
                <a:srgbClr val="000000"/>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800"/>
              <a:buNone/>
            </a:pPr>
            <a:r>
              <a:rPr lang="ro" sz="1400">
                <a:solidFill>
                  <a:srgbClr val="000000"/>
                </a:solidFill>
                <a:latin typeface="Times New Roman"/>
                <a:ea typeface="Times New Roman"/>
                <a:cs typeface="Times New Roman"/>
                <a:sym typeface="Times New Roman"/>
              </a:rPr>
              <a:t>•         Keep your passwords just for you.</a:t>
            </a:r>
            <a:endParaRPr sz="1400">
              <a:solidFill>
                <a:srgbClr val="000000"/>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800"/>
              <a:buNone/>
            </a:pPr>
            <a:r>
              <a:rPr lang="ro" sz="1400">
                <a:solidFill>
                  <a:srgbClr val="000000"/>
                </a:solidFill>
                <a:latin typeface="Times New Roman"/>
                <a:ea typeface="Times New Roman"/>
                <a:cs typeface="Times New Roman"/>
                <a:sym typeface="Times New Roman"/>
              </a:rPr>
              <a:t>•         Do not respond to the bully. It will encourage him to continue.</a:t>
            </a:r>
            <a:endParaRPr sz="1400">
              <a:solidFill>
                <a:srgbClr val="000000"/>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800"/>
              <a:buNone/>
            </a:pPr>
            <a:r>
              <a:rPr lang="ro" sz="1400">
                <a:solidFill>
                  <a:srgbClr val="000000"/>
                </a:solidFill>
                <a:latin typeface="Times New Roman"/>
                <a:ea typeface="Times New Roman"/>
                <a:cs typeface="Times New Roman"/>
                <a:sym typeface="Times New Roman"/>
              </a:rPr>
              <a:t>•         Report and block the person who bothers you.</a:t>
            </a:r>
            <a:endParaRPr sz="1400">
              <a:solidFill>
                <a:srgbClr val="000000"/>
              </a:solidFill>
              <a:latin typeface="Times New Roman"/>
              <a:ea typeface="Times New Roman"/>
              <a:cs typeface="Times New Roman"/>
              <a:sym typeface="Times New Roman"/>
            </a:endParaRPr>
          </a:p>
          <a:p>
            <a:pPr marL="0" lvl="0" indent="0" algn="l" rtl="0">
              <a:lnSpc>
                <a:spcPct val="115000"/>
              </a:lnSpc>
              <a:spcBef>
                <a:spcPts val="1200"/>
              </a:spcBef>
              <a:spcAft>
                <a:spcPts val="1600"/>
              </a:spcAft>
              <a:buSzPts val="1800"/>
              <a:buNone/>
            </a:pPr>
            <a:endParaRPr/>
          </a:p>
        </p:txBody>
      </p:sp>
      <p:sp>
        <p:nvSpPr>
          <p:cNvPr id="145" name="Google Shape;145;p14"/>
          <p:cNvSpPr/>
          <p:nvPr/>
        </p:nvSpPr>
        <p:spPr>
          <a:xfrm>
            <a:off x="6970350" y="1124475"/>
            <a:ext cx="958500" cy="32076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4"/>
          <p:cNvSpPr txBox="1"/>
          <p:nvPr/>
        </p:nvSpPr>
        <p:spPr>
          <a:xfrm>
            <a:off x="7325550" y="1290650"/>
            <a:ext cx="297300" cy="133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A</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D</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D</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R</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E</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S</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S</a:t>
            </a:r>
            <a:endParaRPr sz="1000" b="1" i="0" u="none" strike="noStrike" cap="none">
              <a:solidFill>
                <a:srgbClr val="000000"/>
              </a:solidFill>
              <a:latin typeface="Comic Sans MS"/>
              <a:ea typeface="Comic Sans MS"/>
              <a:cs typeface="Comic Sans MS"/>
              <a:sym typeface="Comic Sans MS"/>
            </a:endParaRPr>
          </a:p>
        </p:txBody>
      </p:sp>
      <p:sp>
        <p:nvSpPr>
          <p:cNvPr id="147" name="Google Shape;147;p14"/>
          <p:cNvSpPr txBox="1"/>
          <p:nvPr/>
        </p:nvSpPr>
        <p:spPr>
          <a:xfrm>
            <a:off x="7325550" y="2951350"/>
            <a:ext cx="346500" cy="120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ro" sz="1100" b="1" i="0" u="none" strike="noStrike" cap="none">
                <a:solidFill>
                  <a:srgbClr val="000000"/>
                </a:solidFill>
                <a:latin typeface="Comic Sans MS"/>
                <a:ea typeface="Comic Sans MS"/>
                <a:cs typeface="Comic Sans MS"/>
                <a:sym typeface="Comic Sans MS"/>
              </a:rPr>
              <a:t>P</a:t>
            </a:r>
            <a:endParaRPr sz="11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H</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O</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T</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O</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S</a:t>
            </a:r>
            <a:endParaRPr sz="10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Comic Sans MS"/>
              <a:ea typeface="Comic Sans MS"/>
              <a:cs typeface="Comic Sans MS"/>
              <a:sym typeface="Comic Sans MS"/>
            </a:endParaRPr>
          </a:p>
        </p:txBody>
      </p:sp>
      <p:sp>
        <p:nvSpPr>
          <p:cNvPr id="148" name="Google Shape;148;p14"/>
          <p:cNvSpPr/>
          <p:nvPr/>
        </p:nvSpPr>
        <p:spPr>
          <a:xfrm>
            <a:off x="5674950" y="2306025"/>
            <a:ext cx="3549300" cy="8445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ro" sz="1000" b="1" i="0" u="none" strike="noStrike" cap="none">
                <a:solidFill>
                  <a:srgbClr val="000000"/>
                </a:solidFill>
                <a:latin typeface="Comic Sans MS"/>
                <a:ea typeface="Comic Sans MS"/>
                <a:cs typeface="Comic Sans MS"/>
                <a:sym typeface="Comic Sans MS"/>
              </a:rPr>
              <a:t> </a:t>
            </a:r>
            <a:r>
              <a:rPr lang="ro" sz="1100" b="1" i="0" u="none" strike="noStrike" cap="none">
                <a:solidFill>
                  <a:srgbClr val="000000"/>
                </a:solidFill>
                <a:latin typeface="Comic Sans MS"/>
                <a:ea typeface="Comic Sans MS"/>
                <a:cs typeface="Comic Sans MS"/>
                <a:sym typeface="Comic Sans MS"/>
              </a:rPr>
              <a:t>   R E P O R T               B L O C K</a:t>
            </a:r>
            <a:endParaRPr sz="11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00FF"/>
        </a:solidFill>
        <a:effectLst/>
      </p:bgPr>
    </p:bg>
    <p:spTree>
      <p:nvGrpSpPr>
        <p:cNvPr id="1" name="Shape 152"/>
        <p:cNvGrpSpPr/>
        <p:nvPr/>
      </p:nvGrpSpPr>
      <p:grpSpPr>
        <a:xfrm>
          <a:off x="0" y="0"/>
          <a:ext cx="0" cy="0"/>
          <a:chOff x="0" y="0"/>
          <a:chExt cx="0" cy="0"/>
        </a:xfrm>
      </p:grpSpPr>
      <p:sp>
        <p:nvSpPr>
          <p:cNvPr id="153" name="Google Shape;153;p15"/>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stereotypes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BEFF"/>
        </a:solidFill>
        <a:effectLst/>
      </p:bgPr>
    </p:bg>
    <p:spTree>
      <p:nvGrpSpPr>
        <p:cNvPr id="1" name="Shape 157"/>
        <p:cNvGrpSpPr/>
        <p:nvPr/>
      </p:nvGrpSpPr>
      <p:grpSpPr>
        <a:xfrm>
          <a:off x="0" y="0"/>
          <a:ext cx="0" cy="0"/>
          <a:chOff x="0" y="0"/>
          <a:chExt cx="0" cy="0"/>
        </a:xfrm>
      </p:grpSpPr>
      <p:sp>
        <p:nvSpPr>
          <p:cNvPr id="158" name="Google Shape;158;p16"/>
          <p:cNvSpPr txBox="1">
            <a:spLocks noGrp="1"/>
          </p:cNvSpPr>
          <p:nvPr>
            <p:ph type="body" idx="1"/>
          </p:nvPr>
        </p:nvSpPr>
        <p:spPr>
          <a:xfrm>
            <a:off x="346975" y="363000"/>
            <a:ext cx="5154600" cy="44175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1200"/>
              </a:spcBef>
              <a:spcAft>
                <a:spcPts val="0"/>
              </a:spcAft>
              <a:buSzPts val="1800"/>
              <a:buNone/>
            </a:pPr>
            <a:r>
              <a:rPr lang="ro" sz="2000">
                <a:solidFill>
                  <a:srgbClr val="000000"/>
                </a:solidFill>
                <a:latin typeface="Playfair Display"/>
                <a:ea typeface="Playfair Display"/>
                <a:cs typeface="Playfair Display"/>
                <a:sym typeface="Playfair Display"/>
              </a:rPr>
              <a:t>We are sure each one of you was ever thought to be part of a specific group or thought the same thing about someone else, but what does it mean to have a befief about somene before you get to know him?</a:t>
            </a:r>
            <a:endParaRPr sz="2000">
              <a:solidFill>
                <a:srgbClr val="000000"/>
              </a:solidFill>
              <a:latin typeface="Playfair Display"/>
              <a:ea typeface="Playfair Display"/>
              <a:cs typeface="Playfair Display"/>
              <a:sym typeface="Playfair Display"/>
            </a:endParaRPr>
          </a:p>
          <a:p>
            <a:pPr marL="0" lvl="0" indent="457200" algn="l" rtl="0">
              <a:lnSpc>
                <a:spcPct val="115000"/>
              </a:lnSpc>
              <a:spcBef>
                <a:spcPts val="1200"/>
              </a:spcBef>
              <a:spcAft>
                <a:spcPts val="0"/>
              </a:spcAft>
              <a:buSzPts val="1800"/>
              <a:buNone/>
            </a:pPr>
            <a:r>
              <a:rPr lang="ro" sz="2000">
                <a:solidFill>
                  <a:srgbClr val="000000"/>
                </a:solidFill>
                <a:latin typeface="Playfair Display"/>
                <a:ea typeface="Playfair Display"/>
                <a:cs typeface="Playfair Display"/>
                <a:sym typeface="Playfair Display"/>
              </a:rPr>
              <a:t>Stereotypes are an over-generalized belief about a category of people that are expected to do a specific action or to have a particular behavior based on a group they belong to. </a:t>
            </a:r>
            <a:endParaRPr sz="2000">
              <a:solidFill>
                <a:srgbClr val="000000"/>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latin typeface="Playfair Display"/>
              <a:ea typeface="Playfair Display"/>
              <a:cs typeface="Playfair Display"/>
              <a:sym typeface="Playfair Display"/>
            </a:endParaRPr>
          </a:p>
        </p:txBody>
      </p:sp>
      <p:pic>
        <p:nvPicPr>
          <p:cNvPr id="159" name="Google Shape;159;p16"/>
          <p:cNvPicPr preferRelativeResize="0"/>
          <p:nvPr/>
        </p:nvPicPr>
        <p:blipFill rotWithShape="1">
          <a:blip r:embed="rId3">
            <a:alphaModFix/>
          </a:blip>
          <a:srcRect/>
          <a:stretch/>
        </p:blipFill>
        <p:spPr>
          <a:xfrm>
            <a:off x="5561775" y="332725"/>
            <a:ext cx="3372900" cy="43229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BEFF"/>
        </a:solidFill>
        <a:effectLst/>
      </p:bgPr>
    </p:bg>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endParaRPr/>
          </a:p>
          <a:p>
            <a:pPr marL="0" lvl="0" indent="0" algn="l" rtl="0">
              <a:lnSpc>
                <a:spcPct val="100000"/>
              </a:lnSpc>
              <a:spcBef>
                <a:spcPts val="0"/>
              </a:spcBef>
              <a:spcAft>
                <a:spcPts val="0"/>
              </a:spcAft>
              <a:buSzPts val="4200"/>
              <a:buNone/>
            </a:pPr>
            <a:endParaRPr/>
          </a:p>
        </p:txBody>
      </p:sp>
      <p:sp>
        <p:nvSpPr>
          <p:cNvPr id="165" name="Google Shape;165;p17"/>
          <p:cNvSpPr txBox="1">
            <a:spLocks noGrp="1"/>
          </p:cNvSpPr>
          <p:nvPr>
            <p:ph type="body" idx="1"/>
          </p:nvPr>
        </p:nvSpPr>
        <p:spPr>
          <a:xfrm>
            <a:off x="4339175" y="457800"/>
            <a:ext cx="4752000" cy="4227900"/>
          </a:xfrm>
          <a:prstGeom prst="rect">
            <a:avLst/>
          </a:prstGeom>
          <a:noFill/>
          <a:ln>
            <a:noFill/>
          </a:ln>
        </p:spPr>
        <p:txBody>
          <a:bodyPr spcFirstLastPara="1" wrap="square" lIns="91425" tIns="91425" rIns="91425" bIns="91425" anchor="t" anchorCtr="0">
            <a:noAutofit/>
          </a:bodyPr>
          <a:lstStyle/>
          <a:p>
            <a:pPr marL="0" lvl="0" indent="457200" algn="r" rtl="0">
              <a:lnSpc>
                <a:spcPct val="115000"/>
              </a:lnSpc>
              <a:spcBef>
                <a:spcPts val="1200"/>
              </a:spcBef>
              <a:spcAft>
                <a:spcPts val="1200"/>
              </a:spcAft>
              <a:buSzPts val="1800"/>
              <a:buNone/>
            </a:pPr>
            <a:r>
              <a:rPr lang="ro" sz="2000">
                <a:solidFill>
                  <a:srgbClr val="000000"/>
                </a:solidFill>
                <a:latin typeface="Playfair Display"/>
                <a:ea typeface="Playfair Display"/>
                <a:cs typeface="Playfair Display"/>
                <a:sym typeface="Playfair Display"/>
              </a:rPr>
              <a:t>We are usually stereotiping because it is easier to see a person you just 	met as a part of a group with particular caracteristics then as a singular person. Stereotypes are used sometimes for justifying a group’s actions or atitudes or for explaining a social event. It is usually said thet stereotypes has a seed of truth in them and this is why they became so popular over centuries and why we are still using them.</a:t>
            </a:r>
            <a:endParaRPr/>
          </a:p>
        </p:txBody>
      </p:sp>
      <p:pic>
        <p:nvPicPr>
          <p:cNvPr id="166" name="Google Shape;166;p17"/>
          <p:cNvPicPr preferRelativeResize="0"/>
          <p:nvPr/>
        </p:nvPicPr>
        <p:blipFill rotWithShape="1">
          <a:blip r:embed="rId3">
            <a:alphaModFix/>
          </a:blip>
          <a:srcRect/>
          <a:stretch/>
        </p:blipFill>
        <p:spPr>
          <a:xfrm>
            <a:off x="94900" y="881925"/>
            <a:ext cx="4061650" cy="3596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BEFF"/>
        </a:solidFill>
        <a:effectLst/>
      </p:bgPr>
    </p:bg>
    <p:spTree>
      <p:nvGrpSpPr>
        <p:cNvPr id="1" name="Shape 170"/>
        <p:cNvGrpSpPr/>
        <p:nvPr/>
      </p:nvGrpSpPr>
      <p:grpSpPr>
        <a:xfrm>
          <a:off x="0" y="0"/>
          <a:ext cx="0" cy="0"/>
          <a:chOff x="0" y="0"/>
          <a:chExt cx="0" cy="0"/>
        </a:xfrm>
      </p:grpSpPr>
      <p:sp>
        <p:nvSpPr>
          <p:cNvPr id="171" name="Google Shape;171;p18"/>
          <p:cNvSpPr txBox="1"/>
          <p:nvPr/>
        </p:nvSpPr>
        <p:spPr>
          <a:xfrm>
            <a:off x="296325" y="160700"/>
            <a:ext cx="8586600" cy="4783500"/>
          </a:xfrm>
          <a:prstGeom prst="rect">
            <a:avLst/>
          </a:prstGeom>
          <a:noFill/>
          <a:ln>
            <a:noFill/>
          </a:ln>
        </p:spPr>
        <p:txBody>
          <a:bodyPr spcFirstLastPara="1" wrap="square" lIns="91425" tIns="91425" rIns="91425" bIns="91425" anchor="ctr" anchorCtr="0">
            <a:noAutofit/>
          </a:bodyPr>
          <a:lstStyle/>
          <a:p>
            <a:pPr marL="0" marR="0" lvl="0" indent="457200" algn="l" rtl="0">
              <a:lnSpc>
                <a:spcPct val="115000"/>
              </a:lnSpc>
              <a:spcBef>
                <a:spcPts val="0"/>
              </a:spcBef>
              <a:spcAft>
                <a:spcPts val="0"/>
              </a:spcAft>
              <a:buClr>
                <a:srgbClr val="000000"/>
              </a:buClr>
              <a:buSzPts val="2400"/>
              <a:buFont typeface="Arial"/>
              <a:buNone/>
            </a:pPr>
            <a:r>
              <a:rPr lang="ro" sz="2400" b="0" i="0" u="none" strike="noStrike" cap="none">
                <a:solidFill>
                  <a:srgbClr val="000000"/>
                </a:solidFill>
                <a:latin typeface="Playfair Display"/>
                <a:ea typeface="Playfair Display"/>
                <a:cs typeface="Playfair Display"/>
                <a:sym typeface="Playfair Display"/>
              </a:rPr>
              <a:t>Another explanation for why stereotypes are shared is that they are the result of a common environment that stimulates people to react in the same way. The problem with the common environment is that people do not always realise that what they say can cause problems.</a:t>
            </a:r>
            <a:endParaRPr sz="2400" b="0"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0"/>
              </a:spcBef>
              <a:spcAft>
                <a:spcPts val="0"/>
              </a:spcAft>
              <a:buClr>
                <a:srgbClr val="000000"/>
              </a:buClr>
              <a:buSzPts val="2400"/>
              <a:buFont typeface="Arial"/>
              <a:buNone/>
            </a:pPr>
            <a:r>
              <a:rPr lang="ro" sz="2400" b="0" i="0" u="none" strike="noStrike" cap="none">
                <a:solidFill>
                  <a:srgbClr val="000000"/>
                </a:solidFill>
                <a:latin typeface="Playfair Display"/>
                <a:ea typeface="Playfair Display"/>
                <a:cs typeface="Playfair Display"/>
                <a:sym typeface="Playfair Display"/>
              </a:rPr>
              <a:t>    We can prevent stereotypes in the same way as discrimination because stereotypes are a cause of discrimination. </a:t>
            </a:r>
            <a:endParaRPr sz="2400" b="0" i="0" u="none" strike="noStrike" cap="none">
              <a:solidFill>
                <a:srgbClr val="000000"/>
              </a:solidFill>
              <a:latin typeface="Playfair Display"/>
              <a:ea typeface="Playfair Display"/>
              <a:cs typeface="Playfair Display"/>
              <a:sym typeface="Playfair Displ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Algorithm-driven Media Services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457200" algn="l" rtl="0">
              <a:lnSpc>
                <a:spcPct val="100000"/>
              </a:lnSpc>
              <a:spcBef>
                <a:spcPts val="0"/>
              </a:spcBef>
              <a:spcAft>
                <a:spcPts val="0"/>
              </a:spcAft>
              <a:buSzPts val="4200"/>
              <a:buNone/>
            </a:pPr>
            <a:r>
              <a:rPr lang="ro"/>
              <a:t>Content table</a:t>
            </a:r>
            <a:endParaRPr/>
          </a:p>
        </p:txBody>
      </p:sp>
      <p:sp>
        <p:nvSpPr>
          <p:cNvPr id="65" name="Google Shape;65;p2"/>
          <p:cNvSpPr txBox="1">
            <a:spLocks noGrp="1"/>
          </p:cNvSpPr>
          <p:nvPr>
            <p:ph type="body" idx="1"/>
          </p:nvPr>
        </p:nvSpPr>
        <p:spPr>
          <a:xfrm>
            <a:off x="311700" y="1037275"/>
            <a:ext cx="3999900" cy="353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ro" sz="1600">
                <a:solidFill>
                  <a:schemeClr val="accent1"/>
                </a:solidFill>
                <a:latin typeface="Playfair Display"/>
                <a:ea typeface="Playfair Display"/>
                <a:cs typeface="Playfair Display"/>
                <a:sym typeface="Playfair Display"/>
              </a:rPr>
              <a:t>Introduction</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400"/>
              <a:buNone/>
            </a:pPr>
            <a:r>
              <a:rPr lang="ro" sz="1600">
                <a:solidFill>
                  <a:schemeClr val="accent1"/>
                </a:solidFill>
                <a:latin typeface="Playfair Display"/>
                <a:ea typeface="Playfair Display"/>
                <a:cs typeface="Playfair Display"/>
                <a:sym typeface="Playfair Display"/>
              </a:rPr>
              <a:t>Discrimination</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400"/>
              <a:buNone/>
            </a:pPr>
            <a:r>
              <a:rPr lang="ro" sz="1600">
                <a:solidFill>
                  <a:schemeClr val="accent1"/>
                </a:solidFill>
                <a:latin typeface="Playfair Display"/>
                <a:ea typeface="Playfair Display"/>
                <a:cs typeface="Playfair Display"/>
                <a:sym typeface="Playfair Display"/>
              </a:rPr>
              <a:t>Tips for Preventing Discrimination</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400"/>
              <a:buNone/>
            </a:pPr>
            <a:r>
              <a:rPr lang="ro" sz="1600">
                <a:solidFill>
                  <a:schemeClr val="accent1"/>
                </a:solidFill>
                <a:latin typeface="Playfair Display"/>
                <a:ea typeface="Playfair Display"/>
                <a:cs typeface="Playfair Display"/>
                <a:sym typeface="Playfair Display"/>
              </a:rPr>
              <a:t>Cyberbullying</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400"/>
              <a:buNone/>
            </a:pPr>
            <a:r>
              <a:rPr lang="ro" sz="1600">
                <a:solidFill>
                  <a:schemeClr val="accent1"/>
                </a:solidFill>
                <a:latin typeface="Playfair Display"/>
                <a:ea typeface="Playfair Display"/>
                <a:cs typeface="Playfair Display"/>
                <a:sym typeface="Playfair Display"/>
              </a:rPr>
              <a:t>Stereotypes</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400"/>
              <a:buNone/>
            </a:pPr>
            <a:r>
              <a:rPr lang="ro" sz="1600">
                <a:solidFill>
                  <a:schemeClr val="accent1"/>
                </a:solidFill>
                <a:latin typeface="Playfair Display"/>
                <a:ea typeface="Playfair Display"/>
                <a:cs typeface="Playfair Display"/>
                <a:sym typeface="Playfair Display"/>
              </a:rPr>
              <a:t>Algorithm-driven Media Services </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400"/>
              <a:buNone/>
            </a:pPr>
            <a:r>
              <a:rPr lang="ro" sz="1600">
                <a:solidFill>
                  <a:schemeClr val="accent1"/>
                </a:solidFill>
                <a:latin typeface="Playfair Display"/>
                <a:ea typeface="Playfair Display"/>
                <a:cs typeface="Playfair Display"/>
                <a:sym typeface="Playfair Display"/>
              </a:rPr>
              <a:t>Media Ethics </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1600"/>
              </a:spcAft>
              <a:buSzPts val="1400"/>
              <a:buNone/>
            </a:pPr>
            <a:r>
              <a:rPr lang="ro" sz="1600">
                <a:solidFill>
                  <a:schemeClr val="accent1"/>
                </a:solidFill>
                <a:latin typeface="Playfair Display"/>
                <a:ea typeface="Playfair Display"/>
                <a:cs typeface="Playfair Display"/>
                <a:sym typeface="Playfair Display"/>
              </a:rPr>
              <a:t>Digital identity</a:t>
            </a:r>
            <a:endParaRPr sz="1600">
              <a:solidFill>
                <a:schemeClr val="accent1"/>
              </a:solidFill>
              <a:latin typeface="Playfair Display"/>
              <a:ea typeface="Playfair Display"/>
              <a:cs typeface="Playfair Display"/>
              <a:sym typeface="Playfair Display"/>
            </a:endParaRPr>
          </a:p>
        </p:txBody>
      </p:sp>
      <p:sp>
        <p:nvSpPr>
          <p:cNvPr id="66" name="Google Shape;66;p2"/>
          <p:cNvSpPr txBox="1">
            <a:spLocks noGrp="1"/>
          </p:cNvSpPr>
          <p:nvPr>
            <p:ph type="body" idx="2"/>
          </p:nvPr>
        </p:nvSpPr>
        <p:spPr>
          <a:xfrm>
            <a:off x="4832400" y="1037275"/>
            <a:ext cx="3999900" cy="353160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Clr>
                <a:srgbClr val="B0B0EC"/>
              </a:buClr>
              <a:buSzPts val="1600"/>
              <a:buFont typeface="Playfair Display"/>
              <a:buChar char="●"/>
            </a:pPr>
            <a:r>
              <a:rPr lang="ro" sz="1600">
                <a:solidFill>
                  <a:srgbClr val="B0B0EC"/>
                </a:solidFill>
                <a:latin typeface="Playfair Display"/>
                <a:ea typeface="Playfair Display"/>
                <a:cs typeface="Playfair Display"/>
                <a:sym typeface="Playfair Display"/>
              </a:rPr>
              <a:t>Slide 3</a:t>
            </a:r>
            <a:endParaRPr sz="1600">
              <a:solidFill>
                <a:srgbClr val="B0B0EC"/>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65FFDF"/>
              </a:buClr>
              <a:buSzPts val="1600"/>
              <a:buFont typeface="Playfair Display"/>
              <a:buChar char="●"/>
            </a:pPr>
            <a:r>
              <a:rPr lang="ro" sz="1600">
                <a:solidFill>
                  <a:srgbClr val="65FFDF"/>
                </a:solidFill>
                <a:latin typeface="Playfair Display"/>
                <a:ea typeface="Playfair Display"/>
                <a:cs typeface="Playfair Display"/>
                <a:sym typeface="Playfair Display"/>
              </a:rPr>
              <a:t>Slide 6</a:t>
            </a:r>
            <a:endParaRPr sz="1600">
              <a:solidFill>
                <a:srgbClr val="65FFDF"/>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FF0066"/>
              </a:buClr>
              <a:buSzPts val="1600"/>
              <a:buFont typeface="Playfair Display"/>
              <a:buChar char="●"/>
            </a:pPr>
            <a:r>
              <a:rPr lang="ro" sz="1600">
                <a:solidFill>
                  <a:srgbClr val="FF0066"/>
                </a:solidFill>
                <a:latin typeface="Playfair Display"/>
                <a:ea typeface="Playfair Display"/>
                <a:cs typeface="Playfair Display"/>
                <a:sym typeface="Playfair Display"/>
              </a:rPr>
              <a:t>Slide 9</a:t>
            </a:r>
            <a:endParaRPr sz="1600">
              <a:solidFill>
                <a:srgbClr val="FF0066"/>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E6B10C"/>
              </a:buClr>
              <a:buSzPts val="1600"/>
              <a:buFont typeface="Playfair Display"/>
              <a:buChar char="●"/>
            </a:pPr>
            <a:r>
              <a:rPr lang="ro" sz="1600">
                <a:solidFill>
                  <a:srgbClr val="E6B10C"/>
                </a:solidFill>
                <a:latin typeface="Playfair Display"/>
                <a:ea typeface="Playfair Display"/>
                <a:cs typeface="Playfair Display"/>
                <a:sym typeface="Playfair Display"/>
              </a:rPr>
              <a:t>Slide 11</a:t>
            </a:r>
            <a:endParaRPr sz="1600">
              <a:solidFill>
                <a:srgbClr val="E6B10C"/>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3636CF"/>
              </a:buClr>
              <a:buSzPts val="1600"/>
              <a:buFont typeface="Playfair Display"/>
              <a:buChar char="●"/>
            </a:pPr>
            <a:r>
              <a:rPr lang="ro" sz="1600">
                <a:solidFill>
                  <a:srgbClr val="3636CF"/>
                </a:solidFill>
                <a:latin typeface="Playfair Display"/>
                <a:ea typeface="Playfair Display"/>
                <a:cs typeface="Playfair Display"/>
                <a:sym typeface="Playfair Display"/>
              </a:rPr>
              <a:t>Slide 15</a:t>
            </a:r>
            <a:endParaRPr sz="1600">
              <a:solidFill>
                <a:srgbClr val="3636CF"/>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3728FC"/>
              </a:buClr>
              <a:buSzPts val="1600"/>
              <a:buFont typeface="Playfair Display"/>
              <a:buChar char="●"/>
            </a:pPr>
            <a:r>
              <a:rPr lang="ro" sz="1600">
                <a:solidFill>
                  <a:srgbClr val="3728FC"/>
                </a:solidFill>
                <a:latin typeface="Playfair Display"/>
                <a:ea typeface="Playfair Display"/>
                <a:cs typeface="Playfair Display"/>
                <a:sym typeface="Playfair Display"/>
              </a:rPr>
              <a:t>Slide 19</a:t>
            </a:r>
            <a:endParaRPr sz="1600">
              <a:solidFill>
                <a:srgbClr val="3728FC"/>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98FFE9"/>
              </a:buClr>
              <a:buSzPts val="1600"/>
              <a:buFont typeface="Playfair Display"/>
              <a:buChar char="●"/>
            </a:pPr>
            <a:r>
              <a:rPr lang="ro" sz="1600">
                <a:solidFill>
                  <a:srgbClr val="98FFE9"/>
                </a:solidFill>
                <a:latin typeface="Playfair Display"/>
                <a:ea typeface="Playfair Display"/>
                <a:cs typeface="Playfair Display"/>
                <a:sym typeface="Playfair Display"/>
              </a:rPr>
              <a:t>Slide 28</a:t>
            </a:r>
            <a:endParaRPr sz="1600">
              <a:solidFill>
                <a:srgbClr val="98FFE9"/>
              </a:solidFill>
              <a:latin typeface="Playfair Display"/>
              <a:ea typeface="Playfair Display"/>
              <a:cs typeface="Playfair Display"/>
              <a:sym typeface="Playfair Display"/>
            </a:endParaRPr>
          </a:p>
          <a:p>
            <a:pPr marL="457200" lvl="0" indent="-330200" algn="l" rtl="0">
              <a:lnSpc>
                <a:spcPct val="200000"/>
              </a:lnSpc>
              <a:spcBef>
                <a:spcPts val="0"/>
              </a:spcBef>
              <a:spcAft>
                <a:spcPts val="0"/>
              </a:spcAft>
              <a:buClr>
                <a:srgbClr val="98FFE9"/>
              </a:buClr>
              <a:buSzPts val="1600"/>
              <a:buFont typeface="Playfair Display"/>
              <a:buChar char="●"/>
            </a:pPr>
            <a:r>
              <a:rPr lang="ro" sz="1600">
                <a:solidFill>
                  <a:srgbClr val="98FFE9"/>
                </a:solidFill>
                <a:latin typeface="Playfair Display"/>
                <a:ea typeface="Playfair Display"/>
                <a:cs typeface="Playfair Display"/>
                <a:sym typeface="Playfair Display"/>
              </a:rPr>
              <a:t>Slide 34</a:t>
            </a:r>
            <a:endParaRPr sz="1600">
              <a:solidFill>
                <a:srgbClr val="98FFE9"/>
              </a:solidFill>
              <a:latin typeface="Playfair Display"/>
              <a:ea typeface="Playfair Display"/>
              <a:cs typeface="Playfair Display"/>
              <a:sym typeface="Playfair Display"/>
            </a:endParaRPr>
          </a:p>
          <a:p>
            <a:pPr marL="457200" lvl="0" indent="0" algn="l" rtl="0">
              <a:lnSpc>
                <a:spcPct val="200000"/>
              </a:lnSpc>
              <a:spcBef>
                <a:spcPts val="1600"/>
              </a:spcBef>
              <a:spcAft>
                <a:spcPts val="0"/>
              </a:spcAft>
              <a:buSzPts val="1400"/>
              <a:buNone/>
            </a:pPr>
            <a:endParaRPr sz="1600">
              <a:solidFill>
                <a:srgbClr val="98FFE9"/>
              </a:solidFill>
              <a:latin typeface="Playfair Display"/>
              <a:ea typeface="Playfair Display"/>
              <a:cs typeface="Playfair Display"/>
              <a:sym typeface="Playfair Display"/>
            </a:endParaRPr>
          </a:p>
          <a:p>
            <a:pPr marL="0" lvl="0" indent="0" algn="l" rtl="0">
              <a:lnSpc>
                <a:spcPct val="115000"/>
              </a:lnSpc>
              <a:spcBef>
                <a:spcPts val="1600"/>
              </a:spcBef>
              <a:spcAft>
                <a:spcPts val="1600"/>
              </a:spcAft>
              <a:buSzPts val="1400"/>
              <a:buNone/>
            </a:pPr>
            <a:endParaRPr sz="1600">
              <a:solidFill>
                <a:srgbClr val="3728FC"/>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Basic Knowledge</a:t>
            </a:r>
            <a:endParaRPr/>
          </a:p>
        </p:txBody>
      </p:sp>
      <p:sp>
        <p:nvSpPr>
          <p:cNvPr id="182" name="Google Shape;182;p20"/>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sz="3000">
                <a:solidFill>
                  <a:srgbClr val="000000"/>
                </a:solidFill>
                <a:latin typeface="Amatic SC"/>
                <a:ea typeface="Amatic SC"/>
                <a:cs typeface="Amatic SC"/>
                <a:sym typeface="Amatic SC"/>
              </a:rPr>
              <a:t>Algorithms: Computable functions that can be implemented on computer systems. Machine learning algorithms can also update their behaviour in response to experience (input data) and performance metrics.</a:t>
            </a:r>
            <a:endParaRPr sz="3000">
              <a:solidFill>
                <a:srgbClr val="000000"/>
              </a:solidFill>
              <a:latin typeface="Amatic SC"/>
              <a:ea typeface="Amatic SC"/>
              <a:cs typeface="Amatic SC"/>
              <a:sym typeface="Amatic SC"/>
            </a:endParaRPr>
          </a:p>
          <a:p>
            <a:pPr marL="0" lvl="0" indent="0" algn="l" rtl="0">
              <a:lnSpc>
                <a:spcPct val="115000"/>
              </a:lnSpc>
              <a:spcBef>
                <a:spcPts val="1200"/>
              </a:spcBef>
              <a:spcAft>
                <a:spcPts val="0"/>
              </a:spcAft>
              <a:buSzPts val="1800"/>
              <a:buNone/>
            </a:pPr>
            <a:r>
              <a:rPr lang="ro" sz="3000">
                <a:solidFill>
                  <a:srgbClr val="000000"/>
                </a:solidFill>
                <a:latin typeface="Amatic SC"/>
                <a:ea typeface="Amatic SC"/>
                <a:cs typeface="Amatic SC"/>
                <a:sym typeface="Amatic SC"/>
              </a:rPr>
              <a:t>Bots: Computer algorithm that automatically produces content and interacts with humans on social media</a:t>
            </a:r>
            <a:endParaRPr sz="3000">
              <a:solidFill>
                <a:srgbClr val="000000"/>
              </a:solidFill>
              <a:latin typeface="Amatic SC"/>
              <a:ea typeface="Amatic SC"/>
              <a:cs typeface="Amatic SC"/>
              <a:sym typeface="Amatic SC"/>
            </a:endParaRPr>
          </a:p>
          <a:p>
            <a:pPr marL="0" lvl="0" indent="0" algn="l" rtl="0">
              <a:lnSpc>
                <a:spcPct val="115000"/>
              </a:lnSpc>
              <a:spcBef>
                <a:spcPts val="1200"/>
              </a:spcBef>
              <a:spcAft>
                <a:spcPts val="1600"/>
              </a:spcAft>
              <a:buSzPts val="1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86"/>
        <p:cNvGrpSpPr/>
        <p:nvPr/>
      </p:nvGrpSpPr>
      <p:grpSpPr>
        <a:xfrm>
          <a:off x="0" y="0"/>
          <a:ext cx="0" cy="0"/>
          <a:chOff x="0" y="0"/>
          <a:chExt cx="0" cy="0"/>
        </a:xfrm>
      </p:grpSpPr>
      <p:sp>
        <p:nvSpPr>
          <p:cNvPr id="187" name="Google Shape;187;p21"/>
          <p:cNvSpPr txBox="1">
            <a:spLocks noGrp="1"/>
          </p:cNvSpPr>
          <p:nvPr>
            <p:ph type="body" idx="1"/>
          </p:nvPr>
        </p:nvSpPr>
        <p:spPr>
          <a:xfrm>
            <a:off x="311700" y="1293275"/>
            <a:ext cx="4260300" cy="2515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A newer concept of algorithms sees them as not only a computable function, but also as one that updates its behaviour in response to experience (input data) and performance metrics (ibid). This process is sometimes called ‘machine learning’, where after a series of initial inputs the algorithm changes itself depending on new data.</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pic>
        <p:nvPicPr>
          <p:cNvPr id="188" name="Google Shape;188;p21"/>
          <p:cNvPicPr preferRelativeResize="0"/>
          <p:nvPr/>
        </p:nvPicPr>
        <p:blipFill rotWithShape="1">
          <a:blip r:embed="rId3">
            <a:alphaModFix/>
          </a:blip>
          <a:srcRect/>
          <a:stretch/>
        </p:blipFill>
        <p:spPr>
          <a:xfrm>
            <a:off x="4910725" y="1266825"/>
            <a:ext cx="3914775" cy="2609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2"/>
        <p:cNvGrpSpPr/>
        <p:nvPr/>
      </p:nvGrpSpPr>
      <p:grpSpPr>
        <a:xfrm>
          <a:off x="0" y="0"/>
          <a:ext cx="0" cy="0"/>
          <a:chOff x="0" y="0"/>
          <a:chExt cx="0" cy="0"/>
        </a:xfrm>
      </p:grpSpPr>
      <p:sp>
        <p:nvSpPr>
          <p:cNvPr id="193" name="Google Shape;193;p22"/>
          <p:cNvSpPr txBox="1">
            <a:spLocks noGrp="1"/>
          </p:cNvSpPr>
          <p:nvPr>
            <p:ph type="body" idx="1"/>
          </p:nvPr>
        </p:nvSpPr>
        <p:spPr>
          <a:xfrm>
            <a:off x="182700" y="480100"/>
            <a:ext cx="4260300" cy="3661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It is this second type of algorithm that is increasingly being used by search engines, like Google, social media platforms, such as Facebook and more recently Twitter or Netflix, which use user preferences to personalise their services. Media platforms, such as Facebook, Google, Amazon and Twitter, personalise content and act as gatekeepers to information to a wide range of users, continually building their profiles based on account information and behavioural data derived from interactions with these platforms.</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pic>
        <p:nvPicPr>
          <p:cNvPr id="194" name="Google Shape;194;p22"/>
          <p:cNvPicPr preferRelativeResize="0"/>
          <p:nvPr/>
        </p:nvPicPr>
        <p:blipFill rotWithShape="1">
          <a:blip r:embed="rId3">
            <a:alphaModFix/>
          </a:blip>
          <a:srcRect/>
          <a:stretch/>
        </p:blipFill>
        <p:spPr>
          <a:xfrm>
            <a:off x="4853375" y="1281113"/>
            <a:ext cx="3943350" cy="2581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Types of algorithms</a:t>
            </a:r>
            <a:endParaRPr/>
          </a:p>
        </p:txBody>
      </p:sp>
      <p:sp>
        <p:nvSpPr>
          <p:cNvPr id="200" name="Google Shape;200;p2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Matching services use algorithms to align consumers with the services they need, with the platform taking a cut of the service value or taking direct subscription fees from users. Examples include:</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recommendation systems analyse users' preferences (user profiles, website visits, demographic details, etc.) to investigate their interests and offer them recommendations (books, films, people, etc.);</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supply-demand systems link people offering a product or service to those in need of them; they can also be used to determine and personalize prices depending on some factors and ratios;</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04"/>
        <p:cNvGrpSpPr/>
        <p:nvPr/>
      </p:nvGrpSpPr>
      <p:grpSpPr>
        <a:xfrm>
          <a:off x="0" y="0"/>
          <a:ext cx="0" cy="0"/>
          <a:chOff x="0" y="0"/>
          <a:chExt cx="0" cy="0"/>
        </a:xfrm>
      </p:grpSpPr>
      <p:sp>
        <p:nvSpPr>
          <p:cNvPr id="205" name="Google Shape;205;p24"/>
          <p:cNvSpPr txBox="1">
            <a:spLocks noGrp="1"/>
          </p:cNvSpPr>
          <p:nvPr>
            <p:ph type="body" idx="1"/>
          </p:nvPr>
        </p:nvSpPr>
        <p:spPr>
          <a:xfrm>
            <a:off x="311700" y="444300"/>
            <a:ext cx="8520600" cy="41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advertising-driven services base their business model primarily on their ability to target advertisements at users or groups of users in a very effective way (using location, search history and more). For example, content aggregators select and personalise a continuous stream of content presented to users, which may be customised in line with the preferences of the user;</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user profiling is a common practice which consists of the gathering and analysis of user data in order to build a user profile. This may include analysis of the preferences and behaviours of other users who have similar profiles;</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The excessive use of algorithms leads to what's called a “Filter Bubble“ or ”Echo Chamber” : showing someone only what they'd like to see instead of showing them a universal search result when entering a given query.</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09"/>
        <p:cNvGrpSpPr/>
        <p:nvPr/>
      </p:nvGrpSpPr>
      <p:grpSpPr>
        <a:xfrm>
          <a:off x="0" y="0"/>
          <a:ext cx="0" cy="0"/>
          <a:chOff x="0" y="0"/>
          <a:chExt cx="0" cy="0"/>
        </a:xfrm>
      </p:grpSpPr>
      <p:sp>
        <p:nvSpPr>
          <p:cNvPr id="210" name="Google Shape;210;p25"/>
          <p:cNvSpPr txBox="1">
            <a:spLocks noGrp="1"/>
          </p:cNvSpPr>
          <p:nvPr>
            <p:ph type="body" idx="1"/>
          </p:nvPr>
        </p:nvSpPr>
        <p:spPr>
          <a:xfrm>
            <a:off x="311700" y="328363"/>
            <a:ext cx="4260300" cy="448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The effects of these phenomena on the world are easily observable, from watching the same types of videos on Youtube to the creation of a very strong political bias. In short, these robots can control the very way we look at life and society, and such can have an unimaginably strong impact on our lives, and the lives of everyone around us because they fail to provide us with the entire context of a situation and show us only the side we want to see, and hide the rest as if it never even existed - creating our own personal, perfect reality in which everyone agrees with us, and people online post only about our interests, etc.</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pic>
        <p:nvPicPr>
          <p:cNvPr id="211" name="Google Shape;211;p25"/>
          <p:cNvPicPr preferRelativeResize="0"/>
          <p:nvPr/>
        </p:nvPicPr>
        <p:blipFill rotWithShape="1">
          <a:blip r:embed="rId3">
            <a:alphaModFix/>
          </a:blip>
          <a:srcRect/>
          <a:stretch/>
        </p:blipFill>
        <p:spPr>
          <a:xfrm>
            <a:off x="5011050" y="1033450"/>
            <a:ext cx="3457575" cy="3076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What can we do?</a:t>
            </a:r>
            <a:endParaRPr/>
          </a:p>
        </p:txBody>
      </p:sp>
      <p:sp>
        <p:nvSpPr>
          <p:cNvPr id="217" name="Google Shape;217;p26"/>
          <p:cNvSpPr txBox="1">
            <a:spLocks noGrp="1"/>
          </p:cNvSpPr>
          <p:nvPr>
            <p:ph type="body" idx="1"/>
          </p:nvPr>
        </p:nvSpPr>
        <p:spPr>
          <a:xfrm>
            <a:off x="311700" y="1228675"/>
            <a:ext cx="42603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Ways to minimize the effects of Echo Chambers:</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Using various tools that do things such as bringing you more diverse content or letting you compare your search results with the results of others: Bobble - browser add-on, Balancer - tool, Newscube - tool, etc.</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r>
              <a:rPr lang="ro" sz="1600">
                <a:solidFill>
                  <a:schemeClr val="accent1"/>
                </a:solidFill>
                <a:latin typeface="Playfair Display"/>
                <a:ea typeface="Playfair Display"/>
                <a:cs typeface="Playfair Display"/>
                <a:sym typeface="Playfair Display"/>
              </a:rPr>
              <a:t>Increasing transparency and awareness of how algorithm-driven media services work.</a:t>
            </a:r>
            <a:endParaRPr/>
          </a:p>
        </p:txBody>
      </p:sp>
      <p:pic>
        <p:nvPicPr>
          <p:cNvPr id="218" name="Google Shape;218;p26"/>
          <p:cNvPicPr preferRelativeResize="0"/>
          <p:nvPr/>
        </p:nvPicPr>
        <p:blipFill rotWithShape="1">
          <a:blip r:embed="rId3">
            <a:alphaModFix/>
          </a:blip>
          <a:srcRect/>
          <a:stretch/>
        </p:blipFill>
        <p:spPr>
          <a:xfrm>
            <a:off x="5409400" y="292850"/>
            <a:ext cx="3422895" cy="3744851"/>
          </a:xfrm>
          <a:prstGeom prst="rect">
            <a:avLst/>
          </a:prstGeom>
          <a:noFill/>
          <a:ln>
            <a:noFill/>
          </a:ln>
        </p:spPr>
      </p:pic>
      <p:pic>
        <p:nvPicPr>
          <p:cNvPr id="219" name="Google Shape;219;p26"/>
          <p:cNvPicPr preferRelativeResize="0"/>
          <p:nvPr/>
        </p:nvPicPr>
        <p:blipFill rotWithShape="1">
          <a:blip r:embed="rId4">
            <a:alphaModFix/>
          </a:blip>
          <a:srcRect/>
          <a:stretch/>
        </p:blipFill>
        <p:spPr>
          <a:xfrm>
            <a:off x="5182874" y="4500350"/>
            <a:ext cx="3649425" cy="433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9999"/>
        </a:solidFill>
        <a:effectLst/>
      </p:bgPr>
    </p:bg>
    <p:spTree>
      <p:nvGrpSpPr>
        <p:cNvPr id="1" name="Shape 223"/>
        <p:cNvGrpSpPr/>
        <p:nvPr/>
      </p:nvGrpSpPr>
      <p:grpSpPr>
        <a:xfrm>
          <a:off x="0" y="0"/>
          <a:ext cx="0" cy="0"/>
          <a:chOff x="0" y="0"/>
          <a:chExt cx="0" cy="0"/>
        </a:xfrm>
      </p:grpSpPr>
      <p:sp>
        <p:nvSpPr>
          <p:cNvPr id="224" name="Google Shape;224;p27"/>
          <p:cNvSpPr txBox="1">
            <a:spLocks noGrp="1"/>
          </p:cNvSpPr>
          <p:nvPr>
            <p:ph type="body" idx="1"/>
          </p:nvPr>
        </p:nvSpPr>
        <p:spPr>
          <a:xfrm>
            <a:off x="311700" y="429975"/>
            <a:ext cx="8520600" cy="41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Fact-checking or countering biased or misleading information-some great websites for doing this are: Snopes.com, MBFC News, FactCheck.org, etc.</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a:t>●</a:t>
            </a:r>
            <a:r>
              <a:rPr lang="ro" sz="1600">
                <a:solidFill>
                  <a:schemeClr val="accent1"/>
                </a:solidFill>
                <a:latin typeface="Playfair Display"/>
                <a:ea typeface="Playfair Display"/>
                <a:cs typeface="Playfair Display"/>
                <a:sym typeface="Playfair Display"/>
              </a:rPr>
              <a:t>A more critical step to take is to regularly search for opposing views, as this will definitely help see through your bubble.</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Although these algorithms work behind the scenes they are a true menace, and their effects can be easily noticed, as they influence the world without us even noticing. It would seem that overthrowing something so deeply rooted in today’s society is almost impossible, but it isn’t. We have what it takes to make the change, to stop living in our little perfect bubbles and take action. By being wise and inventive, informed and responsible, by being true digital citizens, we can change the internet for the better.</a:t>
            </a:r>
            <a:endParaRPr sz="16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sz="1600">
                <a:solidFill>
                  <a:schemeClr val="accent1"/>
                </a:solidFill>
                <a:latin typeface="Playfair Display"/>
                <a:ea typeface="Playfair Display"/>
                <a:cs typeface="Playfair Display"/>
                <a:sym typeface="Playfair Display"/>
              </a:rPr>
              <a:t>Here are 5 tips to become a better digital citizen:</a:t>
            </a:r>
            <a:r>
              <a:rPr lang="ro" sz="1600">
                <a:solidFill>
                  <a:schemeClr val="accent1"/>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ro" sz="1600" u="sng">
                <a:solidFill>
                  <a:schemeClr val="hlink"/>
                </a:solidFill>
                <a:latin typeface="Playfair Display"/>
                <a:ea typeface="Playfair Display"/>
                <a:cs typeface="Playfair Display"/>
                <a:sym typeface="Playfair Display"/>
                <a:hlinkClick r:id="rId3"/>
              </a:rPr>
              <a:t>https://www.youtube.com/watch?v=aCEKvSCDrGA</a:t>
            </a:r>
            <a:endParaRPr sz="1600" u="sng">
              <a:solidFill>
                <a:schemeClr val="hlink"/>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6FFE2"/>
        </a:solidFill>
        <a:effectLst/>
      </p:bgPr>
    </p:bg>
    <p:spTree>
      <p:nvGrpSpPr>
        <p:cNvPr id="1" name="Shape 228"/>
        <p:cNvGrpSpPr/>
        <p:nvPr/>
      </p:nvGrpSpPr>
      <p:grpSpPr>
        <a:xfrm>
          <a:off x="0" y="0"/>
          <a:ext cx="0" cy="0"/>
          <a:chOff x="0" y="0"/>
          <a:chExt cx="0" cy="0"/>
        </a:xfrm>
      </p:grpSpPr>
      <p:sp>
        <p:nvSpPr>
          <p:cNvPr id="229" name="Google Shape;229;p28"/>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media ethics</a:t>
            </a: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Copyright</a:t>
            </a:r>
            <a:endParaRPr/>
          </a:p>
        </p:txBody>
      </p:sp>
      <p:sp>
        <p:nvSpPr>
          <p:cNvPr id="235" name="Google Shape;235;p29"/>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SzPts val="1800"/>
              <a:buNone/>
            </a:pPr>
            <a:r>
              <a:rPr lang="ro" sz="3000">
                <a:solidFill>
                  <a:srgbClr val="000000"/>
                </a:solidFill>
                <a:latin typeface="Amatic SC"/>
                <a:ea typeface="Amatic SC"/>
                <a:cs typeface="Amatic SC"/>
                <a:sym typeface="Amatic SC"/>
              </a:rPr>
              <a:t>As its definition stands, copyright refers to the legal right of the owner of intellectual property. In much simpler terms, copyright is the right to copy. This means that the original creators of products and anyone they give authorization to are the ones with exclusive right to reproduce the work.</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B0E5"/>
        </a:solidFill>
        <a:effectLst/>
      </p:bgPr>
    </p:bg>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solidFill>
                  <a:srgbClr val="000000"/>
                </a:solidFill>
              </a:rPr>
              <a:t>Understanding Copyright</a:t>
            </a:r>
            <a:endParaRPr/>
          </a:p>
        </p:txBody>
      </p:sp>
      <p:sp>
        <p:nvSpPr>
          <p:cNvPr id="241" name="Google Shape;241;p30"/>
          <p:cNvSpPr txBox="1">
            <a:spLocks noGrp="1"/>
          </p:cNvSpPr>
          <p:nvPr>
            <p:ph type="body" idx="1"/>
          </p:nvPr>
        </p:nvSpPr>
        <p:spPr>
          <a:xfrm>
            <a:off x="311700" y="1178250"/>
            <a:ext cx="8520600" cy="35631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1200"/>
              </a:spcBef>
              <a:spcAft>
                <a:spcPts val="1200"/>
              </a:spcAft>
              <a:buSzPts val="1800"/>
              <a:buNone/>
            </a:pPr>
            <a:r>
              <a:rPr lang="ro" sz="2100">
                <a:solidFill>
                  <a:srgbClr val="000000"/>
                </a:solidFill>
                <a:latin typeface="Playfair Display"/>
                <a:ea typeface="Playfair Display"/>
                <a:cs typeface="Playfair Display"/>
                <a:sym typeface="Playfair Display"/>
              </a:rPr>
              <a:t>Whenever someone creates a product that requires an amount of intellectual work it becomes intellectual property that must be protected from unauthorized duplication. A work is considered original if the author created it without any source of inspiration and just by independent thinking. This type of work is known as Original Work of Authorship.</a:t>
            </a:r>
            <a:endParaRPr>
              <a:latin typeface="Playfair Display"/>
              <a:ea typeface="Playfair Display"/>
              <a:cs typeface="Playfair Display"/>
              <a:sym typeface="Playfair Displ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2400"/>
              </a:spcBef>
              <a:spcAft>
                <a:spcPts val="0"/>
              </a:spcAft>
              <a:buSzPts val="4200"/>
              <a:buNone/>
            </a:pPr>
            <a:r>
              <a:rPr lang="ro">
                <a:solidFill>
                  <a:srgbClr val="01314C"/>
                </a:solidFill>
              </a:rPr>
              <a:t>Copyright Law on the Internet</a:t>
            </a:r>
            <a:endParaRPr>
              <a:solidFill>
                <a:srgbClr val="01314C"/>
              </a:solidFill>
            </a:endParaRPr>
          </a:p>
          <a:p>
            <a:pPr marL="0" lvl="0" indent="0" algn="l" rtl="0">
              <a:lnSpc>
                <a:spcPct val="100000"/>
              </a:lnSpc>
              <a:spcBef>
                <a:spcPts val="600"/>
              </a:spcBef>
              <a:spcAft>
                <a:spcPts val="0"/>
              </a:spcAft>
              <a:buSzPts val="4200"/>
              <a:buNone/>
            </a:pPr>
            <a:endParaRPr/>
          </a:p>
        </p:txBody>
      </p:sp>
      <p:sp>
        <p:nvSpPr>
          <p:cNvPr id="247" name="Google Shape;247;p3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sz="1600">
                <a:solidFill>
                  <a:srgbClr val="01314C"/>
                </a:solidFill>
                <a:latin typeface="Playfair Display"/>
                <a:ea typeface="Playfair Display"/>
                <a:cs typeface="Playfair Display"/>
                <a:sym typeface="Playfair Display"/>
              </a:rPr>
              <a:t>Although many people recognize the Internet as a very easy way to access  source of information, entertainment and communication, it also represents the largest threat to copyright. Internet copyright laws give the original authors the right to exclude others from copying their work without any permission of their own.</a:t>
            </a:r>
            <a:endParaRPr sz="1600">
              <a:solidFill>
                <a:srgbClr val="01314C"/>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sz="1600">
                <a:solidFill>
                  <a:srgbClr val="01314C"/>
                </a:solidFill>
                <a:latin typeface="Playfair Display"/>
                <a:ea typeface="Playfair Display"/>
                <a:cs typeface="Playfair Display"/>
                <a:sym typeface="Playfair Display"/>
              </a:rPr>
              <a:t>Copyright protection is important, because those who spend countless hours creating their intellectual work can be exploited by anyone that wants to steal  their information and use it as a way to gain recognition over them. This is unfair for those who originally created the work and protecting them is vital as it is a way to encourage and motivate creators to find and express new ideas.</a:t>
            </a:r>
            <a:endParaRPr sz="1600">
              <a:solidFill>
                <a:srgbClr val="01314C"/>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latin typeface="Playfair Display"/>
              <a:ea typeface="Playfair Display"/>
              <a:cs typeface="Playfair Display"/>
              <a:sym typeface="Playfair Displ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623400" y="302325"/>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Hate Speech</a:t>
            </a:r>
            <a:endParaRPr/>
          </a:p>
        </p:txBody>
      </p:sp>
      <p:sp>
        <p:nvSpPr>
          <p:cNvPr id="253" name="Google Shape;253;p32"/>
          <p:cNvSpPr txBox="1">
            <a:spLocks noGrp="1"/>
          </p:cNvSpPr>
          <p:nvPr>
            <p:ph type="body" idx="1"/>
          </p:nvPr>
        </p:nvSpPr>
        <p:spPr>
          <a:xfrm>
            <a:off x="4313700" y="302325"/>
            <a:ext cx="4830300" cy="4632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1200"/>
              </a:spcBef>
              <a:spcAft>
                <a:spcPts val="0"/>
              </a:spcAft>
              <a:buSzPts val="1800"/>
              <a:buNone/>
            </a:pPr>
            <a:r>
              <a:rPr lang="ro" sz="2400" b="1">
                <a:solidFill>
                  <a:srgbClr val="000000"/>
                </a:solidFill>
                <a:latin typeface="Playfair Display"/>
                <a:ea typeface="Playfair Display"/>
                <a:cs typeface="Playfair Display"/>
                <a:sym typeface="Playfair Display"/>
              </a:rPr>
              <a:t>Why we shouldn’t do that?</a:t>
            </a:r>
            <a:endParaRPr sz="2400" b="1">
              <a:solidFill>
                <a:srgbClr val="000000"/>
              </a:solidFill>
              <a:latin typeface="Playfair Display"/>
              <a:ea typeface="Playfair Display"/>
              <a:cs typeface="Playfair Display"/>
              <a:sym typeface="Playfair Display"/>
            </a:endParaRPr>
          </a:p>
          <a:p>
            <a:pPr marL="0" lvl="0" indent="0" algn="ctr" rtl="0">
              <a:lnSpc>
                <a:spcPct val="115000"/>
              </a:lnSpc>
              <a:spcBef>
                <a:spcPts val="1200"/>
              </a:spcBef>
              <a:spcAft>
                <a:spcPts val="0"/>
              </a:spcAft>
              <a:buSzPts val="1800"/>
              <a:buNone/>
            </a:pPr>
            <a:endParaRPr sz="1600" b="1">
              <a:solidFill>
                <a:srgbClr val="000000"/>
              </a:solidFill>
              <a:latin typeface="Playfair Display"/>
              <a:ea typeface="Playfair Display"/>
              <a:cs typeface="Playfair Display"/>
              <a:sym typeface="Playfair Display"/>
            </a:endParaRPr>
          </a:p>
          <a:p>
            <a:pPr marL="0" lvl="0" indent="457200" algn="r" rtl="0">
              <a:lnSpc>
                <a:spcPct val="115000"/>
              </a:lnSpc>
              <a:spcBef>
                <a:spcPts val="1200"/>
              </a:spcBef>
              <a:spcAft>
                <a:spcPts val="0"/>
              </a:spcAft>
              <a:buSzPts val="1800"/>
              <a:buNone/>
            </a:pPr>
            <a:r>
              <a:rPr lang="ro" sz="2000">
                <a:solidFill>
                  <a:srgbClr val="000000"/>
                </a:solidFill>
                <a:latin typeface="Playfair Display"/>
                <a:ea typeface="Playfair Display"/>
                <a:cs typeface="Playfair Display"/>
                <a:sym typeface="Playfair Display"/>
              </a:rPr>
              <a:t>We have to understand the power of words. While some people take mean comments with less seriousness than most, others are really hurt by these words and can often end up with serious anxiety and  self-hatred related problems as a result of being ridiculed or sworn at.</a:t>
            </a:r>
            <a:endParaRPr sz="2000">
              <a:solidFill>
                <a:srgbClr val="000000"/>
              </a:solidFill>
              <a:latin typeface="Playfair Display"/>
              <a:ea typeface="Playfair Display"/>
              <a:cs typeface="Playfair Display"/>
              <a:sym typeface="Playfair Display"/>
            </a:endParaRPr>
          </a:p>
          <a:p>
            <a:pPr marL="0" lvl="0" indent="0" algn="l" rtl="0">
              <a:lnSpc>
                <a:spcPct val="100000"/>
              </a:lnSpc>
              <a:spcBef>
                <a:spcPts val="1200"/>
              </a:spcBef>
              <a:spcAft>
                <a:spcPts val="0"/>
              </a:spcAft>
              <a:buSzPts val="1800"/>
              <a:buNone/>
            </a:pPr>
            <a:endParaRPr sz="1600">
              <a:solidFill>
                <a:srgbClr val="000000"/>
              </a:solidFill>
              <a:latin typeface="Playfair Display"/>
              <a:ea typeface="Playfair Display"/>
              <a:cs typeface="Playfair Display"/>
              <a:sym typeface="Playfair Display"/>
            </a:endParaRPr>
          </a:p>
          <a:p>
            <a:pPr marL="0" lvl="0" indent="0" algn="l" rtl="0">
              <a:lnSpc>
                <a:spcPct val="115000"/>
              </a:lnSpc>
              <a:spcBef>
                <a:spcPts val="0"/>
              </a:spcBef>
              <a:spcAft>
                <a:spcPts val="1600"/>
              </a:spcAft>
              <a:buSzPts val="1800"/>
              <a:buNone/>
            </a:pPr>
            <a:endParaRPr sz="1600"/>
          </a:p>
        </p:txBody>
      </p:sp>
      <p:pic>
        <p:nvPicPr>
          <p:cNvPr id="254" name="Google Shape;254;p32"/>
          <p:cNvPicPr preferRelativeResize="0"/>
          <p:nvPr/>
        </p:nvPicPr>
        <p:blipFill rotWithShape="1">
          <a:blip r:embed="rId3">
            <a:alphaModFix/>
          </a:blip>
          <a:srcRect/>
          <a:stretch/>
        </p:blipFill>
        <p:spPr>
          <a:xfrm>
            <a:off x="75250" y="1543825"/>
            <a:ext cx="4238449" cy="2890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258"/>
        <p:cNvGrpSpPr/>
        <p:nvPr/>
      </p:nvGrpSpPr>
      <p:grpSpPr>
        <a:xfrm>
          <a:off x="0" y="0"/>
          <a:ext cx="0" cy="0"/>
          <a:chOff x="0" y="0"/>
          <a:chExt cx="0" cy="0"/>
        </a:xfrm>
      </p:grpSpPr>
      <p:sp>
        <p:nvSpPr>
          <p:cNvPr id="259" name="Google Shape;259;p3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endParaRPr/>
          </a:p>
          <a:p>
            <a:pPr marL="0" lvl="0" indent="0" algn="l" rtl="0">
              <a:lnSpc>
                <a:spcPct val="100000"/>
              </a:lnSpc>
              <a:spcBef>
                <a:spcPts val="0"/>
              </a:spcBef>
              <a:spcAft>
                <a:spcPts val="0"/>
              </a:spcAft>
              <a:buSzPts val="4200"/>
              <a:buNone/>
            </a:pPr>
            <a:endParaRPr/>
          </a:p>
        </p:txBody>
      </p:sp>
      <p:sp>
        <p:nvSpPr>
          <p:cNvPr id="260" name="Google Shape;260;p33"/>
          <p:cNvSpPr txBox="1">
            <a:spLocks noGrp="1"/>
          </p:cNvSpPr>
          <p:nvPr>
            <p:ph type="body" idx="1"/>
          </p:nvPr>
        </p:nvSpPr>
        <p:spPr>
          <a:xfrm>
            <a:off x="4974175" y="1503450"/>
            <a:ext cx="3914700" cy="213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1200"/>
              </a:spcAft>
              <a:buSzPts val="1800"/>
              <a:buNone/>
            </a:pPr>
            <a:r>
              <a:rPr lang="ro" sz="1600">
                <a:solidFill>
                  <a:srgbClr val="000000"/>
                </a:solidFill>
                <a:latin typeface="Playfair Display"/>
                <a:ea typeface="Playfair Display"/>
                <a:cs typeface="Playfair Display"/>
                <a:sym typeface="Playfair Display"/>
              </a:rPr>
              <a:t>Last but not least, people have different tastes and opinions. Just because you can’t agree on something with someone doesn’t mean you have to completely dismiss them as a person. Learn to look past your differences.</a:t>
            </a:r>
            <a:endParaRPr/>
          </a:p>
        </p:txBody>
      </p:sp>
      <p:pic>
        <p:nvPicPr>
          <p:cNvPr id="261" name="Google Shape;261;p33"/>
          <p:cNvPicPr preferRelativeResize="0"/>
          <p:nvPr/>
        </p:nvPicPr>
        <p:blipFill rotWithShape="1">
          <a:blip r:embed="rId3">
            <a:alphaModFix/>
          </a:blip>
          <a:srcRect/>
          <a:stretch/>
        </p:blipFill>
        <p:spPr>
          <a:xfrm>
            <a:off x="243625" y="1247763"/>
            <a:ext cx="4364775" cy="264796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A86E8"/>
        </a:solidFill>
        <a:effectLst/>
      </p:bgPr>
    </p:bg>
    <p:spTree>
      <p:nvGrpSpPr>
        <p:cNvPr id="1" name="Shape 265"/>
        <p:cNvGrpSpPr/>
        <p:nvPr/>
      </p:nvGrpSpPr>
      <p:grpSpPr>
        <a:xfrm>
          <a:off x="0" y="0"/>
          <a:ext cx="0" cy="0"/>
          <a:chOff x="0" y="0"/>
          <a:chExt cx="0" cy="0"/>
        </a:xfrm>
      </p:grpSpPr>
      <p:sp>
        <p:nvSpPr>
          <p:cNvPr id="266" name="Google Shape;266;p34"/>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digital identity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311700" y="144675"/>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Definition</a:t>
            </a:r>
            <a:endParaRPr/>
          </a:p>
        </p:txBody>
      </p:sp>
      <p:sp>
        <p:nvSpPr>
          <p:cNvPr id="272" name="Google Shape;272;p35"/>
          <p:cNvSpPr txBox="1">
            <a:spLocks noGrp="1"/>
          </p:cNvSpPr>
          <p:nvPr>
            <p:ph type="body" idx="1"/>
          </p:nvPr>
        </p:nvSpPr>
        <p:spPr>
          <a:xfrm>
            <a:off x="311700" y="901650"/>
            <a:ext cx="4260300" cy="3340200"/>
          </a:xfrm>
          <a:prstGeom prst="rect">
            <a:avLst/>
          </a:prstGeom>
          <a:noFill/>
          <a:ln>
            <a:noFill/>
          </a:ln>
        </p:spPr>
        <p:txBody>
          <a:bodyPr spcFirstLastPara="1" wrap="square" lIns="91425" tIns="91425" rIns="91425" bIns="91425" anchor="t" anchorCtr="0">
            <a:noAutofit/>
          </a:bodyPr>
          <a:lstStyle/>
          <a:p>
            <a:pPr marL="0" lvl="0" indent="457200" algn="l" rtl="0">
              <a:lnSpc>
                <a:spcPct val="90000"/>
              </a:lnSpc>
              <a:spcBef>
                <a:spcPts val="0"/>
              </a:spcBef>
              <a:spcAft>
                <a:spcPts val="0"/>
              </a:spcAft>
              <a:buSzPts val="1800"/>
              <a:buNone/>
            </a:pPr>
            <a:r>
              <a:rPr lang="ro" sz="2200">
                <a:solidFill>
                  <a:srgbClr val="000000"/>
                </a:solidFill>
                <a:latin typeface="Arial"/>
                <a:ea typeface="Arial"/>
                <a:cs typeface="Arial"/>
                <a:sym typeface="Arial"/>
              </a:rPr>
              <a:t>Your digital identity is the collection of information about you that exists in digital form. The information that composes your digital identity is not limited to personal aspects about yourself but it also refers to your online activities. Much simpler, a digital identity refers to everything you own, do and share in the digital world.</a:t>
            </a:r>
            <a:endParaRPr sz="2200">
              <a:solidFill>
                <a:srgbClr val="000000"/>
              </a:solidFill>
              <a:latin typeface="Arial"/>
              <a:ea typeface="Arial"/>
              <a:cs typeface="Arial"/>
              <a:sym typeface="Arial"/>
            </a:endParaRPr>
          </a:p>
          <a:p>
            <a:pPr marL="0" lvl="0" indent="0" algn="l" rtl="0">
              <a:lnSpc>
                <a:spcPct val="90000"/>
              </a:lnSpc>
              <a:spcBef>
                <a:spcPts val="1000"/>
              </a:spcBef>
              <a:spcAft>
                <a:spcPts val="0"/>
              </a:spcAft>
              <a:buSzPts val="1800"/>
              <a:buNone/>
            </a:pPr>
            <a:endParaRPr sz="2200">
              <a:solidFill>
                <a:srgbClr val="000000"/>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pic>
        <p:nvPicPr>
          <p:cNvPr id="273" name="Google Shape;273;p35"/>
          <p:cNvPicPr preferRelativeResize="0"/>
          <p:nvPr/>
        </p:nvPicPr>
        <p:blipFill rotWithShape="1">
          <a:blip r:embed="rId3">
            <a:alphaModFix/>
          </a:blip>
          <a:srcRect/>
          <a:stretch/>
        </p:blipFill>
        <p:spPr>
          <a:xfrm>
            <a:off x="4731450" y="1371600"/>
            <a:ext cx="4267200" cy="24003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77"/>
        <p:cNvGrpSpPr/>
        <p:nvPr/>
      </p:nvGrpSpPr>
      <p:grpSpPr>
        <a:xfrm>
          <a:off x="0" y="0"/>
          <a:ext cx="0" cy="0"/>
          <a:chOff x="0" y="0"/>
          <a:chExt cx="0" cy="0"/>
        </a:xfrm>
      </p:grpSpPr>
      <p:sp>
        <p:nvSpPr>
          <p:cNvPr id="278" name="Google Shape;278;p36"/>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sz="4000">
                <a:solidFill>
                  <a:srgbClr val="000000"/>
                </a:solidFill>
              </a:rPr>
              <a:t>Identity theft</a:t>
            </a:r>
            <a:endParaRPr/>
          </a:p>
        </p:txBody>
      </p:sp>
      <p:sp>
        <p:nvSpPr>
          <p:cNvPr id="279" name="Google Shape;279;p36"/>
          <p:cNvSpPr txBox="1">
            <a:spLocks noGrp="1"/>
          </p:cNvSpPr>
          <p:nvPr>
            <p:ph type="body" idx="1"/>
          </p:nvPr>
        </p:nvSpPr>
        <p:spPr>
          <a:xfrm>
            <a:off x="311700" y="938650"/>
            <a:ext cx="8520600" cy="385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The main danger to which your digital identity can be exposed is represented by identity theft. Identity theft happens when someone steals your personal information and use it without authorization.</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Holding your personal information, a thief could:</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-Access your financial accounts</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-Withdraw money or make unauthorized purchases</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-File a fraudulent tax return</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-Use your insurance information to receive medical care</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-Create new social security cards</a:t>
            </a:r>
            <a:endParaRPr sz="16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1600">
                <a:solidFill>
                  <a:srgbClr val="000000"/>
                </a:solidFill>
                <a:latin typeface="Playfair Display"/>
                <a:ea typeface="Playfair Display"/>
                <a:cs typeface="Playfair Display"/>
                <a:sym typeface="Playfair Display"/>
              </a:rPr>
              <a:t>-Sell your information to others</a:t>
            </a:r>
            <a:endParaRPr sz="1600">
              <a:solidFill>
                <a:srgbClr val="000000"/>
              </a:solidFill>
              <a:latin typeface="Playfair Display"/>
              <a:ea typeface="Playfair Display"/>
              <a:cs typeface="Playfair Display"/>
              <a:sym typeface="Playfair Display"/>
            </a:endParaRPr>
          </a:p>
          <a:p>
            <a:pPr marL="0" lvl="0" indent="0" algn="l" rtl="0">
              <a:lnSpc>
                <a:spcPct val="115000"/>
              </a:lnSpc>
              <a:spcBef>
                <a:spcPts val="0"/>
              </a:spcBef>
              <a:spcAft>
                <a:spcPts val="1600"/>
              </a:spcAft>
              <a:buSzPts val="1800"/>
              <a:buNone/>
            </a:pPr>
            <a:endParaRPr sz="1400">
              <a:latin typeface="Playfair Display"/>
              <a:ea typeface="Playfair Display"/>
              <a:cs typeface="Playfair Display"/>
              <a:sym typeface="Playfair Display"/>
            </a:endParaRPr>
          </a:p>
        </p:txBody>
      </p:sp>
      <p:pic>
        <p:nvPicPr>
          <p:cNvPr id="280" name="Google Shape;280;p36"/>
          <p:cNvPicPr preferRelativeResize="0"/>
          <p:nvPr/>
        </p:nvPicPr>
        <p:blipFill rotWithShape="1">
          <a:blip r:embed="rId3">
            <a:alphaModFix/>
          </a:blip>
          <a:srcRect/>
          <a:stretch/>
        </p:blipFill>
        <p:spPr>
          <a:xfrm>
            <a:off x="5808119" y="2571750"/>
            <a:ext cx="3024188" cy="20193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sz="4000">
                <a:solidFill>
                  <a:srgbClr val="000000"/>
                </a:solidFill>
              </a:rPr>
              <a:t>How identity theft happens?</a:t>
            </a:r>
            <a:endParaRPr/>
          </a:p>
        </p:txBody>
      </p:sp>
      <p:sp>
        <p:nvSpPr>
          <p:cNvPr id="286" name="Google Shape;286;p37"/>
          <p:cNvSpPr txBox="1">
            <a:spLocks noGrp="1"/>
          </p:cNvSpPr>
          <p:nvPr>
            <p:ph type="body" idx="1"/>
          </p:nvPr>
        </p:nvSpPr>
        <p:spPr>
          <a:xfrm>
            <a:off x="311700" y="931325"/>
            <a:ext cx="8520600" cy="3696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Criminals are trying to steal your personal data everywhere, online and offline so you should understand how they grab your information and how to protect yourself from identity theft.</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Here are some of the most common ways in which identity thieves steal your data:</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-Data breaches – it happens when someone gains access to an organization's data without authorization</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-Malware or Spyware activity</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-Credit card theft – one of the simplest forms of identity theft</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-Phishing and spam messages</a:t>
            </a:r>
            <a:endParaRPr>
              <a:solidFill>
                <a:srgbClr val="000000"/>
              </a:solidFill>
              <a:latin typeface="Playfair Display"/>
              <a:ea typeface="Playfair Display"/>
              <a:cs typeface="Playfair Display"/>
              <a:sym typeface="Playfair Display"/>
            </a:endParaRPr>
          </a:p>
          <a:p>
            <a:pPr marL="0" lvl="0" indent="0" algn="l" rtl="0">
              <a:lnSpc>
                <a:spcPct val="115000"/>
              </a:lnSpc>
              <a:spcBef>
                <a:spcPts val="0"/>
              </a:spcBef>
              <a:spcAft>
                <a:spcPts val="1600"/>
              </a:spcAft>
              <a:buSzPts val="1800"/>
              <a:buNone/>
            </a:pPr>
            <a:endParaRPr>
              <a:latin typeface="Playfair Display"/>
              <a:ea typeface="Playfair Display"/>
              <a:cs typeface="Playfair Display"/>
              <a:sym typeface="Playfair Display"/>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sz="3600">
                <a:solidFill>
                  <a:srgbClr val="000000"/>
                </a:solidFill>
              </a:rPr>
              <a:t>What could make your digital identity vulnerable?</a:t>
            </a:r>
            <a:endParaRPr sz="3600"/>
          </a:p>
        </p:txBody>
      </p:sp>
      <p:sp>
        <p:nvSpPr>
          <p:cNvPr id="292" name="Google Shape;292;p38"/>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It is possible for someone to compromise your security and privacy. They can also be compromised by you without realizing when you do not  pay attention to what you do and what you share on the internet.</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Here are some actions that may increase your digital identity’s vulnerability:</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-Using public charging stations and Wi-Fi networks</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-Shopping on unsecured websites</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-Sharing your location/ geotagged photos</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-Accepting privacy policies without reading </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them carefully</a:t>
            </a:r>
            <a:endParaRPr>
              <a:solidFill>
                <a:srgbClr val="000000"/>
              </a:solidFill>
              <a:latin typeface="Playfair Display"/>
              <a:ea typeface="Playfair Display"/>
              <a:cs typeface="Playfair Display"/>
              <a:sym typeface="Playfair Display"/>
            </a:endParaRPr>
          </a:p>
          <a:p>
            <a:pPr marL="0" lvl="0" indent="0" algn="l" rtl="0">
              <a:lnSpc>
                <a:spcPct val="115000"/>
              </a:lnSpc>
              <a:spcBef>
                <a:spcPts val="0"/>
              </a:spcBef>
              <a:spcAft>
                <a:spcPts val="1600"/>
              </a:spcAft>
              <a:buSzPts val="1800"/>
              <a:buNone/>
            </a:pPr>
            <a:endParaRPr>
              <a:latin typeface="Playfair Display"/>
              <a:ea typeface="Playfair Display"/>
              <a:cs typeface="Playfair Display"/>
              <a:sym typeface="Playfair Display"/>
            </a:endParaRPr>
          </a:p>
        </p:txBody>
      </p:sp>
      <p:pic>
        <p:nvPicPr>
          <p:cNvPr id="293" name="Google Shape;293;p38"/>
          <p:cNvPicPr preferRelativeResize="0"/>
          <p:nvPr/>
        </p:nvPicPr>
        <p:blipFill rotWithShape="1">
          <a:blip r:embed="rId3">
            <a:alphaModFix/>
          </a:blip>
          <a:srcRect/>
          <a:stretch/>
        </p:blipFill>
        <p:spPr>
          <a:xfrm>
            <a:off x="5069576" y="3137800"/>
            <a:ext cx="3762723" cy="1646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sz="4000">
                <a:solidFill>
                  <a:srgbClr val="000000"/>
                </a:solidFill>
              </a:rPr>
              <a:t>How do you know if someone stole your information?</a:t>
            </a:r>
            <a:endParaRPr/>
          </a:p>
        </p:txBody>
      </p:sp>
      <p:sp>
        <p:nvSpPr>
          <p:cNvPr id="299" name="Google Shape;299;p39"/>
          <p:cNvSpPr txBox="1">
            <a:spLocks noGrp="1"/>
          </p:cNvSpPr>
          <p:nvPr>
            <p:ph type="body" idx="1"/>
          </p:nvPr>
        </p:nvSpPr>
        <p:spPr>
          <a:xfrm>
            <a:off x="311700" y="980250"/>
            <a:ext cx="8520600" cy="358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It is essential to know if your information has been stolen so you can quickly take action to minimize the damage. There are certain clues that could indicate if you’re a victim of identity theft:</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-You don’t receive bills or mails</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-You get statements for credit cards you didn’t sign up for</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-You have unauthorized bank transactions or withdraws</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-You see unfamiliar accounts or charges on your credit report</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-You have been noticed that your personal information was accessed in a data breach</a:t>
            </a:r>
            <a:endParaRPr>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a:solidFill>
                  <a:srgbClr val="000000"/>
                </a:solidFill>
                <a:latin typeface="Playfair Display"/>
                <a:ea typeface="Playfair Display"/>
                <a:cs typeface="Playfair Display"/>
                <a:sym typeface="Playfair Display"/>
              </a:rPr>
              <a:t>-You receive a bill or explanation of benefits for health care that you didn’t seek</a:t>
            </a:r>
            <a:endParaRPr>
              <a:solidFill>
                <a:srgbClr val="000000"/>
              </a:solidFill>
              <a:latin typeface="Playfair Display"/>
              <a:ea typeface="Playfair Display"/>
              <a:cs typeface="Playfair Display"/>
              <a:sym typeface="Playfair Display"/>
            </a:endParaRPr>
          </a:p>
          <a:p>
            <a:pPr marL="0" lvl="0" indent="0" algn="l" rtl="0">
              <a:lnSpc>
                <a:spcPct val="115000"/>
              </a:lnSpc>
              <a:spcBef>
                <a:spcPts val="0"/>
              </a:spcBef>
              <a:spcAft>
                <a:spcPts val="1600"/>
              </a:spcAft>
              <a:buSzPts val="1800"/>
              <a:buNone/>
            </a:pP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CFB"/>
        </a:solidFill>
        <a:effectLst/>
      </p:bgPr>
    </p:bg>
    <p:spTree>
      <p:nvGrpSpPr>
        <p:cNvPr id="1" name="Shape 75"/>
        <p:cNvGrpSpPr/>
        <p:nvPr/>
      </p:nvGrpSpPr>
      <p:grpSpPr>
        <a:xfrm>
          <a:off x="0" y="0"/>
          <a:ext cx="0" cy="0"/>
          <a:chOff x="0" y="0"/>
          <a:chExt cx="0" cy="0"/>
        </a:xfrm>
      </p:grpSpPr>
      <p:sp>
        <p:nvSpPr>
          <p:cNvPr id="76" name="Google Shape;76;p4"/>
          <p:cNvSpPr txBox="1">
            <a:spLocks noGrp="1"/>
          </p:cNvSpPr>
          <p:nvPr>
            <p:ph type="body" idx="1"/>
          </p:nvPr>
        </p:nvSpPr>
        <p:spPr>
          <a:xfrm>
            <a:off x="340200" y="492825"/>
            <a:ext cx="4480500" cy="423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a:solidFill>
                  <a:srgbClr val="000000"/>
                </a:solidFill>
                <a:latin typeface="Playfair Display"/>
                <a:ea typeface="Playfair Display"/>
                <a:cs typeface="Playfair Display"/>
                <a:sym typeface="Playfair Display"/>
              </a:rPr>
              <a:t>We are lucky enough to have been born in an era in which information and education is no longer a problem for many people around the globe. We have this massive platform containing all the knowledge in the world, but, in order to be able to use it to its full extent and potential, we have to make sure we are safe, comfortable, and that we are using the information at hand ethically while surfacing on the Internet.</a:t>
            </a:r>
            <a:endParaRPr>
              <a:solidFill>
                <a:srgbClr val="000000"/>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latin typeface="Playfair Display"/>
              <a:ea typeface="Playfair Display"/>
              <a:cs typeface="Playfair Display"/>
              <a:sym typeface="Playfair Display"/>
            </a:endParaRPr>
          </a:p>
        </p:txBody>
      </p:sp>
      <p:pic>
        <p:nvPicPr>
          <p:cNvPr id="77" name="Google Shape;77;p4"/>
          <p:cNvPicPr preferRelativeResize="0"/>
          <p:nvPr/>
        </p:nvPicPr>
        <p:blipFill rotWithShape="1">
          <a:blip r:embed="rId3">
            <a:alphaModFix/>
          </a:blip>
          <a:srcRect/>
          <a:stretch/>
        </p:blipFill>
        <p:spPr>
          <a:xfrm>
            <a:off x="5286275" y="1158325"/>
            <a:ext cx="3500920" cy="233394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303"/>
        <p:cNvGrpSpPr/>
        <p:nvPr/>
      </p:nvGrpSpPr>
      <p:grpSpPr>
        <a:xfrm>
          <a:off x="0" y="0"/>
          <a:ext cx="0" cy="0"/>
          <a:chOff x="0" y="0"/>
          <a:chExt cx="0" cy="0"/>
        </a:xfrm>
      </p:grpSpPr>
      <p:sp>
        <p:nvSpPr>
          <p:cNvPr id="304" name="Google Shape;304;p40"/>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sz="4000">
                <a:solidFill>
                  <a:srgbClr val="000000"/>
                </a:solidFill>
              </a:rPr>
              <a:t>What to do if you’re a victim?</a:t>
            </a:r>
            <a:endParaRPr/>
          </a:p>
        </p:txBody>
      </p:sp>
      <p:sp>
        <p:nvSpPr>
          <p:cNvPr id="305" name="Google Shape;305;p40"/>
          <p:cNvSpPr txBox="1">
            <a:spLocks noGrp="1"/>
          </p:cNvSpPr>
          <p:nvPr>
            <p:ph type="body" idx="1"/>
          </p:nvPr>
        </p:nvSpPr>
        <p:spPr>
          <a:xfrm>
            <a:off x="311700" y="1093850"/>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SzPts val="1800"/>
              <a:buNone/>
            </a:pPr>
            <a:r>
              <a:rPr lang="ro" sz="2100">
                <a:solidFill>
                  <a:srgbClr val="000000"/>
                </a:solidFill>
                <a:latin typeface="Playfair Display"/>
                <a:ea typeface="Playfair Display"/>
                <a:cs typeface="Playfair Display"/>
                <a:sym typeface="Playfair Display"/>
              </a:rPr>
              <a:t>If you recently discovered that someone stole your information, reacting quickly is the most important thing you can do. Here are the steps you can follow if you’re a victim of identity theft:</a:t>
            </a:r>
            <a:endParaRPr sz="21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2100">
                <a:solidFill>
                  <a:srgbClr val="000000"/>
                </a:solidFill>
                <a:latin typeface="Playfair Display"/>
                <a:ea typeface="Playfair Display"/>
                <a:cs typeface="Playfair Display"/>
                <a:sym typeface="Playfair Display"/>
              </a:rPr>
              <a:t>-Change your passwords</a:t>
            </a:r>
            <a:endParaRPr sz="21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2100">
                <a:solidFill>
                  <a:srgbClr val="000000"/>
                </a:solidFill>
                <a:latin typeface="Playfair Display"/>
                <a:ea typeface="Playfair Display"/>
                <a:cs typeface="Playfair Display"/>
                <a:sym typeface="Playfair Display"/>
              </a:rPr>
              <a:t>-Contact the business where your information was misused, explain that there was fraudulent information on your account and close them</a:t>
            </a:r>
            <a:endParaRPr sz="21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2100">
                <a:solidFill>
                  <a:srgbClr val="000000"/>
                </a:solidFill>
                <a:latin typeface="Playfair Display"/>
                <a:ea typeface="Playfair Display"/>
                <a:cs typeface="Playfair Display"/>
                <a:sym typeface="Playfair Display"/>
              </a:rPr>
              <a:t>-File a police report</a:t>
            </a:r>
            <a:endParaRPr sz="2100">
              <a:solidFill>
                <a:srgbClr val="000000"/>
              </a:solidFill>
              <a:latin typeface="Playfair Display"/>
              <a:ea typeface="Playfair Display"/>
              <a:cs typeface="Playfair Display"/>
              <a:sym typeface="Playfair Display"/>
            </a:endParaRPr>
          </a:p>
          <a:p>
            <a:pPr marL="0" lvl="0" indent="0" algn="l" rtl="0">
              <a:lnSpc>
                <a:spcPct val="90000"/>
              </a:lnSpc>
              <a:spcBef>
                <a:spcPts val="1000"/>
              </a:spcBef>
              <a:spcAft>
                <a:spcPts val="0"/>
              </a:spcAft>
              <a:buSzPts val="1800"/>
              <a:buNone/>
            </a:pPr>
            <a:r>
              <a:rPr lang="ro" sz="2100">
                <a:solidFill>
                  <a:srgbClr val="000000"/>
                </a:solidFill>
                <a:latin typeface="Playfair Display"/>
                <a:ea typeface="Playfair Display"/>
                <a:cs typeface="Playfair Display"/>
                <a:sym typeface="Playfair Display"/>
              </a:rPr>
              <a:t>-Consider a credit freeze to ensure no one can use your credit to open new accounts</a:t>
            </a:r>
            <a:endParaRPr sz="2100">
              <a:solidFill>
                <a:srgbClr val="000000"/>
              </a:solidFill>
              <a:latin typeface="Playfair Display"/>
              <a:ea typeface="Playfair Display"/>
              <a:cs typeface="Playfair Display"/>
              <a:sym typeface="Playfair Display"/>
            </a:endParaRPr>
          </a:p>
          <a:p>
            <a:pPr marL="0" lvl="0" indent="0" algn="l" rtl="0">
              <a:lnSpc>
                <a:spcPct val="115000"/>
              </a:lnSpc>
              <a:spcBef>
                <a:spcPts val="0"/>
              </a:spcBef>
              <a:spcAft>
                <a:spcPts val="1600"/>
              </a:spcAft>
              <a:buSzPts val="1800"/>
              <a:buNone/>
            </a:pPr>
            <a:endParaRPr sz="2100">
              <a:latin typeface="Playfair Display"/>
              <a:ea typeface="Playfair Display"/>
              <a:cs typeface="Playfair Display"/>
              <a:sym typeface="Playfair Display"/>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309"/>
        <p:cNvGrpSpPr/>
        <p:nvPr/>
      </p:nvGrpSpPr>
      <p:grpSpPr>
        <a:xfrm>
          <a:off x="0" y="0"/>
          <a:ext cx="0" cy="0"/>
          <a:chOff x="0" y="0"/>
          <a:chExt cx="0" cy="0"/>
        </a:xfrm>
      </p:grpSpPr>
      <p:sp>
        <p:nvSpPr>
          <p:cNvPr id="310" name="Google Shape;310;p4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Thank you for your attention!</a:t>
            </a:r>
            <a:endParaRPr/>
          </a:p>
        </p:txBody>
      </p:sp>
      <p:sp>
        <p:nvSpPr>
          <p:cNvPr id="311" name="Google Shape;311;p4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800"/>
              <a:buNone/>
            </a:pPr>
            <a:r>
              <a:rPr lang="ro" sz="2400">
                <a:solidFill>
                  <a:schemeClr val="accent1"/>
                </a:solidFill>
                <a:latin typeface="Playfair Display"/>
                <a:ea typeface="Playfair Display"/>
                <a:cs typeface="Playfair Display"/>
                <a:sym typeface="Playfair Display"/>
              </a:rPr>
              <a:t>Remember: Be a wise, inventive and responsible digital citizen and stay safe on the internet!</a:t>
            </a:r>
            <a:endParaRPr sz="2400">
              <a:solidFill>
                <a:schemeClr val="accent1"/>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sz="2400">
                <a:solidFill>
                  <a:schemeClr val="accent1"/>
                </a:solidFill>
                <a:latin typeface="Playfair Display"/>
                <a:ea typeface="Playfair Display"/>
                <a:cs typeface="Playfair Display"/>
                <a:sym typeface="Playfair Display"/>
              </a:rPr>
              <a:t>This is our farewell message:</a:t>
            </a:r>
            <a:r>
              <a:rPr lang="ro" sz="2400">
                <a:solidFill>
                  <a:schemeClr val="accent1"/>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ro" sz="2400" u="sng">
                <a:solidFill>
                  <a:srgbClr val="38761D"/>
                </a:solidFill>
                <a:latin typeface="Playfair Display"/>
                <a:ea typeface="Playfair Display"/>
                <a:cs typeface="Playfair Display"/>
                <a:sym typeface="Playfair Displ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https://www.facebook.com/2246992295515694/videos/533355284133067/https://www.facebook.com/2246992295515694/videos/533355284133067/</a:t>
            </a:r>
            <a:endParaRPr sz="2400" u="sng">
              <a:solidFill>
                <a:srgbClr val="38761D"/>
              </a:solidFill>
              <a:latin typeface="Playfair Display"/>
              <a:ea typeface="Playfair Display"/>
              <a:cs typeface="Playfair Display"/>
              <a:sym typeface="Playfair Display"/>
            </a:endParaRPr>
          </a:p>
          <a:p>
            <a:pPr marL="0" lvl="0" indent="0" algn="l" rtl="0">
              <a:lnSpc>
                <a:spcPct val="115000"/>
              </a:lnSpc>
              <a:spcBef>
                <a:spcPts val="1200"/>
              </a:spcBef>
              <a:spcAft>
                <a:spcPts val="0"/>
              </a:spcAft>
              <a:buSzPts val="1800"/>
              <a:buNone/>
            </a:pPr>
            <a:r>
              <a:rPr lang="ro" sz="2400">
                <a:solidFill>
                  <a:schemeClr val="accent1"/>
                </a:solidFill>
                <a:latin typeface="Playfair Display"/>
                <a:ea typeface="Playfair Display"/>
                <a:cs typeface="Playfair Display"/>
                <a:sym typeface="Playfair Display"/>
              </a:rPr>
              <a:t>Our project’s website:</a:t>
            </a:r>
            <a:r>
              <a:rPr lang="ro" sz="2400">
                <a:solidFill>
                  <a:schemeClr val="accent1"/>
                </a:solidFill>
                <a:uFill>
                  <a:noFill/>
                </a:uFill>
                <a:latin typeface="Playfair Display"/>
                <a:ea typeface="Playfair Display"/>
                <a:cs typeface="Playfair Display"/>
                <a:sym typeface="Playfair Displ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ro" sz="2400" u="sng">
                <a:solidFill>
                  <a:srgbClr val="38761D"/>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http://wisaerasmus.org/</a:t>
            </a:r>
            <a:endParaRPr sz="2400" u="sng">
              <a:solidFill>
                <a:srgbClr val="38761D"/>
              </a:solidFill>
              <a:latin typeface="Arial"/>
              <a:ea typeface="Arial"/>
              <a:cs typeface="Arial"/>
              <a:sym typeface="Arial"/>
            </a:endParaRPr>
          </a:p>
          <a:p>
            <a:pPr marL="0" lvl="0" indent="0" algn="l" rtl="0">
              <a:lnSpc>
                <a:spcPct val="115000"/>
              </a:lnSpc>
              <a:spcBef>
                <a:spcPts val="0"/>
              </a:spcBef>
              <a:spcAft>
                <a:spcPts val="1600"/>
              </a:spcAft>
              <a:buSzPts val="1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3C47D"/>
        </a:solidFill>
        <a:effectLst/>
      </p:bgPr>
    </p:bg>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sz="3600"/>
              <a:t>This Presentation was made by students of the “Spiru Haret” Dobrujan high-school:</a:t>
            </a:r>
            <a:endParaRPr sz="3600"/>
          </a:p>
        </p:txBody>
      </p:sp>
      <p:sp>
        <p:nvSpPr>
          <p:cNvPr id="317" name="Google Shape;317;p42"/>
          <p:cNvSpPr txBox="1">
            <a:spLocks noGrp="1"/>
          </p:cNvSpPr>
          <p:nvPr>
            <p:ph type="body" idx="1"/>
          </p:nvPr>
        </p:nvSpPr>
        <p:spPr>
          <a:xfrm>
            <a:off x="311700" y="1510450"/>
            <a:ext cx="8520600" cy="334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ro" sz="2400">
                <a:solidFill>
                  <a:schemeClr val="accent1"/>
                </a:solidFill>
                <a:latin typeface="Playfair Display"/>
                <a:ea typeface="Playfair Display"/>
                <a:cs typeface="Playfair Display"/>
                <a:sym typeface="Playfair Display"/>
              </a:rPr>
              <a:t>Costache Denisa-Maria; Kereszturi Adrian-Cristian; </a:t>
            </a:r>
            <a:endParaRPr sz="2400">
              <a:solidFill>
                <a:schemeClr val="accent1"/>
              </a:solidFill>
              <a:latin typeface="Playfair Display"/>
              <a:ea typeface="Playfair Display"/>
              <a:cs typeface="Playfair Display"/>
              <a:sym typeface="Playfair Display"/>
            </a:endParaRPr>
          </a:p>
          <a:p>
            <a:pPr marL="0" lvl="0" indent="0" algn="l" rtl="0">
              <a:lnSpc>
                <a:spcPct val="115000"/>
              </a:lnSpc>
              <a:spcBef>
                <a:spcPts val="1600"/>
              </a:spcBef>
              <a:spcAft>
                <a:spcPts val="0"/>
              </a:spcAft>
              <a:buSzPts val="1800"/>
              <a:buNone/>
            </a:pPr>
            <a:r>
              <a:rPr lang="ro" sz="2400">
                <a:solidFill>
                  <a:schemeClr val="accent1"/>
                </a:solidFill>
                <a:latin typeface="Playfair Display"/>
                <a:ea typeface="Playfair Display"/>
                <a:cs typeface="Playfair Display"/>
                <a:sym typeface="Playfair Display"/>
              </a:rPr>
              <a:t>Radu Buturugă; Stan Petruț; Gheorghe Mihai-Andrei; </a:t>
            </a:r>
            <a:endParaRPr/>
          </a:p>
          <a:p>
            <a:pPr marL="0" lvl="0" indent="0" algn="l" rtl="0">
              <a:lnSpc>
                <a:spcPct val="115000"/>
              </a:lnSpc>
              <a:spcBef>
                <a:spcPts val="1600"/>
              </a:spcBef>
              <a:spcAft>
                <a:spcPts val="0"/>
              </a:spcAft>
              <a:buSzPts val="1800"/>
              <a:buNone/>
            </a:pPr>
            <a:r>
              <a:rPr lang="ro" sz="2400">
                <a:solidFill>
                  <a:schemeClr val="accent1"/>
                </a:solidFill>
                <a:latin typeface="Playfair Display"/>
                <a:ea typeface="Playfair Display"/>
                <a:cs typeface="Playfair Display"/>
                <a:sym typeface="Playfair Display"/>
              </a:rPr>
              <a:t>Dragon Octavian Teodor; Mocanu Daniel; Neculai Mihnea;</a:t>
            </a:r>
            <a:endParaRPr/>
          </a:p>
          <a:p>
            <a:pPr marL="0" lvl="0" indent="0" algn="l" rtl="0">
              <a:lnSpc>
                <a:spcPct val="115000"/>
              </a:lnSpc>
              <a:spcBef>
                <a:spcPts val="1600"/>
              </a:spcBef>
              <a:spcAft>
                <a:spcPts val="1600"/>
              </a:spcAft>
              <a:buSzPts val="1800"/>
              <a:buNone/>
            </a:pPr>
            <a:r>
              <a:rPr lang="ro" sz="2400">
                <a:solidFill>
                  <a:schemeClr val="accent1"/>
                </a:solidFill>
                <a:latin typeface="Playfair Display"/>
                <a:ea typeface="Playfair Display"/>
                <a:cs typeface="Playfair Display"/>
                <a:sym typeface="Playfair Display"/>
              </a:rPr>
              <a:t>Colesnic Theodora-Irina; Pipirigeanu Valentina; </a:t>
            </a:r>
            <a:endParaRPr sz="2400">
              <a:solidFill>
                <a:schemeClr val="accent1"/>
              </a:solidFill>
              <a:latin typeface="Playfair Display"/>
              <a:ea typeface="Playfair Display"/>
              <a:cs typeface="Playfair Display"/>
              <a:sym typeface="Playfair Display"/>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304799" y="309349"/>
            <a:ext cx="8434087" cy="4378397"/>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000"/>
              <a:buNone/>
            </a:pPr>
            <a:r>
              <a:rPr lang="ro" sz="2800" dirty="0" smtClean="0">
                <a:solidFill>
                  <a:schemeClr val="lt1"/>
                </a:solidFill>
              </a:rPr>
              <a:t/>
            </a:r>
            <a:br>
              <a:rPr lang="ro" sz="2800" dirty="0" smtClean="0">
                <a:solidFill>
                  <a:schemeClr val="lt1"/>
                </a:solidFill>
              </a:rPr>
            </a:br>
            <a:r>
              <a:rPr lang="ro" sz="2800" dirty="0">
                <a:solidFill>
                  <a:schemeClr val="lt1"/>
                </a:solidFill>
              </a:rPr>
              <a:t/>
            </a:r>
            <a:br>
              <a:rPr lang="ro" sz="2800" dirty="0">
                <a:solidFill>
                  <a:schemeClr val="lt1"/>
                </a:solidFill>
              </a:rPr>
            </a:br>
            <a:r>
              <a:rPr lang="ro" sz="2800" dirty="0" smtClean="0">
                <a:solidFill>
                  <a:schemeClr val="lt1"/>
                </a:solidFill>
              </a:rPr>
              <a:t>Disclaimer</a:t>
            </a:r>
            <a:r>
              <a:rPr lang="ro" sz="2800" dirty="0">
                <a:solidFill>
                  <a:schemeClr val="lt1"/>
                </a:solidFill>
              </a:rPr>
              <a:t>:</a:t>
            </a:r>
            <a:endParaRPr sz="2800" b="0" dirty="0">
              <a:solidFill>
                <a:srgbClr val="000000"/>
              </a:solidFill>
              <a:latin typeface="Calibri"/>
              <a:ea typeface="Calibri"/>
              <a:cs typeface="Calibri"/>
              <a:sym typeface="Calibri"/>
            </a:endParaRPr>
          </a:p>
          <a:p>
            <a:pPr marL="0" lvl="0" indent="0" algn="ctr" rtl="0">
              <a:lnSpc>
                <a:spcPct val="100000"/>
              </a:lnSpc>
              <a:spcBef>
                <a:spcPts val="0"/>
              </a:spcBef>
              <a:spcAft>
                <a:spcPts val="0"/>
              </a:spcAft>
              <a:buSzPts val="4000"/>
              <a:buNone/>
            </a:pPr>
            <a:r>
              <a:rPr lang="ro" sz="2800" b="0" dirty="0">
                <a:solidFill>
                  <a:schemeClr val="lt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sz="2800" dirty="0">
              <a:solidFill>
                <a:schemeClr val="lt1"/>
              </a:solidFill>
            </a:endParaRPr>
          </a:p>
        </p:txBody>
      </p:sp>
      <p:pic>
        <p:nvPicPr>
          <p:cNvPr id="1026" name="Picture 2" descr="Creative Commons Licen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9787" y="1281728"/>
            <a:ext cx="838200" cy="295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CFB"/>
        </a:solidFill>
        <a:effectLst/>
      </p:bgPr>
    </p:bg>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4200"/>
              <a:buNone/>
            </a:pPr>
            <a:r>
              <a:rPr lang="ro"/>
              <a:t>   </a:t>
            </a:r>
            <a:endParaRPr/>
          </a:p>
          <a:p>
            <a:pPr marL="0" lvl="0" indent="0" algn="l" rtl="0">
              <a:lnSpc>
                <a:spcPct val="100000"/>
              </a:lnSpc>
              <a:spcBef>
                <a:spcPts val="0"/>
              </a:spcBef>
              <a:spcAft>
                <a:spcPts val="0"/>
              </a:spcAft>
              <a:buSzPts val="4200"/>
              <a:buNone/>
            </a:pPr>
            <a:endParaRPr/>
          </a:p>
        </p:txBody>
      </p:sp>
      <p:sp>
        <p:nvSpPr>
          <p:cNvPr id="83" name="Google Shape;83;p5"/>
          <p:cNvSpPr txBox="1">
            <a:spLocks noGrp="1"/>
          </p:cNvSpPr>
          <p:nvPr>
            <p:ph type="body" idx="1"/>
          </p:nvPr>
        </p:nvSpPr>
        <p:spPr>
          <a:xfrm>
            <a:off x="4231000" y="773175"/>
            <a:ext cx="4661100" cy="3340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1200"/>
              </a:spcBef>
              <a:spcAft>
                <a:spcPts val="0"/>
              </a:spcAft>
              <a:buSzPts val="1800"/>
              <a:buNone/>
            </a:pPr>
            <a:r>
              <a:rPr lang="ro">
                <a:solidFill>
                  <a:srgbClr val="000000"/>
                </a:solidFill>
                <a:latin typeface="Playfair Display"/>
                <a:ea typeface="Playfair Display"/>
                <a:cs typeface="Playfair Display"/>
                <a:sym typeface="Playfair Display"/>
              </a:rPr>
              <a:t>We can all agree that the Internet is not always a safe place, especially for teenagers. Cyberbullying, hate speech and discrimination are some of the main problems we may face while navigating on the Internet, and these represent just the tip of the iceberg. Because this platform is so vast, it is very hard to filtrate all the information at hand, and some things that might be harmful to us are due to slip in.</a:t>
            </a:r>
            <a:endParaRPr>
              <a:solidFill>
                <a:srgbClr val="000000"/>
              </a:solidFill>
              <a:latin typeface="Playfair Display"/>
              <a:ea typeface="Playfair Display"/>
              <a:cs typeface="Playfair Display"/>
              <a:sym typeface="Playfair Display"/>
            </a:endParaRPr>
          </a:p>
          <a:p>
            <a:pPr marL="0" lvl="0" indent="0" algn="l" rtl="0">
              <a:lnSpc>
                <a:spcPct val="115000"/>
              </a:lnSpc>
              <a:spcBef>
                <a:spcPts val="1200"/>
              </a:spcBef>
              <a:spcAft>
                <a:spcPts val="1600"/>
              </a:spcAft>
              <a:buSzPts val="1800"/>
              <a:buNone/>
            </a:pPr>
            <a:endParaRPr/>
          </a:p>
        </p:txBody>
      </p:sp>
      <p:sp>
        <p:nvSpPr>
          <p:cNvPr id="84" name="Google Shape;84;p5"/>
          <p:cNvSpPr/>
          <p:nvPr/>
        </p:nvSpPr>
        <p:spPr>
          <a:xfrm>
            <a:off x="825625" y="654800"/>
            <a:ext cx="1954800" cy="12147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
          <p:cNvSpPr txBox="1"/>
          <p:nvPr/>
        </p:nvSpPr>
        <p:spPr>
          <a:xfrm>
            <a:off x="1271425" y="920525"/>
            <a:ext cx="1509000" cy="44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o" sz="2400" b="0" i="0" u="none" strike="noStrike" cap="none">
                <a:solidFill>
                  <a:srgbClr val="000000"/>
                </a:solidFill>
                <a:latin typeface="Amatic SC"/>
                <a:ea typeface="Amatic SC"/>
                <a:cs typeface="Amatic SC"/>
                <a:sym typeface="Amatic SC"/>
              </a:rPr>
              <a:t>Hatespeech</a:t>
            </a:r>
            <a:endParaRPr sz="2400" b="0" i="0" u="none" strike="noStrike" cap="none">
              <a:solidFill>
                <a:srgbClr val="000000"/>
              </a:solidFill>
              <a:latin typeface="Amatic SC"/>
              <a:ea typeface="Amatic SC"/>
              <a:cs typeface="Amatic SC"/>
              <a:sym typeface="Amatic SC"/>
            </a:endParaRPr>
          </a:p>
        </p:txBody>
      </p:sp>
      <p:sp>
        <p:nvSpPr>
          <p:cNvPr id="86" name="Google Shape;86;p5"/>
          <p:cNvSpPr txBox="1"/>
          <p:nvPr/>
        </p:nvSpPr>
        <p:spPr>
          <a:xfrm>
            <a:off x="-1262150" y="151850"/>
            <a:ext cx="5466300" cy="63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Source Code Pro"/>
              <a:ea typeface="Source Code Pro"/>
              <a:cs typeface="Source Code Pro"/>
              <a:sym typeface="Source Code Pro"/>
            </a:endParaRPr>
          </a:p>
        </p:txBody>
      </p:sp>
      <p:sp>
        <p:nvSpPr>
          <p:cNvPr id="87" name="Google Shape;87;p5"/>
          <p:cNvSpPr/>
          <p:nvPr/>
        </p:nvSpPr>
        <p:spPr>
          <a:xfrm>
            <a:off x="227750" y="2325000"/>
            <a:ext cx="1954800" cy="12147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
          <p:cNvSpPr txBox="1"/>
          <p:nvPr/>
        </p:nvSpPr>
        <p:spPr>
          <a:xfrm>
            <a:off x="465000" y="2661850"/>
            <a:ext cx="1613400" cy="3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o" sz="2400" b="0" i="0" u="none" strike="noStrike" cap="none">
                <a:solidFill>
                  <a:srgbClr val="000000"/>
                </a:solidFill>
                <a:latin typeface="Amatic SC"/>
                <a:ea typeface="Amatic SC"/>
                <a:cs typeface="Amatic SC"/>
                <a:sym typeface="Amatic SC"/>
              </a:rPr>
              <a:t>Cyberbullying</a:t>
            </a:r>
            <a:endParaRPr sz="2400" b="0" i="0" u="none" strike="noStrike" cap="none">
              <a:solidFill>
                <a:srgbClr val="000000"/>
              </a:solidFill>
              <a:latin typeface="Amatic SC"/>
              <a:ea typeface="Amatic SC"/>
              <a:cs typeface="Amatic SC"/>
              <a:sym typeface="Amatic SC"/>
            </a:endParaRPr>
          </a:p>
        </p:txBody>
      </p:sp>
      <p:sp>
        <p:nvSpPr>
          <p:cNvPr id="89" name="Google Shape;89;p5"/>
          <p:cNvSpPr/>
          <p:nvPr/>
        </p:nvSpPr>
        <p:spPr>
          <a:xfrm>
            <a:off x="1954925" y="3482775"/>
            <a:ext cx="1954800" cy="12147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5"/>
          <p:cNvSpPr txBox="1"/>
          <p:nvPr/>
        </p:nvSpPr>
        <p:spPr>
          <a:xfrm>
            <a:off x="2182550" y="3810125"/>
            <a:ext cx="1613400" cy="370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o" sz="2400" b="0" i="0" u="none" strike="noStrike" cap="none">
                <a:solidFill>
                  <a:srgbClr val="000000"/>
                </a:solidFill>
                <a:latin typeface="Amatic SC"/>
                <a:ea typeface="Amatic SC"/>
                <a:cs typeface="Amatic SC"/>
                <a:sym typeface="Amatic SC"/>
              </a:rPr>
              <a:t>Discrimination</a:t>
            </a:r>
            <a:endParaRPr sz="2400" b="0" i="0" u="none" strike="noStrike" cap="none">
              <a:solidFill>
                <a:srgbClr val="000000"/>
              </a:solidFill>
              <a:latin typeface="Amatic SC"/>
              <a:ea typeface="Amatic SC"/>
              <a:cs typeface="Amatic SC"/>
              <a:sym typeface="Amatic SC"/>
            </a:endParaRPr>
          </a:p>
        </p:txBody>
      </p:sp>
      <p:sp>
        <p:nvSpPr>
          <p:cNvPr id="91" name="Google Shape;91;p5"/>
          <p:cNvSpPr/>
          <p:nvPr/>
        </p:nvSpPr>
        <p:spPr>
          <a:xfrm>
            <a:off x="2363000" y="1497500"/>
            <a:ext cx="1868100" cy="10743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
          <p:cNvSpPr txBox="1"/>
          <p:nvPr/>
        </p:nvSpPr>
        <p:spPr>
          <a:xfrm>
            <a:off x="2780425" y="1754675"/>
            <a:ext cx="1338000" cy="44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ro" sz="2400" b="0" i="0" u="none" strike="noStrike" cap="none">
                <a:solidFill>
                  <a:srgbClr val="000000"/>
                </a:solidFill>
                <a:latin typeface="Amatic SC"/>
                <a:ea typeface="Amatic SC"/>
                <a:cs typeface="Amatic SC"/>
                <a:sym typeface="Amatic SC"/>
              </a:rPr>
              <a:t>problems</a:t>
            </a:r>
            <a:endParaRPr sz="2400" b="0" i="0" u="none" strike="noStrike" cap="none">
              <a:solidFill>
                <a:srgbClr val="000000"/>
              </a:solidFill>
              <a:latin typeface="Amatic SC"/>
              <a:ea typeface="Amatic SC"/>
              <a:cs typeface="Amatic SC"/>
              <a:sym typeface="Amatic S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6FFE2"/>
        </a:solidFill>
        <a:effectLst/>
      </p:bgPr>
    </p:bg>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ro"/>
              <a:t>discrimination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101"/>
        <p:cNvGrpSpPr/>
        <p:nvPr/>
      </p:nvGrpSpPr>
      <p:grpSpPr>
        <a:xfrm>
          <a:off x="0" y="0"/>
          <a:ext cx="0" cy="0"/>
          <a:chOff x="0" y="0"/>
          <a:chExt cx="0" cy="0"/>
        </a:xfrm>
      </p:grpSpPr>
      <p:sp>
        <p:nvSpPr>
          <p:cNvPr id="102" name="Google Shape;102;p7"/>
          <p:cNvSpPr txBox="1"/>
          <p:nvPr/>
        </p:nvSpPr>
        <p:spPr>
          <a:xfrm>
            <a:off x="446025" y="1243200"/>
            <a:ext cx="5247900" cy="2657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300"/>
              <a:buFont typeface="Arial"/>
              <a:buNone/>
            </a:pPr>
            <a:r>
              <a:rPr lang="ro" sz="3300" b="1" i="0" u="none" strike="noStrike" cap="none">
                <a:solidFill>
                  <a:srgbClr val="000000"/>
                </a:solidFill>
                <a:latin typeface="Amatic SC"/>
                <a:ea typeface="Amatic SC"/>
                <a:cs typeface="Amatic SC"/>
                <a:sym typeface="Amatic SC"/>
              </a:rPr>
              <a:t>Discrimination is an action of recognising the differences between us and other people and injustice </a:t>
            </a:r>
            <a:endParaRPr sz="3300" b="1" i="0" u="none" strike="noStrike" cap="none">
              <a:solidFill>
                <a:srgbClr val="000000"/>
              </a:solidFill>
              <a:latin typeface="Amatic SC"/>
              <a:ea typeface="Amatic SC"/>
              <a:cs typeface="Amatic SC"/>
              <a:sym typeface="Amatic SC"/>
            </a:endParaRPr>
          </a:p>
          <a:p>
            <a:pPr marL="0" marR="0" lvl="0" indent="0" algn="ctr" rtl="0">
              <a:lnSpc>
                <a:spcPct val="100000"/>
              </a:lnSpc>
              <a:spcBef>
                <a:spcPts val="0"/>
              </a:spcBef>
              <a:spcAft>
                <a:spcPts val="0"/>
              </a:spcAft>
              <a:buClr>
                <a:srgbClr val="000000"/>
              </a:buClr>
              <a:buSzPts val="3300"/>
              <a:buFont typeface="Arial"/>
              <a:buNone/>
            </a:pPr>
            <a:r>
              <a:rPr lang="ro" sz="3300" b="1" i="0" u="none" strike="noStrike" cap="none">
                <a:solidFill>
                  <a:srgbClr val="000000"/>
                </a:solidFill>
                <a:latin typeface="Amatic SC"/>
                <a:ea typeface="Amatic SC"/>
                <a:cs typeface="Amatic SC"/>
                <a:sym typeface="Amatic SC"/>
              </a:rPr>
              <a:t>regarding some people who belong to a social group.</a:t>
            </a:r>
            <a:endParaRPr sz="3300" b="1" i="0" u="none" strike="noStrike" cap="none">
              <a:solidFill>
                <a:srgbClr val="000000"/>
              </a:solidFill>
              <a:latin typeface="Amatic SC"/>
              <a:ea typeface="Amatic SC"/>
              <a:cs typeface="Amatic SC"/>
              <a:sym typeface="Amatic SC"/>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103" name="Google Shape;103;p7"/>
          <p:cNvPicPr preferRelativeResize="0"/>
          <p:nvPr/>
        </p:nvPicPr>
        <p:blipFill rotWithShape="1">
          <a:blip r:embed="rId3">
            <a:alphaModFix/>
          </a:blip>
          <a:srcRect/>
          <a:stretch/>
        </p:blipFill>
        <p:spPr>
          <a:xfrm>
            <a:off x="5693925" y="616850"/>
            <a:ext cx="3383650" cy="390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4FFF3"/>
        </a:solidFill>
        <a:effectLst/>
      </p:bgPr>
    </p:bg>
    <p:spTree>
      <p:nvGrpSpPr>
        <p:cNvPr id="1" name="Shape 107"/>
        <p:cNvGrpSpPr/>
        <p:nvPr/>
      </p:nvGrpSpPr>
      <p:grpSpPr>
        <a:xfrm>
          <a:off x="0" y="0"/>
          <a:ext cx="0" cy="0"/>
          <a:chOff x="0" y="0"/>
          <a:chExt cx="0" cy="0"/>
        </a:xfrm>
      </p:grpSpPr>
      <p:sp>
        <p:nvSpPr>
          <p:cNvPr id="108" name="Google Shape;108;p8"/>
          <p:cNvSpPr txBox="1"/>
          <p:nvPr/>
        </p:nvSpPr>
        <p:spPr>
          <a:xfrm>
            <a:off x="332150" y="246725"/>
            <a:ext cx="8597700" cy="4716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400"/>
              </a:spcBef>
              <a:spcAft>
                <a:spcPts val="0"/>
              </a:spcAft>
              <a:buClr>
                <a:srgbClr val="000000"/>
              </a:buClr>
              <a:buSzPts val="1800"/>
              <a:buFont typeface="Arial"/>
              <a:buNone/>
            </a:pPr>
            <a:r>
              <a:rPr lang="ro" sz="1800" b="0" i="0" u="none" strike="noStrike" cap="none">
                <a:solidFill>
                  <a:srgbClr val="000000"/>
                </a:solidFill>
                <a:latin typeface="Playfair Display"/>
                <a:ea typeface="Playfair Display"/>
                <a:cs typeface="Playfair Display"/>
                <a:sym typeface="Playfair Display"/>
              </a:rPr>
              <a:t>Discrimination is a worldwide problem, meaning that it can be practiced everywhere, starting from children to the old people. This action starts when a person notices the differences of a man, visible or not at first sight, wanting to grow their self-esteem by seeing the other person with a lower self-esteem than theirs. Some of the causes that start the discrimination are stereotypes and cultural stereotypes because a lot of people have some beliefs or expectations about social groups.</a:t>
            </a:r>
            <a:endParaRPr sz="1800" b="0" i="0" u="none" strike="noStrike" cap="none">
              <a:solidFill>
                <a:srgbClr val="000000"/>
              </a:solidFill>
              <a:latin typeface="Playfair Display"/>
              <a:ea typeface="Playfair Display"/>
              <a:cs typeface="Playfair Display"/>
              <a:sym typeface="Playfair Display"/>
            </a:endParaRPr>
          </a:p>
          <a:p>
            <a:pPr marL="0" marR="0" lvl="0" indent="0" algn="l" rtl="0">
              <a:lnSpc>
                <a:spcPct val="115000"/>
              </a:lnSpc>
              <a:spcBef>
                <a:spcPts val="400"/>
              </a:spcBef>
              <a:spcAft>
                <a:spcPts val="0"/>
              </a:spcAft>
              <a:buClr>
                <a:srgbClr val="000000"/>
              </a:buClr>
              <a:buSzPts val="1400"/>
              <a:buFont typeface="Arial"/>
              <a:buNone/>
            </a:pPr>
            <a:endParaRPr sz="1400" b="0" i="0" u="none" strike="noStrike" cap="none">
              <a:solidFill>
                <a:srgbClr val="000000"/>
              </a:solidFill>
              <a:latin typeface="Playfair Display"/>
              <a:ea typeface="Playfair Display"/>
              <a:cs typeface="Playfair Display"/>
              <a:sym typeface="Playfair Display"/>
            </a:endParaRPr>
          </a:p>
          <a:p>
            <a:pPr marL="0" marR="0" lvl="0" indent="0" algn="ctr" rtl="0">
              <a:lnSpc>
                <a:spcPct val="115000"/>
              </a:lnSpc>
              <a:spcBef>
                <a:spcPts val="400"/>
              </a:spcBef>
              <a:spcAft>
                <a:spcPts val="0"/>
              </a:spcAft>
              <a:buClr>
                <a:srgbClr val="000000"/>
              </a:buClr>
              <a:buSzPts val="1800"/>
              <a:buFont typeface="Arial"/>
              <a:buNone/>
            </a:pPr>
            <a:r>
              <a:rPr lang="ro" sz="1800" b="0" i="0" u="none" strike="noStrike" cap="none">
                <a:solidFill>
                  <a:srgbClr val="000000"/>
                </a:solidFill>
                <a:latin typeface="Playfair Display"/>
                <a:ea typeface="Playfair Display"/>
                <a:cs typeface="Playfair Display"/>
                <a:sym typeface="Playfair Display"/>
              </a:rPr>
              <a:t>The ways of practicing this action depend on the type of discrimination, some of them being:</a:t>
            </a:r>
            <a:endParaRPr sz="1400" b="0" i="0" u="none" strike="noStrike" cap="none">
              <a:solidFill>
                <a:srgbClr val="000000"/>
              </a:solidFill>
              <a:latin typeface="Arial"/>
              <a:ea typeface="Arial"/>
              <a:cs typeface="Arial"/>
              <a:sym typeface="Arial"/>
            </a:endParaRPr>
          </a:p>
          <a:p>
            <a:pPr marL="2286000" marR="0" lvl="0" indent="-342900" algn="l" rtl="0">
              <a:lnSpc>
                <a:spcPct val="115000"/>
              </a:lnSpc>
              <a:spcBef>
                <a:spcPts val="400"/>
              </a:spcBef>
              <a:spcAft>
                <a:spcPts val="0"/>
              </a:spcAft>
              <a:buClr>
                <a:srgbClr val="000000"/>
              </a:buClr>
              <a:buSzPts val="1800"/>
              <a:buFont typeface="Playfair Display"/>
              <a:buChar char="●"/>
            </a:pPr>
            <a:r>
              <a:rPr lang="ro" sz="1800" b="0" i="0" u="none" strike="noStrike" cap="none">
                <a:solidFill>
                  <a:srgbClr val="000000"/>
                </a:solidFill>
                <a:latin typeface="Playfair Display"/>
                <a:ea typeface="Playfair Display"/>
                <a:cs typeface="Playfair Display"/>
                <a:sym typeface="Playfair Display"/>
              </a:rPr>
              <a:t>ignorance or exclusion from society</a:t>
            </a:r>
            <a:endParaRPr sz="1800" b="0" i="0" u="none" strike="noStrike" cap="none">
              <a:solidFill>
                <a:srgbClr val="000000"/>
              </a:solidFill>
              <a:latin typeface="Playfair Display"/>
              <a:ea typeface="Playfair Display"/>
              <a:cs typeface="Playfair Display"/>
              <a:sym typeface="Playfair Display"/>
            </a:endParaRPr>
          </a:p>
          <a:p>
            <a:pPr marL="2286000" marR="0" lvl="0" indent="-342900" algn="l" rtl="0">
              <a:lnSpc>
                <a:spcPct val="115000"/>
              </a:lnSpc>
              <a:spcBef>
                <a:spcPts val="0"/>
              </a:spcBef>
              <a:spcAft>
                <a:spcPts val="0"/>
              </a:spcAft>
              <a:buClr>
                <a:srgbClr val="000000"/>
              </a:buClr>
              <a:buSzPts val="1800"/>
              <a:buFont typeface="Playfair Display"/>
              <a:buChar char="●"/>
            </a:pPr>
            <a:r>
              <a:rPr lang="ro" sz="1800" b="0" i="0" u="none" strike="noStrike" cap="none">
                <a:solidFill>
                  <a:srgbClr val="000000"/>
                </a:solidFill>
                <a:latin typeface="Playfair Display"/>
                <a:ea typeface="Playfair Display"/>
                <a:cs typeface="Playfair Display"/>
                <a:sym typeface="Playfair Display"/>
              </a:rPr>
              <a:t>verbal abuse</a:t>
            </a:r>
            <a:endParaRPr sz="1800" b="0" i="0" u="none" strike="noStrike" cap="none">
              <a:solidFill>
                <a:srgbClr val="000000"/>
              </a:solidFill>
              <a:latin typeface="Playfair Display"/>
              <a:ea typeface="Playfair Display"/>
              <a:cs typeface="Playfair Display"/>
              <a:sym typeface="Playfair Display"/>
            </a:endParaRPr>
          </a:p>
          <a:p>
            <a:pPr marL="2286000" marR="0" lvl="0" indent="-342900" algn="l" rtl="0">
              <a:lnSpc>
                <a:spcPct val="115000"/>
              </a:lnSpc>
              <a:spcBef>
                <a:spcPts val="0"/>
              </a:spcBef>
              <a:spcAft>
                <a:spcPts val="0"/>
              </a:spcAft>
              <a:buClr>
                <a:srgbClr val="000000"/>
              </a:buClr>
              <a:buSzPts val="1800"/>
              <a:buFont typeface="Playfair Display"/>
              <a:buChar char="●"/>
            </a:pPr>
            <a:r>
              <a:rPr lang="ro" sz="1800" b="0" i="0" u="none" strike="noStrike" cap="none">
                <a:solidFill>
                  <a:srgbClr val="000000"/>
                </a:solidFill>
                <a:latin typeface="Playfair Display"/>
                <a:ea typeface="Playfair Display"/>
                <a:cs typeface="Playfair Display"/>
                <a:sym typeface="Playfair Display"/>
              </a:rPr>
              <a:t>physical abuse</a:t>
            </a:r>
            <a:endParaRPr sz="1800" b="0" i="0" u="none" strike="noStrike" cap="none">
              <a:solidFill>
                <a:srgbClr val="000000"/>
              </a:solidFill>
              <a:latin typeface="Playfair Display"/>
              <a:ea typeface="Playfair Display"/>
              <a:cs typeface="Playfair Display"/>
              <a:sym typeface="Playfair Display"/>
            </a:endParaRPr>
          </a:p>
          <a:p>
            <a:pPr marL="2286000" marR="0" lvl="0" indent="-342900" algn="l" rtl="0">
              <a:lnSpc>
                <a:spcPct val="115000"/>
              </a:lnSpc>
              <a:spcBef>
                <a:spcPts val="0"/>
              </a:spcBef>
              <a:spcAft>
                <a:spcPts val="0"/>
              </a:spcAft>
              <a:buClr>
                <a:srgbClr val="000000"/>
              </a:buClr>
              <a:buSzPts val="1800"/>
              <a:buFont typeface="Playfair Display"/>
              <a:buChar char="●"/>
            </a:pPr>
            <a:r>
              <a:rPr lang="ro" sz="1800" b="0" i="0" u="none" strike="noStrike" cap="none">
                <a:solidFill>
                  <a:srgbClr val="000000"/>
                </a:solidFill>
                <a:latin typeface="Playfair Display"/>
                <a:ea typeface="Playfair Display"/>
                <a:cs typeface="Playfair Display"/>
                <a:sym typeface="Playfair Display"/>
              </a:rPr>
              <a:t>cyberbullying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92"/>
        </a:solidFill>
        <a:effectLst/>
      </p:bgPr>
    </p:bg>
    <p:spTree>
      <p:nvGrpSpPr>
        <p:cNvPr id="1" name="Shape 112"/>
        <p:cNvGrpSpPr/>
        <p:nvPr/>
      </p:nvGrpSpPr>
      <p:grpSpPr>
        <a:xfrm>
          <a:off x="0" y="0"/>
          <a:ext cx="0" cy="0"/>
          <a:chOff x="0" y="0"/>
          <a:chExt cx="0" cy="0"/>
        </a:xfrm>
      </p:grpSpPr>
      <p:sp>
        <p:nvSpPr>
          <p:cNvPr id="113" name="Google Shape;113;p9"/>
          <p:cNvSpPr txBox="1">
            <a:spLocks noGrp="1"/>
          </p:cNvSpPr>
          <p:nvPr>
            <p:ph type="title"/>
          </p:nvPr>
        </p:nvSpPr>
        <p:spPr>
          <a:xfrm>
            <a:off x="2802750" y="802500"/>
            <a:ext cx="3538500" cy="35385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4800"/>
              <a:buNone/>
            </a:pPr>
            <a:r>
              <a:rPr lang="ro" b="0">
                <a:solidFill>
                  <a:srgbClr val="000000"/>
                </a:solidFill>
              </a:rPr>
              <a:t>Tips for preventing discrimination</a:t>
            </a:r>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2628</Words>
  <Application>Microsoft Office PowerPoint</Application>
  <PresentationFormat>Předvádění na obrazovce (16:9)</PresentationFormat>
  <Paragraphs>176</Paragraphs>
  <Slides>43</Slides>
  <Notes>43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43</vt:i4>
      </vt:variant>
    </vt:vector>
  </HeadingPairs>
  <TitlesOfParts>
    <vt:vector size="51" baseType="lpstr">
      <vt:lpstr>Arial</vt:lpstr>
      <vt:lpstr>Source Code Pro</vt:lpstr>
      <vt:lpstr>Times New Roman</vt:lpstr>
      <vt:lpstr>Amatic SC</vt:lpstr>
      <vt:lpstr>Calibri</vt:lpstr>
      <vt:lpstr>Playfair Display</vt:lpstr>
      <vt:lpstr>Comic Sans MS</vt:lpstr>
      <vt:lpstr>Beach Day</vt:lpstr>
      <vt:lpstr>INTERNET SAFETY GUIDE</vt:lpstr>
      <vt:lpstr>Content table</vt:lpstr>
      <vt:lpstr>introduction</vt:lpstr>
      <vt:lpstr>Prezentace aplikace PowerPoint</vt:lpstr>
      <vt:lpstr>    </vt:lpstr>
      <vt:lpstr>discrimination</vt:lpstr>
      <vt:lpstr>Prezentace aplikace PowerPoint</vt:lpstr>
      <vt:lpstr>Prezentace aplikace PowerPoint</vt:lpstr>
      <vt:lpstr>Tips for preventing discrimination</vt:lpstr>
      <vt:lpstr>Prezentace aplikace PowerPoint</vt:lpstr>
      <vt:lpstr>cyberbullying</vt:lpstr>
      <vt:lpstr>forms of cyberbulling</vt:lpstr>
      <vt:lpstr>How it affects us?</vt:lpstr>
      <vt:lpstr>what can we do about it?</vt:lpstr>
      <vt:lpstr>stereotypes</vt:lpstr>
      <vt:lpstr>Prezentace aplikace PowerPoint</vt:lpstr>
      <vt:lpstr> </vt:lpstr>
      <vt:lpstr>Prezentace aplikace PowerPoint</vt:lpstr>
      <vt:lpstr>Algorithm-driven Media Services</vt:lpstr>
      <vt:lpstr>Basic Knowledge</vt:lpstr>
      <vt:lpstr>Prezentace aplikace PowerPoint</vt:lpstr>
      <vt:lpstr>Prezentace aplikace PowerPoint</vt:lpstr>
      <vt:lpstr>Types of algorithms</vt:lpstr>
      <vt:lpstr>Prezentace aplikace PowerPoint</vt:lpstr>
      <vt:lpstr>Prezentace aplikace PowerPoint</vt:lpstr>
      <vt:lpstr>What can we do?</vt:lpstr>
      <vt:lpstr>Prezentace aplikace PowerPoint</vt:lpstr>
      <vt:lpstr>media ethics</vt:lpstr>
      <vt:lpstr>Copyright</vt:lpstr>
      <vt:lpstr>Understanding Copyright</vt:lpstr>
      <vt:lpstr>Copyright Law on the Internet </vt:lpstr>
      <vt:lpstr>Hate Speech</vt:lpstr>
      <vt:lpstr> </vt:lpstr>
      <vt:lpstr>digital identity</vt:lpstr>
      <vt:lpstr>Definition</vt:lpstr>
      <vt:lpstr>Identity theft</vt:lpstr>
      <vt:lpstr>How identity theft happens?</vt:lpstr>
      <vt:lpstr>What could make your digital identity vulnerable?</vt:lpstr>
      <vt:lpstr>How do you know if someone stole your information?</vt:lpstr>
      <vt:lpstr>What to do if you’re a victim?</vt:lpstr>
      <vt:lpstr>Thank you for your attention!</vt:lpstr>
      <vt:lpstr>This Presentation was made by students of the “Spiru Haret” Dobrujan high-school:</vt:lpstr>
      <vt:lpstr>  Disclaimer: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SAFETY GUIDE</dc:title>
  <dc:creator>Dembicka</dc:creator>
  <cp:lastModifiedBy>Dembicka</cp:lastModifiedBy>
  <cp:revision>4</cp:revision>
  <dcterms:modified xsi:type="dcterms:W3CDTF">2021-01-23T20:48:39Z</dcterms:modified>
</cp:coreProperties>
</file>