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331" r:id="rId2"/>
    <p:sldId id="31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9" r:id="rId15"/>
    <p:sldId id="275" r:id="rId16"/>
    <p:sldId id="284" r:id="rId17"/>
    <p:sldId id="328" r:id="rId18"/>
    <p:sldId id="278" r:id="rId19"/>
    <p:sldId id="330" r:id="rId20"/>
    <p:sldId id="329" r:id="rId21"/>
    <p:sldId id="281" r:id="rId22"/>
    <p:sldId id="282" r:id="rId23"/>
    <p:sldId id="286" r:id="rId24"/>
    <p:sldId id="320" r:id="rId25"/>
    <p:sldId id="277" r:id="rId26"/>
    <p:sldId id="306" r:id="rId27"/>
    <p:sldId id="283" r:id="rId28"/>
    <p:sldId id="333" r:id="rId29"/>
    <p:sldId id="332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F04510"/>
    <a:srgbClr val="FFCC99"/>
    <a:srgbClr val="FF2D2D"/>
    <a:srgbClr val="3366FF"/>
    <a:srgbClr val="66FF33"/>
    <a:srgbClr val="FF0066"/>
    <a:srgbClr val="FFFF37"/>
    <a:srgbClr val="3333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2" autoAdjust="0"/>
  </p:normalViewPr>
  <p:slideViewPr>
    <p:cSldViewPr snapToObjects="1">
      <p:cViewPr>
        <p:scale>
          <a:sx n="77" d="100"/>
          <a:sy n="77" d="100"/>
        </p:scale>
        <p:origin x="-127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04F3-5ECE-4B34-B3BC-E6835A4555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1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2148-33FB-48D7-8AC4-325F7FB7E4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9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9BCD-202A-44BA-A249-1C2168DEC1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E14A-FB91-4A47-8BA9-F2D2320ED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5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B9F3-0B69-44FC-8D5C-7E11187F41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6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1B9E-F245-41E5-89A9-3F4F7C6D4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2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3AF9-E449-4EB3-BF9B-E8F01CC5FB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9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7B43-823A-4546-ADC0-B46B535706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22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C6D7-87C0-4070-A20A-58F41D1B4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FED0-8B98-46A8-BE7E-9C27BD0651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04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49E-A54F-4E47-B741-F75661FEF8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6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0DD2202-E70E-4727-89D5-97AFCCA83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  <a:solidFill>
            <a:srgbClr val="66FF66"/>
          </a:solidFill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C00000"/>
                </a:solidFill>
              </a:rPr>
              <a:t>MEDIA LITERACY </a:t>
            </a:r>
            <a:r>
              <a:rPr lang="cs-CZ" altLang="cs-CZ" b="1" dirty="0" smtClean="0">
                <a:solidFill>
                  <a:srgbClr val="F04510"/>
                </a:solidFill>
              </a:rPr>
              <a:t>JEOPARDY!</a:t>
            </a:r>
            <a:endParaRPr lang="cs-CZ" altLang="cs-CZ" b="1" dirty="0" smtClean="0">
              <a:solidFill>
                <a:srgbClr val="F0451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5" y="881900"/>
            <a:ext cx="2634444" cy="12013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81900"/>
            <a:ext cx="5240572" cy="115212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5800" y="5589240"/>
            <a:ext cx="53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dirty="0" err="1" smtClean="0"/>
              <a:t>Rules</a:t>
            </a:r>
            <a:r>
              <a:rPr lang="cs-CZ" dirty="0" smtClean="0"/>
              <a:t> are on the last but one </a:t>
            </a:r>
            <a:r>
              <a:rPr lang="cs-CZ" dirty="0" err="1" smtClean="0"/>
              <a:t>slide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What happens to the work after the copyright time has passed?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1267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279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3" y="2132013"/>
            <a:ext cx="550861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</a:t>
            </a:r>
            <a:r>
              <a:rPr lang="cs-CZ" altLang="cs-CZ" sz="2000" dirty="0" smtClean="0">
                <a:latin typeface="Arial" charset="0"/>
              </a:rPr>
              <a:t>) I</a:t>
            </a:r>
            <a:r>
              <a:rPr lang="en-US" altLang="cs-CZ" sz="2000" dirty="0" smtClean="0">
                <a:latin typeface="Arial" charset="0"/>
              </a:rPr>
              <a:t>t goes into the public domain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279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3" y="3032125"/>
            <a:ext cx="5508613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</a:t>
            </a:r>
            <a:r>
              <a:rPr lang="cs-CZ" altLang="cs-CZ" sz="2000" dirty="0" smtClean="0">
                <a:latin typeface="Arial" charset="0"/>
              </a:rPr>
              <a:t>) </a:t>
            </a:r>
            <a:r>
              <a:rPr lang="cs-CZ" altLang="cs-CZ" sz="2000" dirty="0" err="1" smtClean="0">
                <a:latin typeface="Arial" charset="0"/>
              </a:rPr>
              <a:t>It</a:t>
            </a:r>
            <a:r>
              <a:rPr lang="cs-CZ" altLang="cs-CZ" sz="2000" dirty="0" smtClean="0">
                <a:latin typeface="Arial" charset="0"/>
              </a:rPr>
              <a:t> can </a:t>
            </a:r>
            <a:r>
              <a:rPr lang="cs-CZ" altLang="cs-CZ" sz="2000" dirty="0" err="1" smtClean="0">
                <a:latin typeface="Arial" charset="0"/>
              </a:rPr>
              <a:t>be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bought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280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3" y="4149725"/>
            <a:ext cx="5508613" cy="82708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</a:t>
            </a:r>
            <a:r>
              <a:rPr lang="cs-CZ" altLang="cs-CZ" sz="2000" dirty="0" smtClean="0">
                <a:latin typeface="Arial" charset="0"/>
              </a:rPr>
              <a:t>) The </a:t>
            </a:r>
            <a:r>
              <a:rPr lang="cs-CZ" altLang="cs-CZ" sz="2000" dirty="0" err="1" smtClean="0">
                <a:latin typeface="Arial" charset="0"/>
              </a:rPr>
              <a:t>work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must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be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destroyed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>
            <a:off x="7596336" y="2072267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>
            <a:off x="7596336" y="3037509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7596336" y="418465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400" dirty="0" smtClean="0">
                <a:latin typeface="Arial" charset="0"/>
              </a:rPr>
              <a:t>Stealing copyrighted work by downloading or copying it in order to keep, sell, or give it away without permission and without paying</a:t>
            </a:r>
            <a:r>
              <a:rPr lang="cs-CZ" altLang="cs-CZ" sz="2400" dirty="0" smtClean="0">
                <a:latin typeface="Arial" charset="0"/>
              </a:rPr>
              <a:t> is </a:t>
            </a:r>
            <a:r>
              <a:rPr lang="cs-CZ" altLang="cs-CZ" sz="2400" dirty="0" err="1" smtClean="0">
                <a:latin typeface="Arial" charset="0"/>
              </a:rPr>
              <a:t>called</a:t>
            </a:r>
            <a:r>
              <a:rPr lang="cs-CZ" altLang="cs-CZ" sz="2400" dirty="0" smtClean="0">
                <a:latin typeface="Arial" charset="0"/>
              </a:rPr>
              <a:t>: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381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714" y="2528094"/>
            <a:ext cx="5544617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</a:t>
            </a:r>
            <a:r>
              <a:rPr lang="cs-CZ" altLang="cs-CZ" sz="2000" dirty="0" smtClean="0">
                <a:latin typeface="Arial" charset="0"/>
              </a:rPr>
              <a:t>) Public </a:t>
            </a:r>
            <a:r>
              <a:rPr lang="cs-CZ" altLang="cs-CZ" sz="2000" dirty="0" err="1" smtClean="0">
                <a:latin typeface="Arial" charset="0"/>
              </a:rPr>
              <a:t>domain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381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715" y="3373716"/>
            <a:ext cx="5544617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err="1" smtClean="0">
                <a:latin typeface="Arial" charset="0"/>
              </a:rPr>
              <a:t>Piracy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381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715" y="4239419"/>
            <a:ext cx="5544617" cy="593737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</a:t>
            </a:r>
            <a:r>
              <a:rPr lang="cs-CZ" altLang="cs-CZ" sz="2000" dirty="0" smtClean="0">
                <a:latin typeface="Arial" charset="0"/>
              </a:rPr>
              <a:t>) </a:t>
            </a:r>
            <a:r>
              <a:rPr lang="cs-CZ" altLang="cs-CZ" sz="2000" dirty="0" err="1" smtClean="0">
                <a:latin typeface="Arial" charset="0"/>
              </a:rPr>
              <a:t>Plagiarism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7794625" y="2455862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7831138" y="3293954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7831138" y="4175924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303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500</a:t>
            </a:r>
            <a:r>
              <a:rPr lang="cs-CZ" altLang="cs-CZ" sz="2800" dirty="0">
                <a:latin typeface="Arial" charset="0"/>
              </a:rPr>
              <a:t>: </a:t>
            </a:r>
            <a:endParaRPr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does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this</a:t>
            </a:r>
            <a:r>
              <a:rPr lang="cs-CZ" altLang="cs-CZ" sz="2800" dirty="0" smtClean="0">
                <a:latin typeface="Arial" charset="0"/>
              </a:rPr>
              <a:t> symbol </a:t>
            </a:r>
            <a:r>
              <a:rPr lang="cs-CZ" altLang="cs-CZ" sz="2800" dirty="0" err="1" smtClean="0">
                <a:latin typeface="Arial" charset="0"/>
              </a:rPr>
              <a:t>stand</a:t>
            </a:r>
            <a:r>
              <a:rPr lang="cs-CZ" altLang="cs-CZ" sz="2800" dirty="0" smtClean="0">
                <a:latin typeface="Arial" charset="0"/>
              </a:rPr>
              <a:t> for? 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3315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689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5988" y="3140075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4194175" y="461645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203848" y="3952875"/>
            <a:ext cx="3616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Creative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Commons</a:t>
            </a:r>
            <a:endParaRPr lang="el-GR" altLang="cs-CZ" sz="24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1592796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25400" cap="rnd" cmpd="sng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3"/>
                  </p:tgtEl>
                </p:cond>
              </p:nextCondLst>
            </p:seq>
          </p:childTnLst>
        </p:cTn>
      </p:par>
    </p:tnLst>
    <p:bldLst>
      <p:bldP spid="36894" grpId="0" animBg="1"/>
      <p:bldP spid="368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100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>
                <a:latin typeface="Arial" charset="0"/>
              </a:rPr>
              <a:t>D</a:t>
            </a:r>
            <a:r>
              <a:rPr lang="cs-CZ" altLang="cs-CZ" sz="2800" dirty="0" err="1" smtClean="0">
                <a:latin typeface="Arial" charset="0"/>
              </a:rPr>
              <a:t>isinformation</a:t>
            </a:r>
            <a:r>
              <a:rPr lang="cs-CZ" altLang="cs-CZ" sz="2800" dirty="0" smtClean="0">
                <a:latin typeface="Arial" charset="0"/>
              </a:rPr>
              <a:t>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3791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1360" y="2205831"/>
            <a:ext cx="722947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err="1" smtClean="0">
                <a:latin typeface="Arial" charset="0"/>
              </a:rPr>
              <a:t>Honest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mistake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dirty="0" err="1" smtClean="0">
                <a:latin typeface="Arial" charset="0"/>
              </a:rPr>
              <a:t>people</a:t>
            </a:r>
            <a:r>
              <a:rPr lang="cs-CZ" altLang="cs-CZ" sz="2400" dirty="0" smtClean="0">
                <a:latin typeface="Arial" charset="0"/>
              </a:rPr>
              <a:t> make </a:t>
            </a:r>
            <a:r>
              <a:rPr lang="cs-CZ" altLang="cs-CZ" sz="2400" dirty="0" err="1" smtClean="0">
                <a:latin typeface="Arial" charset="0"/>
              </a:rPr>
              <a:t>errors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791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3140075"/>
            <a:ext cx="7229475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smtClean="0">
                <a:latin typeface="Arial" charset="0"/>
              </a:rPr>
              <a:t>Any f</a:t>
            </a:r>
            <a:r>
              <a:rPr lang="en-US" altLang="cs-CZ" sz="2400" dirty="0" err="1" smtClean="0">
                <a:latin typeface="Arial" charset="0"/>
              </a:rPr>
              <a:t>alse</a:t>
            </a:r>
            <a:r>
              <a:rPr lang="en-US" altLang="cs-CZ" sz="2400" dirty="0" smtClean="0">
                <a:latin typeface="Arial" charset="0"/>
              </a:rPr>
              <a:t> information that is communicated </a:t>
            </a:r>
            <a:endParaRPr lang="cs-CZ" altLang="cs-CZ" sz="2400" dirty="0" smtClean="0">
              <a:latin typeface="Arial" charset="0"/>
            </a:endParaRPr>
          </a:p>
          <a:p>
            <a:pPr eaLnBrk="1" hangingPunct="1"/>
            <a:r>
              <a:rPr lang="en-US" altLang="cs-CZ" sz="2400" dirty="0" smtClean="0">
                <a:latin typeface="Arial" charset="0"/>
              </a:rPr>
              <a:t>regardless of an intention to deceive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79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0248" y="4289660"/>
            <a:ext cx="7240587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Deliberate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lie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used</a:t>
            </a:r>
            <a:r>
              <a:rPr lang="cs-CZ" altLang="cs-CZ" sz="2400" dirty="0" smtClean="0">
                <a:latin typeface="Arial" charset="0"/>
              </a:rPr>
              <a:t> to </a:t>
            </a:r>
            <a:r>
              <a:rPr lang="cs-CZ" altLang="cs-CZ" sz="2400" dirty="0" err="1" smtClean="0">
                <a:latin typeface="Arial" charset="0"/>
              </a:rPr>
              <a:t>mislead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788352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7920038" y="314007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7921" name="AutoShape 33"/>
          <p:cNvSpPr>
            <a:spLocks noChangeArrowheads="1"/>
          </p:cNvSpPr>
          <p:nvPr/>
        </p:nvSpPr>
        <p:spPr bwMode="auto">
          <a:xfrm>
            <a:off x="7939989" y="421742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4351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200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>
                <a:latin typeface="Arial" charset="0"/>
              </a:rPr>
              <a:t>C</a:t>
            </a:r>
            <a:r>
              <a:rPr lang="cs-CZ" altLang="cs-CZ" sz="2800" dirty="0" err="1" smtClean="0">
                <a:latin typeface="Arial" charset="0"/>
              </a:rPr>
              <a:t>onfirmation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>
                <a:latin typeface="Arial" charset="0"/>
              </a:rPr>
              <a:t>B</a:t>
            </a:r>
            <a:r>
              <a:rPr lang="cs-CZ" altLang="cs-CZ" sz="2800" dirty="0" err="1" smtClean="0">
                <a:latin typeface="Arial" charset="0"/>
              </a:rPr>
              <a:t>ias</a:t>
            </a:r>
            <a:r>
              <a:rPr lang="cs-CZ" altLang="cs-CZ" sz="2800" dirty="0" smtClean="0">
                <a:latin typeface="Arial" charset="0"/>
              </a:rPr>
              <a:t>? </a:t>
            </a:r>
            <a:endParaRPr lang="cs-CZ" altLang="cs-CZ" sz="2800" b="0" dirty="0">
              <a:latin typeface="Arial" charset="0"/>
            </a:endParaRPr>
          </a:p>
        </p:txBody>
      </p:sp>
      <p:sp>
        <p:nvSpPr>
          <p:cNvPr id="4508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3" y="1988840"/>
            <a:ext cx="6910586" cy="827385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2000" dirty="0" smtClean="0">
                <a:latin typeface="Arial" charset="0"/>
              </a:rPr>
              <a:t>The tendency to interpret new evidence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 smtClean="0">
                <a:latin typeface="Arial" charset="0"/>
              </a:rPr>
              <a:t>     </a:t>
            </a:r>
            <a:r>
              <a:rPr lang="en-US" altLang="cs-CZ" sz="2000" dirty="0" smtClean="0">
                <a:latin typeface="Arial" charset="0"/>
              </a:rPr>
              <a:t>as confirmation of one's existing beliefs or theories</a:t>
            </a:r>
            <a:r>
              <a:rPr lang="en-US" altLang="cs-CZ" sz="2400" dirty="0" smtClean="0">
                <a:latin typeface="Arial" charset="0"/>
              </a:rPr>
              <a:t>.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509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3" y="3140075"/>
            <a:ext cx="6910585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</a:t>
            </a:r>
            <a:r>
              <a:rPr lang="cs-CZ" altLang="cs-CZ" sz="2400" dirty="0" smtClean="0">
                <a:latin typeface="Arial" charset="0"/>
              </a:rPr>
              <a:t>)</a:t>
            </a:r>
            <a:r>
              <a:rPr lang="en-US" altLang="cs-CZ" sz="2400" dirty="0" smtClean="0">
                <a:latin typeface="Arial" charset="0"/>
              </a:rPr>
              <a:t> </a:t>
            </a:r>
            <a:r>
              <a:rPr lang="en-US" altLang="cs-CZ" sz="2000" dirty="0" smtClean="0">
                <a:latin typeface="Arial" charset="0"/>
              </a:rPr>
              <a:t>Deliberately constructing lies, in the form of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en-US" altLang="cs-CZ" sz="2000" dirty="0" smtClean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 </a:t>
            </a:r>
            <a:r>
              <a:rPr lang="en-US" altLang="cs-CZ" sz="2000" dirty="0" smtClean="0">
                <a:latin typeface="Arial" charset="0"/>
              </a:rPr>
              <a:t>news articles, meant to mislead the public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509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3" y="4231932"/>
            <a:ext cx="6918522" cy="81724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Finding two more sources that support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 smtClean="0">
                <a:latin typeface="Arial" charset="0"/>
              </a:rPr>
              <a:t>     </a:t>
            </a:r>
            <a:r>
              <a:rPr lang="en-US" altLang="cs-CZ" sz="2000" dirty="0" smtClean="0">
                <a:latin typeface="Arial" charset="0"/>
              </a:rPr>
              <a:t>your information</a:t>
            </a:r>
            <a:r>
              <a:rPr lang="en-US" altLang="cs-CZ" sz="2400" dirty="0" smtClean="0">
                <a:latin typeface="Arial" charset="0"/>
              </a:rPr>
              <a:t>.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5092" name="AutoShape 36"/>
          <p:cNvSpPr>
            <a:spLocks noChangeArrowheads="1"/>
          </p:cNvSpPr>
          <p:nvPr/>
        </p:nvSpPr>
        <p:spPr bwMode="auto">
          <a:xfrm>
            <a:off x="7673975" y="2042169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5093" name="AutoShape 37"/>
          <p:cNvSpPr>
            <a:spLocks noChangeArrowheads="1"/>
          </p:cNvSpPr>
          <p:nvPr/>
        </p:nvSpPr>
        <p:spPr bwMode="auto">
          <a:xfrm>
            <a:off x="7705683" y="317579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5094" name="AutoShape 38"/>
          <p:cNvSpPr>
            <a:spLocks noChangeArrowheads="1"/>
          </p:cNvSpPr>
          <p:nvPr/>
        </p:nvSpPr>
        <p:spPr bwMode="auto">
          <a:xfrm>
            <a:off x="7712677" y="424368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5375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9"/>
          <p:cNvSpPr>
            <a:spLocks noChangeArrowheads="1"/>
          </p:cNvSpPr>
          <p:nvPr/>
        </p:nvSpPr>
        <p:spPr bwMode="auto">
          <a:xfrm>
            <a:off x="0" y="549275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solidFill>
                  <a:schemeClr val="tx2"/>
                </a:solidFill>
                <a:latin typeface="Arial" charset="0"/>
              </a:rPr>
              <a:t>What</a:t>
            </a:r>
            <a:r>
              <a:rPr lang="cs-CZ" altLang="cs-CZ" sz="2800" dirty="0" smtClean="0">
                <a:solidFill>
                  <a:schemeClr val="tx2"/>
                </a:solidFill>
                <a:latin typeface="Arial" charset="0"/>
              </a:rPr>
              <a:t> is </a:t>
            </a:r>
            <a:r>
              <a:rPr lang="cs-CZ" altLang="cs-CZ" sz="2800" dirty="0" err="1" smtClean="0">
                <a:solidFill>
                  <a:schemeClr val="tx2"/>
                </a:solidFill>
                <a:latin typeface="Arial" charset="0"/>
              </a:rPr>
              <a:t>fake</a:t>
            </a:r>
            <a:r>
              <a:rPr lang="cs-CZ" altLang="cs-CZ" sz="2800" dirty="0" smtClean="0">
                <a:solidFill>
                  <a:schemeClr val="tx2"/>
                </a:solidFill>
                <a:latin typeface="Arial" charset="0"/>
              </a:rPr>
              <a:t> news</a:t>
            </a:r>
            <a:r>
              <a:rPr lang="cs-CZ" altLang="cs-CZ" sz="2800" dirty="0" smtClean="0">
                <a:latin typeface="Arial" charset="0"/>
              </a:rPr>
              <a:t>: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38962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2203450"/>
            <a:ext cx="7667625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AutoNum type="alphaLcParenR"/>
            </a:pPr>
            <a:r>
              <a:rPr lang="en-US" altLang="cs-CZ" sz="2000" dirty="0" smtClean="0">
                <a:latin typeface="Arial" charset="0"/>
              </a:rPr>
              <a:t>Content whose main purpose is to attract attention </a:t>
            </a:r>
            <a:endParaRPr lang="cs-CZ" altLang="cs-CZ" sz="2000" dirty="0" smtClean="0">
              <a:latin typeface="Arial" charset="0"/>
            </a:endParaRPr>
          </a:p>
          <a:p>
            <a:pPr marL="0" indent="0" eaLnBrk="1" hangingPunct="1"/>
            <a:r>
              <a:rPr lang="cs-CZ" altLang="cs-CZ" sz="2000" dirty="0" smtClean="0">
                <a:latin typeface="Arial" charset="0"/>
              </a:rPr>
              <a:t>       </a:t>
            </a:r>
            <a:r>
              <a:rPr lang="en-US" altLang="cs-CZ" sz="2000" dirty="0" smtClean="0">
                <a:latin typeface="Arial" charset="0"/>
              </a:rPr>
              <a:t>and encourage visitors to click on a link</a:t>
            </a:r>
            <a:r>
              <a:rPr lang="cs-CZ" altLang="cs-CZ" sz="2000" dirty="0" smtClean="0">
                <a:latin typeface="Arial" charset="0"/>
              </a:rPr>
              <a:t>.</a:t>
            </a:r>
            <a:r>
              <a:rPr lang="en-US" altLang="cs-CZ" sz="2000" dirty="0" smtClean="0">
                <a:latin typeface="Arial" charset="0"/>
              </a:rPr>
              <a:t> 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3103563"/>
            <a:ext cx="766762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smtClean="0">
                <a:latin typeface="Arial" charset="0"/>
              </a:rPr>
              <a:t>  </a:t>
            </a:r>
            <a:r>
              <a:rPr lang="en-US" altLang="cs-CZ" sz="2000" dirty="0" smtClean="0">
                <a:latin typeface="Arial" charset="0"/>
              </a:rPr>
              <a:t>Deliberately constructed lies, in the form of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  </a:t>
            </a:r>
            <a:r>
              <a:rPr lang="en-US" altLang="cs-CZ" sz="2000" dirty="0" smtClean="0">
                <a:latin typeface="Arial" charset="0"/>
              </a:rPr>
              <a:t>news articles, meant to mislead the public.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8964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775" y="4005263"/>
            <a:ext cx="7677150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lang="cs-CZ" altLang="cs-CZ" sz="2000" dirty="0" err="1" smtClean="0">
                <a:latin typeface="Arial" charset="0"/>
              </a:rPr>
              <a:t>Content</a:t>
            </a:r>
            <a:r>
              <a:rPr lang="en-US" altLang="cs-CZ" sz="2000" dirty="0" smtClean="0">
                <a:latin typeface="Arial" charset="0"/>
              </a:rPr>
              <a:t> that use</a:t>
            </a:r>
            <a:r>
              <a:rPr lang="cs-CZ" altLang="cs-CZ" sz="2000" dirty="0" smtClean="0">
                <a:latin typeface="Arial" charset="0"/>
              </a:rPr>
              <a:t>s</a:t>
            </a:r>
            <a:r>
              <a:rPr lang="en-US" altLang="cs-CZ" sz="2000" dirty="0" smtClean="0">
                <a:latin typeface="Arial" charset="0"/>
              </a:rPr>
              <a:t> humor, irony, exaggeration, ridicule,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</a:t>
            </a:r>
            <a:r>
              <a:rPr lang="en-US" altLang="cs-CZ" sz="2000" dirty="0" smtClean="0">
                <a:latin typeface="Arial" charset="0"/>
              </a:rPr>
              <a:t>and false information to comment on current events. 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8965" name="AutoShape 53"/>
          <p:cNvSpPr>
            <a:spLocks noChangeArrowheads="1"/>
          </p:cNvSpPr>
          <p:nvPr/>
        </p:nvSpPr>
        <p:spPr bwMode="auto">
          <a:xfrm>
            <a:off x="8172450" y="209708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8966" name="AutoShape 54"/>
          <p:cNvSpPr>
            <a:spLocks noChangeArrowheads="1"/>
          </p:cNvSpPr>
          <p:nvPr/>
        </p:nvSpPr>
        <p:spPr bwMode="auto">
          <a:xfrm>
            <a:off x="8208963" y="2995613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8967" name="AutoShape 55"/>
          <p:cNvSpPr>
            <a:spLocks noChangeArrowheads="1"/>
          </p:cNvSpPr>
          <p:nvPr/>
        </p:nvSpPr>
        <p:spPr bwMode="auto">
          <a:xfrm>
            <a:off x="8208963" y="38957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399" name="AutoShape 5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 What is the best way to prevent </a:t>
            </a:r>
            <a:endParaRPr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fake news from spreading?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5224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2310" y="2150269"/>
            <a:ext cx="6508750" cy="90011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cs-CZ" sz="2000" dirty="0" smtClean="0">
                <a:latin typeface="Arial" charset="0"/>
              </a:rPr>
              <a:t>Learn how to identify it and avoid reposting it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5224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82059" y="3429000"/>
            <a:ext cx="6508750" cy="90011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en-US" altLang="cs-CZ" sz="2000" dirty="0" smtClean="0">
                <a:latin typeface="Arial" charset="0"/>
              </a:rPr>
              <a:t>File a law suit against the </a:t>
            </a:r>
            <a:r>
              <a:rPr lang="cs-CZ" altLang="cs-CZ" sz="2000" dirty="0" err="1" smtClean="0">
                <a:latin typeface="Arial" charset="0"/>
              </a:rPr>
              <a:t>author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5224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9963" y="4714682"/>
            <a:ext cx="6518275" cy="90011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Read it all and write your own stories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</a:t>
            </a:r>
            <a:r>
              <a:rPr lang="en-US" altLang="cs-CZ" sz="2000" dirty="0" smtClean="0">
                <a:latin typeface="Arial" charset="0"/>
              </a:rPr>
              <a:t>setting the facts straight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7704138" y="2239962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7716581" y="351869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7704138" y="480437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7423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500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How can you identify fake news? </a:t>
            </a:r>
            <a:endParaRPr lang="cs-CZ" altLang="cs-CZ" sz="2800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Give at least 3 </a:t>
            </a:r>
            <a:r>
              <a:rPr lang="cs-CZ" altLang="cs-CZ" sz="2800" dirty="0" err="1" smtClean="0">
                <a:latin typeface="Arial" charset="0"/>
              </a:rPr>
              <a:t>options</a:t>
            </a:r>
            <a:r>
              <a:rPr lang="cs-CZ" altLang="cs-CZ" sz="2800" dirty="0" smtClean="0">
                <a:latin typeface="Arial" charset="0"/>
              </a:rPr>
              <a:t>.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8435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14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41937" y="2348880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4380" name="AutoShape 12"/>
          <p:cNvSpPr>
            <a:spLocks noChangeArrowheads="1"/>
          </p:cNvSpPr>
          <p:nvPr/>
        </p:nvSpPr>
        <p:spPr bwMode="auto">
          <a:xfrm>
            <a:off x="7993063" y="461645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143508" y="3104964"/>
            <a:ext cx="87129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Get a second opinion from a credible news source with verifiable sources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-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s</a:t>
            </a:r>
            <a:r>
              <a:rPr lang="en-US" altLang="cs-CZ" sz="2400" b="0" dirty="0" err="1" smtClean="0">
                <a:solidFill>
                  <a:srgbClr val="FF2D2D"/>
                </a:solidFill>
                <a:latin typeface="Arial" charset="0"/>
              </a:rPr>
              <a:t>ee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w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ho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e</a:t>
            </a:r>
            <a:r>
              <a:rPr lang="en-US" altLang="cs-CZ" sz="2400" b="0" dirty="0" err="1" smtClean="0">
                <a:solidFill>
                  <a:srgbClr val="FF2D2D"/>
                </a:solidFill>
                <a:latin typeface="Arial" charset="0"/>
              </a:rPr>
              <a:t>lse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i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s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r</a:t>
            </a:r>
            <a:r>
              <a:rPr lang="en-US" altLang="cs-CZ" sz="2400" b="0" dirty="0" err="1" smtClean="0">
                <a:solidFill>
                  <a:srgbClr val="FF2D2D"/>
                </a:solidFill>
                <a:latin typeface="Arial" charset="0"/>
              </a:rPr>
              <a:t>eporting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 the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s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tory</a:t>
            </a:r>
            <a:endParaRPr lang="cs-CZ" altLang="cs-CZ" sz="2400" b="0" dirty="0" smtClean="0">
              <a:solidFill>
                <a:srgbClr val="FF2D2D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Confirm information at a fact-checking site</a:t>
            </a:r>
            <a:endParaRPr lang="cs-CZ" altLang="cs-CZ" sz="2400" b="0" dirty="0" smtClean="0">
              <a:solidFill>
                <a:srgbClr val="FF2D2D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Check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the source</a:t>
            </a:r>
          </a:p>
          <a:p>
            <a:pPr eaLnBrk="1" hangingPunct="1">
              <a:buFontTx/>
              <a:buChar char="-"/>
            </a:pP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Examine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the evidence – are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ther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facts – quotes from experts, survey data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,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etc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.?</a:t>
            </a:r>
          </a:p>
          <a:p>
            <a:pPr eaLnBrk="1" hangingPunct="1">
              <a:buFontTx/>
              <a:buChar char="-"/>
            </a:pP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Check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the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author</a:t>
            </a:r>
            <a:endParaRPr lang="cs-CZ" altLang="cs-CZ" sz="2400" b="0" dirty="0" smtClean="0">
              <a:solidFill>
                <a:srgbClr val="FF2D2D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Don't take images at face value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–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check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them</a:t>
            </a:r>
            <a:endParaRPr lang="cs-CZ" altLang="cs-CZ" sz="2400" b="0" dirty="0">
              <a:solidFill>
                <a:srgbClr val="FF2D2D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4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79"/>
                  </p:tgtEl>
                </p:cond>
              </p:nextCondLst>
            </p:seq>
          </p:childTnLst>
        </p:cTn>
      </p:par>
    </p:tnLst>
    <p:bldLst>
      <p:bldP spid="314380" grpId="0" animBg="1"/>
      <p:bldP spid="3143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ChangeArrowheads="1"/>
          </p:cNvSpPr>
          <p:nvPr/>
        </p:nvSpPr>
        <p:spPr bwMode="auto">
          <a:xfrm>
            <a:off x="360363" y="368300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100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a </a:t>
            </a:r>
            <a:r>
              <a:rPr lang="cs-CZ" altLang="cs-CZ" sz="2800" dirty="0" err="1" smtClean="0">
                <a:latin typeface="Arial" charset="0"/>
              </a:rPr>
              <a:t>simple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definition</a:t>
            </a:r>
            <a:r>
              <a:rPr lang="cs-CZ" altLang="cs-CZ" sz="2800" dirty="0" smtClean="0">
                <a:latin typeface="Arial" charset="0"/>
              </a:rPr>
              <a:t> of </a:t>
            </a: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9459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4406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1916832"/>
            <a:ext cx="6904744" cy="89939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1600" dirty="0" smtClean="0">
                <a:latin typeface="Arial" charset="0"/>
              </a:rPr>
              <a:t>A verbal attack targeting someone because of a group</a:t>
            </a:r>
            <a:r>
              <a:rPr lang="cs-CZ" altLang="cs-CZ" sz="1600" dirty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they </a:t>
            </a:r>
            <a:endParaRPr lang="cs-CZ" altLang="cs-CZ" sz="1600" dirty="0" smtClean="0">
              <a:latin typeface="Arial" charset="0"/>
            </a:endParaRPr>
          </a:p>
          <a:p>
            <a:pPr eaLnBrk="1" hangingPunct="1"/>
            <a:r>
              <a:rPr lang="cs-CZ" altLang="cs-CZ" sz="1600" dirty="0">
                <a:latin typeface="Arial" charset="0"/>
              </a:rPr>
              <a:t> </a:t>
            </a:r>
            <a:r>
              <a:rPr lang="cs-CZ" altLang="cs-CZ" sz="1600" dirty="0" smtClean="0">
                <a:latin typeface="Arial" charset="0"/>
              </a:rPr>
              <a:t>    </a:t>
            </a:r>
            <a:r>
              <a:rPr lang="en-US" altLang="cs-CZ" sz="1600" dirty="0" smtClean="0">
                <a:latin typeface="Arial" charset="0"/>
              </a:rPr>
              <a:t>belong to - their race, gender, religion, ability, sexual orientation…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4406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140075"/>
            <a:ext cx="6904744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1600" dirty="0" smtClean="0">
                <a:latin typeface="Arial" charset="0"/>
              </a:rPr>
              <a:t>Any </a:t>
            </a:r>
            <a:r>
              <a:rPr lang="cs-CZ" altLang="cs-CZ" sz="1600" dirty="0" err="1" smtClean="0">
                <a:latin typeface="Arial" charset="0"/>
              </a:rPr>
              <a:t>orally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expressed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opinion</a:t>
            </a:r>
            <a:r>
              <a:rPr lang="cs-CZ" altLang="cs-CZ" sz="1600" dirty="0" smtClean="0">
                <a:latin typeface="Arial" charset="0"/>
              </a:rPr>
              <a:t> that </a:t>
            </a:r>
            <a:r>
              <a:rPr lang="cs-CZ" altLang="cs-CZ" sz="1600" dirty="0" err="1" smtClean="0">
                <a:latin typeface="Arial" charset="0"/>
              </a:rPr>
              <a:t>makes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somebody</a:t>
            </a:r>
            <a:r>
              <a:rPr lang="cs-CZ" altLang="cs-CZ" sz="1600" dirty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feel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offended</a:t>
            </a:r>
            <a:r>
              <a:rPr lang="cs-CZ" altLang="cs-CZ" sz="1600" dirty="0" smtClean="0">
                <a:latin typeface="Arial" charset="0"/>
              </a:rPr>
              <a:t> 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440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4041775"/>
            <a:ext cx="691268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dirty="0" smtClean="0">
                <a:latin typeface="Arial" charset="0"/>
              </a:rPr>
              <a:t>Any </a:t>
            </a:r>
            <a:r>
              <a:rPr lang="cs-CZ" altLang="cs-CZ" dirty="0" err="1" smtClean="0">
                <a:latin typeface="Arial" charset="0"/>
              </a:rPr>
              <a:t>speech</a:t>
            </a:r>
            <a:r>
              <a:rPr lang="cs-CZ" altLang="cs-CZ" dirty="0" smtClean="0">
                <a:latin typeface="Arial" charset="0"/>
              </a:rPr>
              <a:t> that </a:t>
            </a:r>
            <a:r>
              <a:rPr lang="cs-CZ" altLang="cs-CZ" dirty="0" err="1" smtClean="0">
                <a:latin typeface="Arial" charset="0"/>
              </a:rPr>
              <a:t>uses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insults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7740650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smtClean="0">
                <a:latin typeface="Arial" charset="0"/>
              </a:rPr>
              <a:t>200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 smtClean="0">
                <a:latin typeface="Arial" charset="0"/>
              </a:rPr>
              <a:t>Xenophobia</a:t>
            </a:r>
            <a:r>
              <a:rPr lang="cs-CZ" altLang="cs-CZ" sz="2800" dirty="0" smtClean="0">
                <a:latin typeface="Arial" charset="0"/>
              </a:rPr>
              <a:t>? 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3164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2239963"/>
            <a:ext cx="7380287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a) </a:t>
            </a:r>
            <a:r>
              <a:rPr kumimoji="1" lang="cs-CZ" altLang="cs-CZ" sz="2000" dirty="0" smtClean="0">
                <a:latin typeface="Arial" charset="0"/>
              </a:rPr>
              <a:t>The </a:t>
            </a:r>
            <a:r>
              <a:rPr kumimoji="1" lang="cs-CZ" altLang="cs-CZ" sz="2000" dirty="0" err="1" smtClean="0">
                <a:latin typeface="Arial" charset="0"/>
              </a:rPr>
              <a:t>fear</a:t>
            </a:r>
            <a:r>
              <a:rPr kumimoji="1" lang="cs-CZ" altLang="cs-CZ" sz="2000" dirty="0" smtClean="0">
                <a:latin typeface="Arial" charset="0"/>
              </a:rPr>
              <a:t> of </a:t>
            </a:r>
            <a:r>
              <a:rPr kumimoji="1" lang="cs-CZ" altLang="cs-CZ" sz="2000" dirty="0" err="1" smtClean="0">
                <a:latin typeface="Arial" charset="0"/>
              </a:rPr>
              <a:t>strong</a:t>
            </a:r>
            <a:r>
              <a:rPr kumimoji="1" lang="cs-CZ" altLang="cs-CZ" sz="2000" dirty="0" smtClean="0">
                <a:latin typeface="Arial" charset="0"/>
              </a:rPr>
              <a:t> </a:t>
            </a:r>
            <a:r>
              <a:rPr kumimoji="1" lang="cs-CZ" altLang="cs-CZ" sz="2000" dirty="0" err="1" smtClean="0">
                <a:latin typeface="Arial" charset="0"/>
              </a:rPr>
              <a:t>women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164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3140075"/>
            <a:ext cx="7380287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Arial" charset="0"/>
              </a:rPr>
              <a:t>b)</a:t>
            </a:r>
            <a:r>
              <a:rPr lang="en-US" altLang="cs-CZ" sz="2000" dirty="0" smtClean="0">
                <a:latin typeface="Arial" charset="0"/>
              </a:rPr>
              <a:t> The fear or distrust of someone or something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 </a:t>
            </a:r>
            <a:r>
              <a:rPr lang="en-US" altLang="cs-CZ" sz="2000" dirty="0" smtClean="0">
                <a:latin typeface="Arial" charset="0"/>
              </a:rPr>
              <a:t>that is foreign or unknown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1642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4207218"/>
            <a:ext cx="7389813" cy="82708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kumimoji="1" lang="cs-CZ" altLang="cs-CZ" sz="2000" dirty="0" smtClean="0">
                <a:latin typeface="Arial" charset="0"/>
              </a:rPr>
              <a:t>The </a:t>
            </a:r>
            <a:r>
              <a:rPr kumimoji="1" lang="cs-CZ" altLang="cs-CZ" sz="2000" dirty="0" err="1" smtClean="0">
                <a:latin typeface="Arial" charset="0"/>
              </a:rPr>
              <a:t>fear</a:t>
            </a:r>
            <a:r>
              <a:rPr kumimoji="1" lang="cs-CZ" altLang="cs-CZ" sz="2000" dirty="0" smtClean="0">
                <a:latin typeface="Arial" charset="0"/>
              </a:rPr>
              <a:t> of </a:t>
            </a:r>
            <a:r>
              <a:rPr kumimoji="1" lang="cs-CZ" altLang="cs-CZ" sz="2000" dirty="0" err="1" smtClean="0">
                <a:latin typeface="Arial" charset="0"/>
              </a:rPr>
              <a:t>immigrants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16429" name="AutoShape 13"/>
          <p:cNvSpPr>
            <a:spLocks noChangeArrowheads="1"/>
          </p:cNvSpPr>
          <p:nvPr/>
        </p:nvSpPr>
        <p:spPr bwMode="auto">
          <a:xfrm>
            <a:off x="7993063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6430" name="AutoShape 14"/>
          <p:cNvSpPr>
            <a:spLocks noChangeArrowheads="1"/>
          </p:cNvSpPr>
          <p:nvPr/>
        </p:nvSpPr>
        <p:spPr bwMode="auto">
          <a:xfrm>
            <a:off x="8047295" y="314007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6431" name="AutoShape 15"/>
          <p:cNvSpPr>
            <a:spLocks noChangeArrowheads="1"/>
          </p:cNvSpPr>
          <p:nvPr/>
        </p:nvSpPr>
        <p:spPr bwMode="auto">
          <a:xfrm>
            <a:off x="8029575" y="4125526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495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6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6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6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51" name="AutoShape 49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" y="1341438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58" name="AutoShape 50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2838" y="1341438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59" name="AutoShape 5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6038" y="1341438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0" name="AutoShape 5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7650" y="1341438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1" name="AutoShape 50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7200" y="1341438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2" name="AutoShape 5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2241550"/>
            <a:ext cx="1435100" cy="900113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3" name="AutoShape 5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78075" y="2241550"/>
            <a:ext cx="1435100" cy="900113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4" name="AutoShape 5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2241550"/>
            <a:ext cx="1435100" cy="900113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5" name="AutoShape 5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2888" y="2241550"/>
            <a:ext cx="1435100" cy="900113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6" name="AutoShape 5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2438" y="2241550"/>
            <a:ext cx="1435100" cy="900113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7" name="AutoShape 51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1700" y="3141663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8" name="AutoShape 516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79663" y="3141663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9" name="AutoShape 51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2863" y="3141663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0" name="AutoShape 518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4475" y="3141663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1" name="AutoShape 5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3141663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2" name="AutoShape 52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" y="4041775"/>
            <a:ext cx="1435100" cy="900113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3" name="AutoShape 521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2838" y="4041775"/>
            <a:ext cx="1435100" cy="900113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4" name="AutoShape 522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6038" y="4041775"/>
            <a:ext cx="1435100" cy="900113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5" name="AutoShape 52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7650" y="4041775"/>
            <a:ext cx="1435100" cy="900113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6" name="AutoShape 524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7200" y="4041775"/>
            <a:ext cx="1435100" cy="900113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7" name="AutoShape 525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6463" y="4941888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8" name="AutoShape 526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4425" y="4941888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9" name="AutoShape 527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7625" y="4941888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0" name="AutoShape 528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9238" y="4941888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1" name="AutoShape 529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8788" y="4941888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2" name="AutoShape 5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4875" y="404813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cs-CZ" sz="2000" dirty="0" smtClean="0">
                <a:latin typeface="Arial" charset="0"/>
              </a:rPr>
              <a:t>Internet</a:t>
            </a:r>
          </a:p>
          <a:p>
            <a:pPr algn="ctr" eaLnBrk="1" hangingPunct="1"/>
            <a:r>
              <a:rPr lang="en-US" altLang="cs-CZ" sz="2000" dirty="0" smtClean="0">
                <a:latin typeface="Arial" charset="0"/>
              </a:rPr>
              <a:t> Safety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3" name="AutoShape 5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82838" y="404813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Media</a:t>
            </a:r>
          </a:p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Ethics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4" name="AutoShape 5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6038" y="404813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Fake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News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5" name="AutoShape 5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7650" y="404813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Hate</a:t>
            </a:r>
            <a:endParaRPr lang="cs-CZ" altLang="cs-CZ" sz="2000" dirty="0" smtClean="0">
              <a:latin typeface="Arial" charset="0"/>
            </a:endParaRPr>
          </a:p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Speech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6" name="AutoShape 5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7200" y="404813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Some </a:t>
            </a:r>
          </a:p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Statistics</a:t>
            </a:r>
            <a:endParaRPr lang="cs-CZ" altLang="cs-CZ" sz="20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0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0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0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0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0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0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0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0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0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0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0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0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0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0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0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0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0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0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0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0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0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0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0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0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80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80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80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0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80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80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80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0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80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80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80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0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80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80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80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0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0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0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0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0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80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80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80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0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80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80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80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0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80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80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80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0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80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0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0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0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80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80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80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0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80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80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0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0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80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80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80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80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0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0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0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0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0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80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80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80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0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80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80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80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0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80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80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80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0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80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80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80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80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280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80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80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0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280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80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80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0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80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80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80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0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280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80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280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80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280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80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280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6"/>
                  </p:tgtEl>
                </p:cond>
              </p:nextCondLst>
            </p:seq>
          </p:childTnLst>
        </p:cTn>
      </p:par>
    </p:tnLst>
    <p:bldLst>
      <p:bldP spid="280051" grpId="0" animBg="1"/>
      <p:bldP spid="280058" grpId="0" animBg="1"/>
      <p:bldP spid="280059" grpId="0" animBg="1"/>
      <p:bldP spid="280060" grpId="0" animBg="1"/>
      <p:bldP spid="280061" grpId="0" animBg="1"/>
      <p:bldP spid="280062" grpId="0" animBg="1"/>
      <p:bldP spid="280063" grpId="0" animBg="1"/>
      <p:bldP spid="280064" grpId="0" animBg="1"/>
      <p:bldP spid="280065" grpId="0" animBg="1"/>
      <p:bldP spid="280066" grpId="0" animBg="1"/>
      <p:bldP spid="280067" grpId="0" animBg="1"/>
      <p:bldP spid="280068" grpId="0" animBg="1"/>
      <p:bldP spid="280069" grpId="0" animBg="1"/>
      <p:bldP spid="280070" grpId="0" animBg="1"/>
      <p:bldP spid="280071" grpId="0" animBg="1"/>
      <p:bldP spid="280072" grpId="0" animBg="1"/>
      <p:bldP spid="280073" grpId="0" animBg="1"/>
      <p:bldP spid="280074" grpId="0" animBg="1"/>
      <p:bldP spid="280075" grpId="0" animBg="1"/>
      <p:bldP spid="280076" grpId="0" animBg="1"/>
      <p:bldP spid="280077" grpId="0" animBg="1"/>
      <p:bldP spid="280078" grpId="0" animBg="1"/>
      <p:bldP spid="280079" grpId="0" animBg="1"/>
      <p:bldP spid="280080" grpId="0" animBg="1"/>
      <p:bldP spid="280081" grpId="0" animBg="1"/>
      <p:bldP spid="280082" grpId="0" animBg="1"/>
      <p:bldP spid="280083" grpId="0" animBg="1"/>
      <p:bldP spid="280084" grpId="0" animBg="1"/>
      <p:bldP spid="280085" grpId="0" animBg="1"/>
      <p:bldP spid="2800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smtClean="0">
                <a:latin typeface="Arial" charset="0"/>
              </a:rPr>
              <a:t>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 How often is a cyberbully a friend or acquaintance of the victim?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315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2455863"/>
            <a:ext cx="722947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smtClean="0">
                <a:latin typeface="Arial" charset="0"/>
              </a:rPr>
              <a:t>Most of the time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5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3355975"/>
            <a:ext cx="7229475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err="1" smtClean="0">
                <a:latin typeface="Arial" charset="0"/>
              </a:rPr>
              <a:t>Always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540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7038" y="4257675"/>
            <a:ext cx="7240587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About</a:t>
            </a:r>
            <a:r>
              <a:rPr lang="cs-CZ" altLang="cs-CZ" sz="2400" dirty="0" smtClean="0">
                <a:latin typeface="Arial" charset="0"/>
              </a:rPr>
              <a:t> half the time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5405" name="AutoShape 13"/>
          <p:cNvSpPr>
            <a:spLocks noChangeArrowheads="1"/>
          </p:cNvSpPr>
          <p:nvPr/>
        </p:nvSpPr>
        <p:spPr bwMode="auto">
          <a:xfrm>
            <a:off x="7883525" y="23495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5406" name="AutoShape 14"/>
          <p:cNvSpPr>
            <a:spLocks noChangeArrowheads="1"/>
          </p:cNvSpPr>
          <p:nvPr/>
        </p:nvSpPr>
        <p:spPr bwMode="auto">
          <a:xfrm>
            <a:off x="7920038" y="32480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5407" name="AutoShape 15"/>
          <p:cNvSpPr>
            <a:spLocks noChangeArrowheads="1"/>
          </p:cNvSpPr>
          <p:nvPr/>
        </p:nvSpPr>
        <p:spPr bwMode="auto">
          <a:xfrm>
            <a:off x="7920038" y="41481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519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5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0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00113" y="5876925"/>
            <a:ext cx="792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cs-CZ" b="0">
              <a:latin typeface="Arial" charset="0"/>
            </a:endParaRPr>
          </a:p>
        </p:txBody>
      </p:sp>
      <p:sp>
        <p:nvSpPr>
          <p:cNvPr id="22531" name="Rectangle 23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What is typically true </a:t>
            </a:r>
            <a:endParaRPr kumimoji="1"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of cyberbullying victims?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4918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8150" y="2572136"/>
            <a:ext cx="7229475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en-US" altLang="cs-CZ" sz="2000" dirty="0" smtClean="0">
                <a:latin typeface="Arial" charset="0"/>
              </a:rPr>
              <a:t>All victims react the same way to cyberbullying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918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3466307"/>
            <a:ext cx="722947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en-US" altLang="cs-CZ" sz="2000" dirty="0" smtClean="0">
                <a:latin typeface="Arial" charset="0"/>
              </a:rPr>
              <a:t>Most victims don't get upset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918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8150" y="4365626"/>
            <a:ext cx="7240587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Most victims don't like to draw attention to themselves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7883525" y="2499904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9186" name="AutoShape 34"/>
          <p:cNvSpPr>
            <a:spLocks noChangeArrowheads="1"/>
          </p:cNvSpPr>
          <p:nvPr/>
        </p:nvSpPr>
        <p:spPr bwMode="auto">
          <a:xfrm>
            <a:off x="7883525" y="339407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9187" name="AutoShape 35"/>
          <p:cNvSpPr>
            <a:spLocks noChangeArrowheads="1"/>
          </p:cNvSpPr>
          <p:nvPr/>
        </p:nvSpPr>
        <p:spPr bwMode="auto">
          <a:xfrm>
            <a:off x="7883525" y="4293394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2544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smtClean="0">
                <a:latin typeface="Arial" charset="0"/>
              </a:rPr>
              <a:t>500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should</a:t>
            </a:r>
            <a:r>
              <a:rPr lang="cs-CZ" altLang="cs-CZ" sz="2800" dirty="0" smtClean="0">
                <a:latin typeface="Arial" charset="0"/>
              </a:rPr>
              <a:t> a </a:t>
            </a:r>
            <a:r>
              <a:rPr lang="cs-CZ" altLang="cs-CZ" sz="2800" dirty="0" err="1" smtClean="0">
                <a:latin typeface="Arial" charset="0"/>
              </a:rPr>
              <a:t>victim</a:t>
            </a:r>
            <a:r>
              <a:rPr lang="cs-CZ" altLang="cs-CZ" sz="2800" dirty="0" smtClean="0">
                <a:latin typeface="Arial" charset="0"/>
              </a:rPr>
              <a:t> of </a:t>
            </a:r>
            <a:r>
              <a:rPr lang="cs-CZ" altLang="cs-CZ" sz="2800" dirty="0" err="1" smtClean="0">
                <a:latin typeface="Arial" charset="0"/>
              </a:rPr>
              <a:t>cyberbullying</a:t>
            </a:r>
            <a:r>
              <a:rPr lang="cs-CZ" altLang="cs-CZ" sz="2800" dirty="0" smtClean="0">
                <a:latin typeface="Arial" charset="0"/>
              </a:rPr>
              <a:t> do?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Name</a:t>
            </a:r>
            <a:r>
              <a:rPr lang="cs-CZ" altLang="cs-CZ" sz="2800" dirty="0" smtClean="0">
                <a:latin typeface="Arial" charset="0"/>
              </a:rPr>
              <a:t> at least 3 </a:t>
            </a:r>
            <a:r>
              <a:rPr lang="cs-CZ" altLang="cs-CZ" sz="2800" dirty="0" err="1" smtClean="0">
                <a:latin typeface="Arial" charset="0"/>
              </a:rPr>
              <a:t>things</a:t>
            </a:r>
            <a:r>
              <a:rPr lang="cs-CZ" altLang="cs-CZ" sz="2800" dirty="0" smtClean="0">
                <a:latin typeface="Arial" charset="0"/>
              </a:rPr>
              <a:t>.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3555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5020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15056" y="2204864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4194175" y="494030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60363" y="2961147"/>
            <a:ext cx="84248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Shouldn‘t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respond to the bully. It will encourage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them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to continue</a:t>
            </a:r>
            <a:endParaRPr lang="cs-CZ" altLang="cs-CZ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Report and block the person who bothers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them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-  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Keep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proof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Keep the text or email, and if it's a post 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on a social networking site, get a screen shot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Tell someone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they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trust what happened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Protect yourself by keeping your passwords private</a:t>
            </a:r>
            <a:endParaRPr lang="cs-CZ" altLang="cs-CZ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If someone hacked into your profile, change your password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Be very careful which photos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they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share online, because a cyberbully may use it against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them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Do not post personal information such as your address or phone number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endParaRPr lang="cs-CZ" altLang="cs-CZ" b="0" dirty="0" smtClean="0">
              <a:latin typeface="Arial" charset="0"/>
              <a:cs typeface="Times New Roman" pitchFamily="18" charset="0"/>
            </a:endParaRPr>
          </a:p>
          <a:p>
            <a:pPr algn="ctr" eaLnBrk="1" hangingPunct="1"/>
            <a:endParaRPr lang="en-US" altLang="cs-CZ" b="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endParaRPr lang="el-GR" altLang="cs-CZ" sz="2400" b="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6"/>
                  </p:tgtEl>
                </p:cond>
              </p:nextCondLst>
            </p:seq>
          </p:childTnLst>
        </p:cTn>
      </p:par>
    </p:tnLst>
    <p:bldLst>
      <p:bldP spid="50207" grpId="0" animBg="1"/>
      <p:bldP spid="5020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100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400" dirty="0" smtClean="0">
                <a:latin typeface="Arial" charset="0"/>
              </a:rPr>
              <a:t>How many </a:t>
            </a:r>
            <a:r>
              <a:rPr lang="en-US" altLang="cs-CZ" sz="2400" dirty="0" smtClean="0">
                <a:latin typeface="Arial" charset="0"/>
              </a:rPr>
              <a:t>teenagers aged 16 to 19 in the EU</a:t>
            </a:r>
            <a:r>
              <a:rPr lang="cs-CZ" altLang="cs-CZ" sz="24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400" dirty="0" smtClean="0">
                <a:latin typeface="Arial" charset="0"/>
              </a:rPr>
              <a:t>are</a:t>
            </a:r>
            <a:r>
              <a:rPr lang="en-US" altLang="cs-CZ" sz="2400" dirty="0" smtClean="0">
                <a:latin typeface="Arial" charset="0"/>
              </a:rPr>
              <a:t> active on social networks</a:t>
            </a:r>
            <a:r>
              <a:rPr lang="cs-CZ" altLang="cs-CZ" sz="2400" dirty="0" smtClean="0">
                <a:latin typeface="Arial" charset="0"/>
              </a:rPr>
              <a:t>*: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2239963"/>
            <a:ext cx="5757862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smtClean="0">
                <a:latin typeface="Arial" charset="0"/>
              </a:rPr>
              <a:t>97%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3140075"/>
            <a:ext cx="575786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</a:t>
            </a:r>
            <a:r>
              <a:rPr lang="cs-CZ" altLang="cs-CZ" sz="2400" dirty="0" smtClean="0">
                <a:latin typeface="Arial" charset="0"/>
              </a:rPr>
              <a:t>) 67%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4041775"/>
            <a:ext cx="5765800" cy="827385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</a:t>
            </a:r>
            <a:r>
              <a:rPr lang="cs-CZ" altLang="cs-CZ" sz="2400" dirty="0" smtClean="0">
                <a:latin typeface="Arial" charset="0"/>
              </a:rPr>
              <a:t>) 87%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7716022" y="4095104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4591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91580" y="5193196"/>
            <a:ext cx="766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dirty="0" err="1" smtClean="0"/>
              <a:t>Eurostat</a:t>
            </a:r>
            <a:r>
              <a:rPr lang="cs-CZ" dirty="0" smtClean="0"/>
              <a:t>, shorturl.at/qrKN9</a:t>
            </a:r>
            <a:endParaRPr 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200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the most </a:t>
            </a:r>
            <a:r>
              <a:rPr lang="cs-CZ" altLang="cs-CZ" sz="2800" dirty="0" err="1" smtClean="0">
                <a:latin typeface="Arial" charset="0"/>
              </a:rPr>
              <a:t>visited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website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worldwide</a:t>
            </a:r>
            <a:r>
              <a:rPr lang="cs-CZ" altLang="cs-CZ" sz="2800" dirty="0" smtClean="0">
                <a:latin typeface="Arial" charset="0"/>
              </a:rPr>
              <a:t>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5603" name="AutoShape 1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06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2274888"/>
            <a:ext cx="5752616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Arial" charset="0"/>
              </a:rPr>
              <a:t>a) </a:t>
            </a:r>
            <a:r>
              <a:rPr kumimoji="1" lang="cs-CZ" altLang="cs-CZ" sz="2000" dirty="0" err="1" smtClean="0">
                <a:latin typeface="Arial" charset="0"/>
              </a:rPr>
              <a:t>Tmall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06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3175000"/>
            <a:ext cx="5752616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err="1" smtClean="0">
                <a:latin typeface="Arial" charset="0"/>
              </a:rPr>
              <a:t>YouTube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0619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4076700"/>
            <a:ext cx="5760554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</a:t>
            </a:r>
            <a:r>
              <a:rPr lang="cs-CZ" altLang="cs-CZ" sz="2000" dirty="0" smtClean="0">
                <a:latin typeface="Arial" charset="0"/>
              </a:rPr>
              <a:t>) Google </a:t>
            </a:r>
            <a:r>
              <a:rPr lang="cs-CZ" altLang="cs-CZ" sz="2000" dirty="0" err="1" smtClean="0">
                <a:latin typeface="Arial" charset="0"/>
              </a:rPr>
              <a:t>Search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06199" name="AutoShape 23"/>
          <p:cNvSpPr>
            <a:spLocks noChangeArrowheads="1"/>
          </p:cNvSpPr>
          <p:nvPr/>
        </p:nvSpPr>
        <p:spPr bwMode="auto">
          <a:xfrm>
            <a:off x="7704138" y="21685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6200" name="AutoShape 24"/>
          <p:cNvSpPr>
            <a:spLocks noChangeArrowheads="1"/>
          </p:cNvSpPr>
          <p:nvPr/>
        </p:nvSpPr>
        <p:spPr bwMode="auto">
          <a:xfrm>
            <a:off x="7740650" y="306705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6201" name="AutoShape 25"/>
          <p:cNvSpPr>
            <a:spLocks noChangeArrowheads="1"/>
          </p:cNvSpPr>
          <p:nvPr/>
        </p:nvSpPr>
        <p:spPr bwMode="auto">
          <a:xfrm>
            <a:off x="7740650" y="3967163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51620" y="5049180"/>
            <a:ext cx="63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https://en.wikipedia.org/wiki/List_of_most_popular_websites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1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6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1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6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19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A 2016 Stanford study found that more than 80% of middle school students could not do what?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4303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2239963"/>
            <a:ext cx="5757862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en-US" altLang="cs-CZ" sz="2400" dirty="0" smtClean="0">
                <a:latin typeface="Arial" charset="0"/>
              </a:rPr>
              <a:t>recognize bias in a Tweet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303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3140075"/>
            <a:ext cx="5757862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en-US" altLang="cs-CZ" sz="2400" dirty="0" smtClean="0">
                <a:latin typeface="Arial" charset="0"/>
              </a:rPr>
              <a:t>recognize that sponsored content </a:t>
            </a:r>
            <a:endParaRPr lang="cs-CZ" altLang="cs-CZ" sz="2400" dirty="0" smtClean="0">
              <a:latin typeface="Arial" charset="0"/>
            </a:endParaRPr>
          </a:p>
          <a:p>
            <a:pPr eaLnBrk="1" hangingPunct="1"/>
            <a:r>
              <a:rPr lang="cs-CZ" altLang="cs-CZ" sz="2400" dirty="0" smtClean="0">
                <a:latin typeface="Arial" charset="0"/>
              </a:rPr>
              <a:t>    </a:t>
            </a:r>
            <a:r>
              <a:rPr lang="en-US" altLang="cs-CZ" sz="2400" dirty="0" smtClean="0">
                <a:latin typeface="Arial" charset="0"/>
              </a:rPr>
              <a:t>was not real news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303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769" y="4217430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recognize</a:t>
            </a:r>
            <a:r>
              <a:rPr lang="cs-CZ" altLang="cs-CZ" sz="2400" dirty="0" smtClean="0">
                <a:latin typeface="Arial" charset="0"/>
              </a:rPr>
              <a:t> a </a:t>
            </a:r>
            <a:r>
              <a:rPr lang="cs-CZ" altLang="cs-CZ" sz="2400" dirty="0" err="1" smtClean="0">
                <a:latin typeface="Arial" charset="0"/>
              </a:rPr>
              <a:t>fake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photograph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7740650" y="314007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7740650" y="414519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6639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Most popular social networks worldwide</a:t>
            </a:r>
            <a:endParaRPr kumimoji="1"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kumimoji="1" lang="cs-CZ" altLang="cs-CZ" sz="2800" dirty="0" smtClean="0">
                <a:latin typeface="Arial" charset="0"/>
              </a:rPr>
              <a:t>(</a:t>
            </a:r>
            <a:r>
              <a:rPr kumimoji="1" lang="en-US" altLang="cs-CZ" sz="2800" dirty="0" smtClean="0">
                <a:latin typeface="Arial" charset="0"/>
              </a:rPr>
              <a:t>as of October 2020</a:t>
            </a:r>
            <a:r>
              <a:rPr kumimoji="1" lang="cs-CZ" altLang="cs-CZ" sz="2800" dirty="0" smtClean="0">
                <a:latin typeface="Arial" charset="0"/>
              </a:rPr>
              <a:t>)*: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1822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274888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err="1" smtClean="0">
                <a:latin typeface="Arial" charset="0"/>
              </a:rPr>
              <a:t>Facebook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1822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3175000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err="1" smtClean="0">
                <a:latin typeface="Arial" charset="0"/>
              </a:rPr>
              <a:t>YouTube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18229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76700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Whatsapp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182298" name="AutoShape 26"/>
          <p:cNvSpPr>
            <a:spLocks noChangeArrowheads="1"/>
          </p:cNvSpPr>
          <p:nvPr/>
        </p:nvSpPr>
        <p:spPr bwMode="auto">
          <a:xfrm>
            <a:off x="7673975" y="216852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82299" name="AutoShape 27"/>
          <p:cNvSpPr>
            <a:spLocks noChangeArrowheads="1"/>
          </p:cNvSpPr>
          <p:nvPr/>
        </p:nvSpPr>
        <p:spPr bwMode="auto">
          <a:xfrm>
            <a:off x="7710488" y="306705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82300" name="AutoShape 28"/>
          <p:cNvSpPr>
            <a:spLocks noChangeArrowheads="1"/>
          </p:cNvSpPr>
          <p:nvPr/>
        </p:nvSpPr>
        <p:spPr bwMode="auto">
          <a:xfrm>
            <a:off x="7710488" y="396716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7663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5636" y="5193196"/>
            <a:ext cx="666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https://www.statista.com/statistics/272014/global-social-networks-ranked-by-number-of-users/</a:t>
            </a:r>
            <a:endParaRPr 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cs-CZ" b="0">
              <a:latin typeface="Arial" charset="0"/>
            </a:endParaRPr>
          </a:p>
        </p:txBody>
      </p:sp>
      <p:sp>
        <p:nvSpPr>
          <p:cNvPr id="28675" name="Rectangle 27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500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err="1" smtClean="0">
                <a:latin typeface="Arial" charset="0"/>
              </a:rPr>
              <a:t>Wh</a:t>
            </a:r>
            <a:r>
              <a:rPr kumimoji="1" lang="cs-CZ" altLang="cs-CZ" sz="2800" dirty="0" err="1" smtClean="0">
                <a:latin typeface="Arial" charset="0"/>
              </a:rPr>
              <a:t>ich</a:t>
            </a:r>
            <a:r>
              <a:rPr kumimoji="1" lang="cs-CZ" altLang="cs-CZ" sz="2800" dirty="0" smtClean="0">
                <a:latin typeface="Arial" charset="0"/>
              </a:rPr>
              <a:t> </a:t>
            </a:r>
            <a:r>
              <a:rPr kumimoji="1" lang="en-US" altLang="cs-CZ" sz="2800" dirty="0" smtClean="0">
                <a:latin typeface="Arial" charset="0"/>
              </a:rPr>
              <a:t>social media is </a:t>
            </a:r>
            <a:r>
              <a:rPr kumimoji="1" lang="cs-CZ" altLang="cs-CZ" sz="2800" dirty="0" err="1" smtClean="0">
                <a:latin typeface="Arial" charset="0"/>
              </a:rPr>
              <a:t>known</a:t>
            </a:r>
            <a:r>
              <a:rPr kumimoji="1" lang="cs-CZ" altLang="cs-CZ" sz="2800" dirty="0" smtClean="0">
                <a:latin typeface="Arial" charset="0"/>
              </a:rPr>
              <a:t> as </a:t>
            </a:r>
            <a:r>
              <a:rPr kumimoji="1" lang="en-US" altLang="cs-CZ" sz="2800" dirty="0" smtClean="0">
                <a:latin typeface="Arial" charset="0"/>
              </a:rPr>
              <a:t>the world’s largest professional network?</a:t>
            </a:r>
            <a:endParaRPr kumimoji="1"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28676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5123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5988" y="3140075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4194175" y="494030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0" y="39528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1" lang="cs-CZ" altLang="cs-CZ" sz="2400" dirty="0" err="1" smtClean="0">
                <a:solidFill>
                  <a:srgbClr val="FF0000"/>
                </a:solidFill>
                <a:latin typeface="Arial" charset="0"/>
              </a:rPr>
              <a:t>LinkedIn</a:t>
            </a:r>
            <a:endParaRPr kumimoji="1" lang="el-GR" altLang="cs-CZ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5"/>
                  </p:tgtEl>
                </p:cond>
              </p:nextCondLst>
            </p:seq>
          </p:childTnLst>
        </p:cTn>
      </p:par>
    </p:tnLst>
    <p:bldLst>
      <p:bldP spid="51236" grpId="0" animBg="1"/>
      <p:bldP spid="512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836712"/>
            <a:ext cx="7920880" cy="483209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Split students into teams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Each team consequently picks a category and a point value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teacher clicks on the chosen box for the question.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must answer. The teacher may want to set a time limit for answering the question.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see if the team is correct, the teacher clicks again on the answer.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 teacher clicks the “Back to Board” button on the slide to return to the mainboard.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the team is correct, they are awarded the point value of the question.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until all questions have been answered. The team with the most points wins.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255" y="2309722"/>
            <a:ext cx="77531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</a:t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product only represents the views of the authors and the European Commission cannot be held responsible for any use which may be made of the information contained therein.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 was created for the Erasmus+ project 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WISE AND INVENTIVE  SCREENAGERS – WISA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project. number: 2018-1-CZ01-KA229-048019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Simoneta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Dembická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Biskupské gymnázium Brno a mateřská škola, Czech Republic</a:t>
            </a: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 is licensed under a Creative Commons Attribution 4.0 International License</a:t>
            </a:r>
          </a:p>
          <a:p>
            <a:endParaRPr lang="cs-CZ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5" y="961186"/>
            <a:ext cx="2957314" cy="13485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78" y="961186"/>
            <a:ext cx="5240572" cy="1152128"/>
          </a:xfrm>
          <a:prstGeom prst="rect">
            <a:avLst/>
          </a:prstGeom>
        </p:spPr>
      </p:pic>
      <p:pic>
        <p:nvPicPr>
          <p:cNvPr id="5" name="Obrázek 4" descr="Creative Commons Licens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93296"/>
            <a:ext cx="1008112" cy="3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7191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 </a:t>
            </a:r>
            <a:r>
              <a:rPr lang="en-US" altLang="cs-CZ" sz="2800" b="1" dirty="0" smtClean="0"/>
              <a:t>Internet Safety</a:t>
            </a:r>
            <a:r>
              <a:rPr lang="cs-CZ" altLang="cs-CZ" sz="2800" b="1" dirty="0" smtClean="0"/>
              <a:t> 100</a:t>
            </a:r>
            <a:r>
              <a:rPr lang="cs-CZ" altLang="cs-CZ" sz="2800" b="1" dirty="0" smtClean="0"/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b="1" dirty="0"/>
              <a:t>Choose the strongest password from this list</a:t>
            </a:r>
            <a:r>
              <a:rPr lang="cs-CZ" altLang="cs-CZ" sz="2800" b="1" dirty="0" smtClean="0"/>
              <a:t>:</a:t>
            </a:r>
            <a:endParaRPr lang="cs-CZ" altLang="cs-CZ" sz="2800" b="1" baseline="-25000" dirty="0" smtClean="0"/>
          </a:p>
        </p:txBody>
      </p:sp>
      <p:sp>
        <p:nvSpPr>
          <p:cNvPr id="720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2399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err="1" smtClean="0">
                <a:latin typeface="Arial" charset="0"/>
              </a:rPr>
              <a:t>HumptyDumpty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720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3140075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smtClean="0">
                <a:latin typeface="Arial" charset="0"/>
              </a:rPr>
              <a:t>HumptyDumpty245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720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41775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humTdumt</a:t>
            </a:r>
            <a:r>
              <a:rPr lang="cs-CZ" altLang="cs-CZ" sz="2400" dirty="0" smtClean="0">
                <a:latin typeface="Arial" charset="0"/>
              </a:rPr>
              <a:t>$@t0nAwa11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767397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7710488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7710488" y="393223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111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47688"/>
            <a:ext cx="8229600" cy="1081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800" b="1" dirty="0" smtClean="0"/>
              <a:t>Internet </a:t>
            </a:r>
            <a:r>
              <a:rPr lang="cs-CZ" altLang="cs-CZ" sz="2800" b="1" dirty="0" err="1" smtClean="0"/>
              <a:t>Safety</a:t>
            </a:r>
            <a:r>
              <a:rPr lang="cs-CZ" altLang="cs-CZ" sz="2800" b="1" dirty="0" smtClean="0"/>
              <a:t> 200</a:t>
            </a:r>
            <a:r>
              <a:rPr lang="cs-CZ" altLang="cs-CZ" sz="2800" b="1" dirty="0" smtClean="0"/>
              <a:t>: </a:t>
            </a:r>
          </a:p>
          <a:p>
            <a:pPr algn="ctr" eaLnBrk="1" hangingPunct="1">
              <a:buFontTx/>
              <a:buNone/>
            </a:pPr>
            <a:r>
              <a:rPr lang="en-US" altLang="cs-CZ" sz="2800" b="1" dirty="0" smtClean="0"/>
              <a:t>Which of the following is a simple way to stay safe online</a:t>
            </a:r>
            <a:r>
              <a:rPr lang="cs-CZ" altLang="cs-CZ" sz="2800" b="1" dirty="0" smtClean="0"/>
              <a:t>:</a:t>
            </a:r>
            <a:endParaRPr lang="cs-CZ" altLang="cs-CZ" sz="2800" b="1" dirty="0" smtClean="0"/>
          </a:p>
        </p:txBody>
      </p:sp>
      <p:sp>
        <p:nvSpPr>
          <p:cNvPr id="5123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821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2399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2000" dirty="0" smtClean="0">
                <a:latin typeface="Arial" charset="0"/>
              </a:rPr>
              <a:t>Don't connect the computer to the internet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821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3140075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b) </a:t>
            </a:r>
            <a:r>
              <a:rPr lang="en-US" altLang="cs-CZ" sz="2000" dirty="0" smtClean="0">
                <a:latin typeface="Arial" charset="0"/>
              </a:rPr>
              <a:t>Don't give out personal information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821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41775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Don't leave the computer on overnight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767397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710488" y="303212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7710488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8"/>
          <p:cNvSpPr>
            <a:spLocks noChangeArrowheads="1"/>
          </p:cNvSpPr>
          <p:nvPr/>
        </p:nvSpPr>
        <p:spPr bwMode="auto">
          <a:xfrm>
            <a:off x="431800" y="547688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0400" indent="-6604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Internet </a:t>
            </a:r>
            <a:r>
              <a:rPr lang="cs-CZ" altLang="cs-CZ" sz="2800" dirty="0" err="1" smtClean="0">
                <a:latin typeface="Arial" charset="0"/>
              </a:rPr>
              <a:t>Safety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 smtClean="0">
                <a:latin typeface="Arial" charset="0"/>
              </a:rPr>
              <a:t>phishing</a:t>
            </a:r>
            <a:r>
              <a:rPr lang="cs-CZ" altLang="cs-CZ" sz="2800" dirty="0" smtClean="0">
                <a:latin typeface="Arial" charset="0"/>
              </a:rPr>
              <a:t>?: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948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22399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1600" dirty="0" smtClean="0">
                <a:latin typeface="Arial" charset="0"/>
              </a:rPr>
              <a:t>Sending a program which replicates itself and </a:t>
            </a:r>
            <a:endParaRPr lang="cs-CZ" altLang="cs-CZ" sz="1600" dirty="0" smtClean="0">
              <a:latin typeface="Arial" charset="0"/>
            </a:endParaRPr>
          </a:p>
          <a:p>
            <a:pPr eaLnBrk="1" hangingPunct="1"/>
            <a:r>
              <a:rPr lang="en-US" altLang="cs-CZ" sz="1600" dirty="0" smtClean="0">
                <a:latin typeface="Arial" charset="0"/>
              </a:rPr>
              <a:t>spreads to other computers via attachments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1948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3140075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b)</a:t>
            </a:r>
            <a:r>
              <a:rPr lang="en-US" altLang="cs-CZ" sz="2400" dirty="0" smtClean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Sending an email designed to trick the recipient </a:t>
            </a:r>
            <a:endParaRPr lang="cs-CZ" altLang="cs-CZ" sz="1600" dirty="0" smtClean="0">
              <a:latin typeface="Arial" charset="0"/>
            </a:endParaRPr>
          </a:p>
          <a:p>
            <a:pPr eaLnBrk="1" hangingPunct="1"/>
            <a:r>
              <a:rPr lang="en-US" altLang="cs-CZ" sz="1600" dirty="0" smtClean="0">
                <a:latin typeface="Arial" charset="0"/>
              </a:rPr>
              <a:t>into giving away personal information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1948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4041775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en-US" altLang="cs-CZ" sz="1600" dirty="0" smtClean="0">
                <a:latin typeface="Arial" charset="0"/>
              </a:rPr>
              <a:t>Controlling a computer without the user's knowledge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766762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7704138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7704138" y="393223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159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547688"/>
            <a:ext cx="8642350" cy="72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800" b="1" dirty="0" smtClean="0"/>
              <a:t>Internet </a:t>
            </a:r>
            <a:r>
              <a:rPr lang="cs-CZ" altLang="cs-CZ" sz="2800" b="1" dirty="0" err="1" smtClean="0"/>
              <a:t>Safety</a:t>
            </a:r>
            <a:r>
              <a:rPr lang="cs-CZ" altLang="cs-CZ" sz="2800" b="1" dirty="0" smtClean="0"/>
              <a:t> 400</a:t>
            </a:r>
            <a:r>
              <a:rPr lang="cs-CZ" altLang="cs-CZ" sz="2800" b="1" dirty="0" smtClean="0"/>
              <a:t>: </a:t>
            </a:r>
          </a:p>
          <a:p>
            <a:pPr algn="ctr" eaLnBrk="1" hangingPunct="1">
              <a:buFontTx/>
              <a:buNone/>
            </a:pPr>
            <a:r>
              <a:rPr lang="en-US" altLang="cs-CZ" sz="2800" b="1" dirty="0" smtClean="0"/>
              <a:t>What is used to prevent </a:t>
            </a:r>
            <a:r>
              <a:rPr lang="en-US" altLang="cs-CZ" sz="2800" b="1" dirty="0" err="1" smtClean="0"/>
              <a:t>unauthorised</a:t>
            </a:r>
            <a:r>
              <a:rPr lang="en-US" altLang="cs-CZ" sz="2800" b="1" dirty="0" smtClean="0"/>
              <a:t> communications from a computer?</a:t>
            </a:r>
            <a:r>
              <a:rPr lang="cs-CZ" altLang="cs-CZ" sz="2800" b="1" dirty="0" smtClean="0"/>
              <a:t>:</a:t>
            </a:r>
            <a:endParaRPr lang="cs-CZ" altLang="cs-CZ" sz="2800" b="1" dirty="0" smtClean="0"/>
          </a:p>
        </p:txBody>
      </p:sp>
      <p:sp>
        <p:nvSpPr>
          <p:cNvPr id="20669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2239963"/>
            <a:ext cx="5752616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a firewall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0670" name="AutoShape 1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3140075"/>
            <a:ext cx="5752616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b) a </a:t>
            </a:r>
            <a:r>
              <a:rPr lang="cs-CZ" altLang="cs-CZ" sz="2400" dirty="0" err="1" smtClean="0">
                <a:latin typeface="Arial" charset="0"/>
              </a:rPr>
              <a:t>filter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0671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4041775"/>
            <a:ext cx="5760554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c) anti-virus software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0672" name="AutoShape 192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673" name="AutoShape 193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674" name="AutoShape 194"/>
          <p:cNvSpPr>
            <a:spLocks noChangeArrowheads="1"/>
          </p:cNvSpPr>
          <p:nvPr/>
        </p:nvSpPr>
        <p:spPr bwMode="auto">
          <a:xfrm>
            <a:off x="7740650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83" name="AutoShape 19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549275"/>
            <a:ext cx="8424862" cy="684213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cs-CZ" altLang="cs-CZ" sz="2800" b="1" dirty="0" smtClean="0"/>
              <a:t>Internet </a:t>
            </a:r>
            <a:r>
              <a:rPr lang="cs-CZ" altLang="cs-CZ" sz="2800" b="1" dirty="0" err="1" smtClean="0"/>
              <a:t>Safety</a:t>
            </a:r>
            <a:r>
              <a:rPr lang="cs-CZ" altLang="cs-CZ" sz="2800" b="1" dirty="0" smtClean="0"/>
              <a:t> 500</a:t>
            </a:r>
            <a:r>
              <a:rPr lang="cs-CZ" altLang="cs-CZ" sz="2800" b="1" dirty="0" smtClean="0"/>
              <a:t>: 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cs-CZ" sz="2800" b="1" dirty="0" smtClean="0"/>
              <a:t>What could make your digital identity vulnerable</a:t>
            </a:r>
            <a:r>
              <a:rPr lang="cs-CZ" altLang="cs-CZ" sz="2800" b="1" dirty="0" smtClean="0"/>
              <a:t>? </a:t>
            </a:r>
            <a:r>
              <a:rPr lang="cs-CZ" altLang="cs-CZ" sz="2800" b="1" dirty="0" err="1" smtClean="0"/>
              <a:t>Name</a:t>
            </a:r>
            <a:r>
              <a:rPr lang="cs-CZ" altLang="cs-CZ" sz="2800" b="1" dirty="0" smtClean="0"/>
              <a:t> at least 3 </a:t>
            </a:r>
            <a:r>
              <a:rPr lang="cs-CZ" altLang="cs-CZ" sz="2800" b="1" dirty="0" err="1" smtClean="0"/>
              <a:t>different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things</a:t>
            </a:r>
            <a:r>
              <a:rPr lang="cs-CZ" altLang="cs-CZ" sz="2800" b="1" dirty="0" smtClean="0"/>
              <a:t>.</a:t>
            </a:r>
            <a:endParaRPr lang="cs-CZ" altLang="cs-CZ" sz="2800" b="1" dirty="0" smtClean="0"/>
          </a:p>
        </p:txBody>
      </p:sp>
      <p:sp>
        <p:nvSpPr>
          <p:cNvPr id="225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5988" y="2514617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194175" y="5085184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7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935596" y="3356992"/>
            <a:ext cx="77408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Using public charging stations and Wi-Fi networks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-Shopping on unsecured websites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-Sharing your location/ geotagged photos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-Accepting privacy policies without reading 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them carefully</a:t>
            </a:r>
            <a:endParaRPr lang="en-US" altLang="cs-CZ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9"/>
                  </p:tgtEl>
                </p:cond>
              </p:nextCondLst>
            </p:seq>
          </p:childTnLst>
        </p:cTn>
      </p:par>
    </p:tnLst>
    <p:bldLst>
      <p:bldP spid="22553" grpId="0" animBg="1"/>
      <p:bldP spid="225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100: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copyright?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357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239963"/>
            <a:ext cx="6869112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a) </a:t>
            </a:r>
            <a:r>
              <a:rPr lang="cs-CZ" altLang="cs-CZ" sz="2000" dirty="0" smtClean="0">
                <a:latin typeface="Arial" charset="0"/>
              </a:rPr>
              <a:t>A </a:t>
            </a:r>
            <a:r>
              <a:rPr lang="cs-CZ" altLang="cs-CZ" sz="2000" dirty="0" err="1" smtClean="0">
                <a:latin typeface="Arial" charset="0"/>
              </a:rPr>
              <a:t>right</a:t>
            </a:r>
            <a:r>
              <a:rPr lang="cs-CZ" altLang="cs-CZ" sz="2000" dirty="0" smtClean="0">
                <a:latin typeface="Arial" charset="0"/>
              </a:rPr>
              <a:t> to copy </a:t>
            </a:r>
            <a:r>
              <a:rPr lang="cs-CZ" altLang="cs-CZ" sz="2000" dirty="0" err="1" smtClean="0">
                <a:latin typeface="Arial" charset="0"/>
              </a:rPr>
              <a:t>everything</a:t>
            </a:r>
            <a:r>
              <a:rPr lang="cs-CZ" altLang="cs-CZ" sz="2000" dirty="0" smtClean="0">
                <a:latin typeface="Arial" charset="0"/>
              </a:rPr>
              <a:t> you </a:t>
            </a:r>
            <a:r>
              <a:rPr lang="cs-CZ" altLang="cs-CZ" sz="2000" dirty="0" err="1" smtClean="0">
                <a:latin typeface="Arial" charset="0"/>
              </a:rPr>
              <a:t>find</a:t>
            </a:r>
            <a:r>
              <a:rPr lang="cs-CZ" altLang="cs-CZ" sz="2000" dirty="0" smtClean="0">
                <a:latin typeface="Arial" charset="0"/>
              </a:rPr>
              <a:t> on the Internet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357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140075"/>
            <a:ext cx="68691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smtClean="0">
                <a:latin typeface="Arial" charset="0"/>
              </a:rPr>
              <a:t>A l</a:t>
            </a:r>
            <a:r>
              <a:rPr lang="en-US" altLang="cs-CZ" sz="2000" dirty="0" err="1" smtClean="0">
                <a:latin typeface="Arial" charset="0"/>
              </a:rPr>
              <a:t>egal</a:t>
            </a:r>
            <a:r>
              <a:rPr lang="en-US" altLang="cs-CZ" sz="2000" dirty="0" smtClean="0">
                <a:latin typeface="Arial" charset="0"/>
              </a:rPr>
              <a:t> right of the owner of intellectual property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357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" y="4041775"/>
            <a:ext cx="6878638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lang="cs-CZ" altLang="cs-CZ" sz="2000" dirty="0" smtClean="0">
                <a:latin typeface="Arial" charset="0"/>
              </a:rPr>
              <a:t>A </a:t>
            </a:r>
            <a:r>
              <a:rPr lang="cs-CZ" altLang="cs-CZ" sz="2000" dirty="0" err="1" smtClean="0">
                <a:latin typeface="Arial" charset="0"/>
              </a:rPr>
              <a:t>right</a:t>
            </a:r>
            <a:r>
              <a:rPr lang="cs-CZ" altLang="cs-CZ" sz="2000" dirty="0" smtClean="0">
                <a:latin typeface="Arial" charset="0"/>
              </a:rPr>
              <a:t> to make </a:t>
            </a:r>
            <a:r>
              <a:rPr lang="cs-CZ" altLang="cs-CZ" sz="2000" dirty="0" err="1" smtClean="0">
                <a:latin typeface="Arial" charset="0"/>
              </a:rPr>
              <a:t>copies</a:t>
            </a:r>
            <a:r>
              <a:rPr lang="cs-CZ" altLang="cs-CZ" sz="2000" dirty="0" smtClean="0">
                <a:latin typeface="Arial" charset="0"/>
              </a:rPr>
              <a:t> of </a:t>
            </a:r>
            <a:r>
              <a:rPr lang="cs-CZ" altLang="cs-CZ" sz="2000" dirty="0" err="1" smtClean="0">
                <a:latin typeface="Arial" charset="0"/>
              </a:rPr>
              <a:t>your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work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7740650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231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6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200: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How long </a:t>
            </a:r>
            <a:r>
              <a:rPr lang="cs-CZ" altLang="cs-CZ" sz="2800" dirty="0" err="1" smtClean="0">
                <a:latin typeface="Arial" charset="0"/>
              </a:rPr>
              <a:t>does</a:t>
            </a:r>
            <a:r>
              <a:rPr lang="cs-CZ" altLang="cs-CZ" sz="2800" dirty="0" smtClean="0">
                <a:latin typeface="Arial" charset="0"/>
              </a:rPr>
              <a:t> the copyright last?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461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649" y="2239963"/>
            <a:ext cx="6046490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smtClean="0">
                <a:latin typeface="Arial" charset="0"/>
              </a:rPr>
              <a:t>70 </a:t>
            </a:r>
            <a:r>
              <a:rPr lang="cs-CZ" altLang="cs-CZ" sz="2400" dirty="0" err="1" smtClean="0">
                <a:latin typeface="Arial" charset="0"/>
              </a:rPr>
              <a:t>years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after</a:t>
            </a:r>
            <a:r>
              <a:rPr lang="cs-CZ" altLang="cs-CZ" sz="2400" dirty="0" smtClean="0">
                <a:latin typeface="Arial" charset="0"/>
              </a:rPr>
              <a:t> the </a:t>
            </a:r>
            <a:r>
              <a:rPr lang="cs-CZ" altLang="cs-CZ" sz="2400" dirty="0" err="1" smtClean="0">
                <a:latin typeface="Arial" charset="0"/>
              </a:rPr>
              <a:t>death</a:t>
            </a:r>
            <a:r>
              <a:rPr lang="cs-CZ" altLang="cs-CZ" sz="2400" dirty="0" smtClean="0">
                <a:latin typeface="Arial" charset="0"/>
              </a:rPr>
              <a:t> of the </a:t>
            </a:r>
            <a:r>
              <a:rPr lang="cs-CZ" altLang="cs-CZ" sz="2400" dirty="0" err="1" smtClean="0">
                <a:latin typeface="Arial" charset="0"/>
              </a:rPr>
              <a:t>author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461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649" y="3140075"/>
            <a:ext cx="6046489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smtClean="0">
                <a:latin typeface="Arial" charset="0"/>
              </a:rPr>
              <a:t>50 </a:t>
            </a:r>
            <a:r>
              <a:rPr lang="cs-CZ" altLang="cs-CZ" sz="2400" dirty="0" err="1" smtClean="0">
                <a:latin typeface="Arial" charset="0"/>
              </a:rPr>
              <a:t>years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after</a:t>
            </a:r>
            <a:r>
              <a:rPr lang="cs-CZ" altLang="cs-CZ" sz="2400" dirty="0" smtClean="0">
                <a:latin typeface="Arial" charset="0"/>
              </a:rPr>
              <a:t> the </a:t>
            </a:r>
            <a:r>
              <a:rPr lang="cs-CZ" altLang="cs-CZ" sz="2400" dirty="0" err="1" smtClean="0">
                <a:latin typeface="Arial" charset="0"/>
              </a:rPr>
              <a:t>death</a:t>
            </a:r>
            <a:r>
              <a:rPr lang="cs-CZ" altLang="cs-CZ" sz="2400" dirty="0" smtClean="0">
                <a:latin typeface="Arial" charset="0"/>
              </a:rPr>
              <a:t> of the </a:t>
            </a:r>
            <a:r>
              <a:rPr lang="cs-CZ" altLang="cs-CZ" sz="2400" dirty="0" err="1" smtClean="0">
                <a:latin typeface="Arial" charset="0"/>
              </a:rPr>
              <a:t>author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461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649" y="4041775"/>
            <a:ext cx="6054426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smtClean="0">
                <a:latin typeface="Arial" charset="0"/>
              </a:rPr>
              <a:t>A </a:t>
            </a:r>
            <a:r>
              <a:rPr lang="cs-CZ" altLang="cs-CZ" sz="2400" dirty="0" err="1" smtClean="0">
                <a:latin typeface="Arial" charset="0"/>
              </a:rPr>
              <a:t>lifetime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4616" name="AutoShape 40"/>
          <p:cNvSpPr>
            <a:spLocks noChangeArrowheads="1"/>
          </p:cNvSpPr>
          <p:nvPr/>
        </p:nvSpPr>
        <p:spPr bwMode="auto">
          <a:xfrm>
            <a:off x="7673975" y="21336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4617" name="AutoShape 41"/>
          <p:cNvSpPr>
            <a:spLocks noChangeArrowheads="1"/>
          </p:cNvSpPr>
          <p:nvPr/>
        </p:nvSpPr>
        <p:spPr bwMode="auto">
          <a:xfrm>
            <a:off x="7710488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7710488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55" name="AutoShape 4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>
                <a:alpha val="0"/>
              </a:schemeClr>
            </a:gs>
            <a:gs pos="100000">
              <a:schemeClr val="bg1"/>
            </a:gs>
          </a:gsLst>
          <a:lin ang="18900000" scaled="1"/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>
                <a:alpha val="0"/>
              </a:schemeClr>
            </a:gs>
            <a:gs pos="100000">
              <a:schemeClr val="bg1"/>
            </a:gs>
          </a:gsLst>
          <a:lin ang="18900000" scaled="1"/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1342</Words>
  <Application>Microsoft Office PowerPoint</Application>
  <PresentationFormat>Předvádění na obrazovce (4:3)</PresentationFormat>
  <Paragraphs>240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Calibri</vt:lpstr>
      <vt:lpstr>Symbol</vt:lpstr>
      <vt:lpstr>Výchozí návrh</vt:lpstr>
      <vt:lpstr>MEDIA LITERACY JEOPARDY!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Riskuj!</dc:title>
  <dc:creator>Milada Teplá (Roštejnská)</dc:creator>
  <dc:description>Dostupné z Metodického portálu www.rvp.cz, ISSN: 1802-4785, financovaného z ESF a státního rozpočtu ČR. Provozováno Výzkumným ústavem pedagogickým v Praze.</dc:description>
  <cp:lastModifiedBy>Dembicka</cp:lastModifiedBy>
  <cp:revision>168</cp:revision>
  <dcterms:created xsi:type="dcterms:W3CDTF">2006-04-06T19:38:29Z</dcterms:created>
  <dcterms:modified xsi:type="dcterms:W3CDTF">2021-01-30T20:45:43Z</dcterms:modified>
</cp:coreProperties>
</file>