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19"/>
  </p:notesMasterIdLst>
  <p:handoutMasterIdLst>
    <p:handoutMasterId r:id="rId20"/>
  </p:handoutMasterIdLst>
  <p:sldIdLst>
    <p:sldId id="267" r:id="rId5"/>
    <p:sldId id="283" r:id="rId6"/>
    <p:sldId id="278" r:id="rId7"/>
    <p:sldId id="279" r:id="rId8"/>
    <p:sldId id="291" r:id="rId9"/>
    <p:sldId id="292" r:id="rId10"/>
    <p:sldId id="284" r:id="rId11"/>
    <p:sldId id="285" r:id="rId12"/>
    <p:sldId id="287" r:id="rId13"/>
    <p:sldId id="288" r:id="rId14"/>
    <p:sldId id="286" r:id="rId15"/>
    <p:sldId id="289" r:id="rId16"/>
    <p:sldId id="280" r:id="rId17"/>
    <p:sldId id="293" r:id="rId1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599" autoAdjust="0"/>
  </p:normalViewPr>
  <p:slideViewPr>
    <p:cSldViewPr>
      <p:cViewPr>
        <p:scale>
          <a:sx n="81" d="100"/>
          <a:sy n="81" d="100"/>
        </p:scale>
        <p:origin x="-216" y="-3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1/23/2021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1/23/2021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142113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1918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27854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3059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38592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30453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1/23/2021</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38195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1/23/2021</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10680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1/23/2021</a:t>
            </a:fld>
            <a:endParaRPr lang="en-US"/>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310791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6834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l-GR" smtClean="0"/>
              <a:pPr/>
              <a:t>‹#›</a:t>
            </a:fld>
            <a:endParaRPr lang="el-GR"/>
          </a:p>
        </p:txBody>
      </p:sp>
    </p:spTree>
    <p:extLst>
      <p:ext uri="{BB962C8B-B14F-4D97-AF65-F5344CB8AC3E}">
        <p14:creationId xmlns:p14="http://schemas.microsoft.com/office/powerpoint/2010/main" val="142790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1/23/2021</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l-GR" smtClean="0"/>
              <a:pPr/>
              <a:t>‹#›</a:t>
            </a:fld>
            <a:endParaRPr lang="el-GR"/>
          </a:p>
        </p:txBody>
      </p:sp>
    </p:spTree>
    <p:extLst>
      <p:ext uri="{BB962C8B-B14F-4D97-AF65-F5344CB8AC3E}">
        <p14:creationId xmlns:p14="http://schemas.microsoft.com/office/powerpoint/2010/main" val="111423871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1687" y="232129"/>
            <a:ext cx="4837138" cy="6625871"/>
          </a:xfrm>
          <a:prstGeom prst="rect">
            <a:avLst/>
          </a:prstGeom>
        </p:spPr>
      </p:pic>
      <p:sp>
        <p:nvSpPr>
          <p:cNvPr id="2" name="Title 1"/>
          <p:cNvSpPr>
            <a:spLocks noGrp="1"/>
          </p:cNvSpPr>
          <p:nvPr>
            <p:ph type="ctrTitle"/>
          </p:nvPr>
        </p:nvSpPr>
        <p:spPr/>
        <p:txBody>
          <a:bodyPr/>
          <a:lstStyle/>
          <a:p>
            <a:r>
              <a:rPr lang="en-US" dirty="0" smtClean="0"/>
              <a:t>Multimodal texts</a:t>
            </a:r>
            <a:endParaRPr lang="en-US" dirty="0"/>
          </a:p>
        </p:txBody>
      </p:sp>
      <p:sp>
        <p:nvSpPr>
          <p:cNvPr id="3" name="Subtitle 2"/>
          <p:cNvSpPr>
            <a:spLocks noGrp="1"/>
          </p:cNvSpPr>
          <p:nvPr>
            <p:ph type="subTitle" idx="1"/>
          </p:nvPr>
        </p:nvSpPr>
        <p:spPr/>
        <p:txBody>
          <a:bodyPr>
            <a:normAutofit lnSpcReduction="10000"/>
          </a:bodyPr>
          <a:lstStyle/>
          <a:p>
            <a:r>
              <a:rPr lang="en-US" dirty="0" smtClean="0"/>
              <a:t>Media literacy </a:t>
            </a:r>
          </a:p>
          <a:p>
            <a:endParaRPr lang="en-US" dirty="0"/>
          </a:p>
          <a:p>
            <a:endParaRPr lang="en-US" dirty="0" smtClean="0"/>
          </a:p>
          <a:p>
            <a:r>
              <a:rPr lang="en-US" dirty="0" smtClean="0"/>
              <a:t>WISA workshop, 13-2-2019, Greece</a:t>
            </a:r>
            <a:endParaRPr lang="en-US" dirty="0"/>
          </a:p>
        </p:txBody>
      </p:sp>
      <p:sp>
        <p:nvSpPr>
          <p:cNvPr id="4" name="AutoShape 2" descr="ÎÏÎ¿ÏÎ­Î»ÎµÏÎ¼Î± ÎµÎ¹ÎºÏÎ½Î±Ï Î³Î¹Î± ÏÎ·Îµ Î»Î¹ÏÏÎ»Îµ ÏÏÎ¹Î½ÏÎµ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TextBox 5"/>
          <p:cNvSpPr txBox="1"/>
          <p:nvPr/>
        </p:nvSpPr>
        <p:spPr>
          <a:xfrm>
            <a:off x="460375" y="5805264"/>
            <a:ext cx="3977853" cy="646331"/>
          </a:xfrm>
          <a:prstGeom prst="rect">
            <a:avLst/>
          </a:prstGeom>
          <a:noFill/>
        </p:spPr>
        <p:txBody>
          <a:bodyPr wrap="square" rtlCol="0">
            <a:spAutoFit/>
          </a:bodyPr>
          <a:lstStyle/>
          <a:p>
            <a:r>
              <a:rPr lang="en-US" dirty="0" smtClean="0"/>
              <a:t>Instructor Zeta </a:t>
            </a:r>
            <a:r>
              <a:rPr lang="en-US" dirty="0" err="1" smtClean="0"/>
              <a:t>Tsigka</a:t>
            </a:r>
            <a:endParaRPr lang="en-US" dirty="0" smtClean="0"/>
          </a:p>
          <a:p>
            <a:r>
              <a:rPr lang="en-US" smtClean="0">
                <a:hlinkClick r:id="rId3"/>
              </a:rPr>
              <a:t>zetatsigka@gmail.com</a:t>
            </a:r>
            <a:r>
              <a:rPr lang="en-US" smtClean="0"/>
              <a:t> </a:t>
            </a:r>
            <a:endParaRPr lang="el-G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3074" name="Picture 2" descr="ÎÏÎ¿ÏÎ­Î»ÎµÏÎ¼Î± ÎµÎ¹ÎºÏÎ½Î±Ï Î³Î¹Î± the little princ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8209" y="1027907"/>
            <a:ext cx="3672408" cy="4966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708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1</a:t>
            </a:r>
            <a:endParaRPr lang="el-GR" sz="3600" dirty="0"/>
          </a:p>
        </p:txBody>
      </p:sp>
      <p:sp>
        <p:nvSpPr>
          <p:cNvPr id="3" name="Content Placeholder 2"/>
          <p:cNvSpPr>
            <a:spLocks noGrp="1"/>
          </p:cNvSpPr>
          <p:nvPr>
            <p:ph idx="1"/>
          </p:nvPr>
        </p:nvSpPr>
        <p:spPr/>
        <p:txBody>
          <a:bodyPr>
            <a:normAutofit/>
          </a:bodyPr>
          <a:lstStyle/>
          <a:p>
            <a:r>
              <a:rPr lang="en-US" sz="2400" dirty="0" smtClean="0"/>
              <a:t>Please, read </a:t>
            </a:r>
            <a:r>
              <a:rPr lang="en-US" sz="2400" dirty="0"/>
              <a:t>the entry about </a:t>
            </a:r>
            <a:r>
              <a:rPr lang="en-US" sz="2400" i="1" dirty="0" smtClean="0"/>
              <a:t>The </a:t>
            </a:r>
            <a:r>
              <a:rPr lang="en-US" sz="2400" i="1" dirty="0"/>
              <a:t>Little Prince </a:t>
            </a:r>
            <a:r>
              <a:rPr lang="en-US" sz="2400" dirty="0" smtClean="0"/>
              <a:t>@ Wikipedia </a:t>
            </a:r>
          </a:p>
          <a:p>
            <a:pPr marL="0" indent="0">
              <a:buNone/>
            </a:pPr>
            <a:r>
              <a:rPr lang="en-US" sz="2400" u="sng" dirty="0" smtClean="0">
                <a:hlinkClick r:id="rId2"/>
              </a:rPr>
              <a:t>https</a:t>
            </a:r>
            <a:r>
              <a:rPr lang="en-US" sz="2400" u="sng" dirty="0">
                <a:hlinkClick r:id="rId2"/>
              </a:rPr>
              <a:t>://</a:t>
            </a:r>
            <a:r>
              <a:rPr lang="en-US" sz="2400" u="sng" dirty="0" smtClean="0">
                <a:hlinkClick r:id="rId2"/>
              </a:rPr>
              <a:t>en.wikipedia.org/wiki/The_Little_Prince</a:t>
            </a:r>
            <a:endParaRPr lang="en-US" sz="2400" u="sng" dirty="0">
              <a:hlinkClick r:id="rId2"/>
            </a:endParaRPr>
          </a:p>
          <a:p>
            <a:pPr marL="0" indent="0">
              <a:buNone/>
            </a:pPr>
            <a:endParaRPr lang="en-US" sz="2400" u="sng" dirty="0" smtClean="0">
              <a:hlinkClick r:id="rId2"/>
            </a:endParaRPr>
          </a:p>
          <a:p>
            <a:pPr marL="0" indent="0">
              <a:buNone/>
            </a:pPr>
            <a:endParaRPr lang="en-US" sz="2400" dirty="0" smtClean="0"/>
          </a:p>
          <a:p>
            <a:r>
              <a:rPr lang="en-US" sz="2400" dirty="0" smtClean="0"/>
              <a:t>And compare with a printed encyclopedia </a:t>
            </a:r>
            <a:endParaRPr lang="el-GR" sz="2400" dirty="0"/>
          </a:p>
        </p:txBody>
      </p:sp>
    </p:spTree>
    <p:extLst>
      <p:ext uri="{BB962C8B-B14F-4D97-AF65-F5344CB8AC3E}">
        <p14:creationId xmlns:p14="http://schemas.microsoft.com/office/powerpoint/2010/main" val="96936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 2</a:t>
            </a:r>
            <a:endParaRPr lang="el-GR" sz="3600" dirty="0"/>
          </a:p>
        </p:txBody>
      </p:sp>
      <p:sp>
        <p:nvSpPr>
          <p:cNvPr id="3" name="Content Placeholder 2"/>
          <p:cNvSpPr>
            <a:spLocks noGrp="1"/>
          </p:cNvSpPr>
          <p:nvPr>
            <p:ph idx="1"/>
          </p:nvPr>
        </p:nvSpPr>
        <p:spPr/>
        <p:txBody>
          <a:bodyPr>
            <a:normAutofit/>
          </a:bodyPr>
          <a:lstStyle/>
          <a:p>
            <a:endParaRPr lang="en-US" sz="2400" dirty="0" smtClean="0"/>
          </a:p>
          <a:p>
            <a:pPr marL="0" indent="0">
              <a:buNone/>
            </a:pPr>
            <a:r>
              <a:rPr lang="en-US" sz="2400" i="1" dirty="0" smtClean="0">
                <a:solidFill>
                  <a:schemeClr val="tx1">
                    <a:lumMod val="85000"/>
                    <a:lumOff val="15000"/>
                  </a:schemeClr>
                </a:solidFill>
              </a:rPr>
              <a:t>“He </a:t>
            </a:r>
            <a:r>
              <a:rPr lang="en-US" sz="2400" i="1" dirty="0">
                <a:solidFill>
                  <a:schemeClr val="tx1">
                    <a:lumMod val="85000"/>
                    <a:lumOff val="15000"/>
                  </a:schemeClr>
                </a:solidFill>
              </a:rPr>
              <a:t>began, therefore, by visiting them, in order to add to his </a:t>
            </a:r>
            <a:r>
              <a:rPr lang="en-US" sz="2400" i="1" dirty="0" smtClean="0">
                <a:solidFill>
                  <a:schemeClr val="tx1">
                    <a:lumMod val="85000"/>
                    <a:lumOff val="15000"/>
                  </a:schemeClr>
                </a:solidFill>
              </a:rPr>
              <a:t>knowledge”</a:t>
            </a:r>
            <a:endParaRPr lang="el-GR" sz="2400" i="1" dirty="0">
              <a:solidFill>
                <a:schemeClr val="tx1">
                  <a:lumMod val="85000"/>
                  <a:lumOff val="15000"/>
                </a:schemeClr>
              </a:solidFill>
            </a:endParaRPr>
          </a:p>
          <a:p>
            <a:pPr>
              <a:buNone/>
            </a:pPr>
            <a:endParaRPr lang="en-US" sz="2400" dirty="0"/>
          </a:p>
          <a:p>
            <a:r>
              <a:rPr lang="en-US" sz="2400" dirty="0" smtClean="0"/>
              <a:t>Welcome to the planets</a:t>
            </a:r>
            <a:endParaRPr lang="el-GR" sz="2400" dirty="0"/>
          </a:p>
        </p:txBody>
      </p:sp>
    </p:spTree>
    <p:extLst>
      <p:ext uri="{BB962C8B-B14F-4D97-AF65-F5344CB8AC3E}">
        <p14:creationId xmlns:p14="http://schemas.microsoft.com/office/powerpoint/2010/main" val="19090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ÎÏÎ¿ÏÎ­Î»ÎµÏÎ¼Î± ÎµÎ¹ÎºÏÎ½Î±Ï Î³Î¹Î± the little prince "/>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6060" y="1412776"/>
            <a:ext cx="6102719" cy="3708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p:txBody>
          <a:bodyPr>
            <a:normAutofit/>
          </a:bodyPr>
          <a:lstStyle/>
          <a:p>
            <a:pPr marL="0" indent="0">
              <a:buNone/>
            </a:pPr>
            <a:r>
              <a:rPr lang="en-US" sz="2800" dirty="0"/>
              <a:t>DISCLAIMER:</a:t>
            </a:r>
          </a:p>
          <a:p>
            <a:pPr marL="0" indent="0">
              <a:buNone/>
            </a:pPr>
            <a:r>
              <a:rPr lang="en-US" sz="2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marL="0" indent="0">
              <a:buNone/>
            </a:pPr>
            <a:endParaRPr lang="cs-CZ" dirty="0"/>
          </a:p>
        </p:txBody>
      </p:sp>
      <p:pic>
        <p:nvPicPr>
          <p:cNvPr id="7"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6313" y="620688"/>
            <a:ext cx="3066036" cy="1398113"/>
          </a:xfrm>
        </p:spPr>
      </p:pic>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04" y="404664"/>
            <a:ext cx="7420372" cy="1523377"/>
          </a:xfrm>
          <a:prstGeom prst="rect">
            <a:avLst/>
          </a:prstGeom>
        </p:spPr>
      </p:pic>
      <p:pic>
        <p:nvPicPr>
          <p:cNvPr id="1026"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4852" y="5373216"/>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n-US" dirty="0" smtClean="0"/>
          </a:p>
          <a:p>
            <a:r>
              <a:rPr lang="en-US" dirty="0" smtClean="0"/>
              <a:t>Tell a story to an audience of adults</a:t>
            </a:r>
          </a:p>
          <a:p>
            <a:r>
              <a:rPr lang="en-US" dirty="0"/>
              <a:t>Tell a story to </a:t>
            </a:r>
            <a:r>
              <a:rPr lang="en-US" dirty="0" smtClean="0"/>
              <a:t>a </a:t>
            </a:r>
            <a:r>
              <a:rPr lang="en-US" dirty="0" err="1" smtClean="0"/>
              <a:t>kindergarden</a:t>
            </a:r>
            <a:endParaRPr lang="en-US" dirty="0" smtClean="0"/>
          </a:p>
          <a:p>
            <a:endParaRPr lang="en-US" dirty="0"/>
          </a:p>
          <a:p>
            <a:pPr marL="0" indent="0">
              <a:buNone/>
            </a:pPr>
            <a:r>
              <a:rPr lang="en-US" dirty="0" smtClean="0"/>
              <a:t>Count different types of </a:t>
            </a:r>
            <a:r>
              <a:rPr lang="en-US" i="1" dirty="0" err="1" smtClean="0"/>
              <a:t>mods</a:t>
            </a:r>
            <a:endParaRPr lang="el-GR" i="1" dirty="0"/>
          </a:p>
        </p:txBody>
      </p:sp>
    </p:spTree>
    <p:extLst>
      <p:ext uri="{BB962C8B-B14F-4D97-AF65-F5344CB8AC3E}">
        <p14:creationId xmlns:p14="http://schemas.microsoft.com/office/powerpoint/2010/main" val="11058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smtClean="0">
                <a:hlinkClick r:id="rId2"/>
              </a:rPr>
              <a:t>Modes</a:t>
            </a:r>
            <a:r>
              <a:rPr lang="en-US" sz="3600" dirty="0" smtClean="0"/>
              <a:t> </a:t>
            </a:r>
            <a:endParaRPr lang="en-US" sz="3600" dirty="0"/>
          </a:p>
        </p:txBody>
      </p:sp>
      <p:sp>
        <p:nvSpPr>
          <p:cNvPr id="14" name="Content Placeholder 13"/>
          <p:cNvSpPr>
            <a:spLocks noGrp="1"/>
          </p:cNvSpPr>
          <p:nvPr>
            <p:ph idx="1"/>
          </p:nvPr>
        </p:nvSpPr>
        <p:spPr/>
        <p:txBody>
          <a:bodyPr>
            <a:normAutofit/>
          </a:bodyPr>
          <a:lstStyle/>
          <a:p>
            <a:pPr>
              <a:lnSpc>
                <a:spcPct val="200000"/>
              </a:lnSpc>
            </a:pPr>
            <a:r>
              <a:rPr lang="en-US" sz="2400" b="1" i="1" dirty="0" smtClean="0"/>
              <a:t>Linguistic</a:t>
            </a:r>
            <a:r>
              <a:rPr lang="en-US" sz="2400" dirty="0"/>
              <a:t>:  vocabulary, structure, grammar of oral/written language</a:t>
            </a:r>
          </a:p>
          <a:p>
            <a:pPr>
              <a:lnSpc>
                <a:spcPct val="200000"/>
              </a:lnSpc>
            </a:pPr>
            <a:r>
              <a:rPr lang="en-US" sz="2400" b="1" i="1" dirty="0"/>
              <a:t>Visual</a:t>
            </a:r>
            <a:r>
              <a:rPr lang="en-US" sz="2400" dirty="0"/>
              <a:t>: </a:t>
            </a:r>
            <a:r>
              <a:rPr lang="en-US" sz="2400" dirty="0" err="1"/>
              <a:t>colour</a:t>
            </a:r>
            <a:r>
              <a:rPr lang="en-US" sz="2400" dirty="0"/>
              <a:t>, vectors and viewpoint in still and moving images</a:t>
            </a:r>
          </a:p>
          <a:p>
            <a:pPr>
              <a:lnSpc>
                <a:spcPct val="200000"/>
              </a:lnSpc>
            </a:pPr>
            <a:r>
              <a:rPr lang="en-US" sz="2400" b="1" i="1" dirty="0"/>
              <a:t>Audio</a:t>
            </a:r>
            <a:r>
              <a:rPr lang="en-US" sz="2400" dirty="0"/>
              <a:t>: volume, pitch and rhythm of music and sound </a:t>
            </a:r>
            <a:r>
              <a:rPr lang="en-US" sz="2400" dirty="0" smtClean="0"/>
              <a:t>effects </a:t>
            </a:r>
            <a:r>
              <a:rPr lang="en-US" sz="2400" dirty="0" smtClean="0">
                <a:hlinkClick r:id="rId2"/>
              </a:rPr>
              <a:t>^</a:t>
            </a:r>
            <a:endParaRPr lang="en-US" sz="2400" dirty="0"/>
          </a:p>
          <a:p>
            <a:pPr>
              <a:lnSpc>
                <a:spcPct val="200000"/>
              </a:lnSpc>
            </a:pPr>
            <a:r>
              <a:rPr lang="en-US" sz="2400" b="1" i="1" dirty="0"/>
              <a:t>Gestural</a:t>
            </a:r>
            <a:r>
              <a:rPr lang="en-US" sz="2400" dirty="0"/>
              <a:t>: movement, facial expression and body language</a:t>
            </a:r>
          </a:p>
          <a:p>
            <a:pPr>
              <a:lnSpc>
                <a:spcPct val="200000"/>
              </a:lnSpc>
            </a:pPr>
            <a:r>
              <a:rPr lang="en-US" sz="2400" b="1" i="1" dirty="0"/>
              <a:t>Spatial:</a:t>
            </a:r>
            <a:r>
              <a:rPr lang="en-US" sz="2400" dirty="0"/>
              <a:t> proximity, direction, position of layout, </a:t>
            </a:r>
            <a:r>
              <a:rPr lang="en-US" sz="2400" dirty="0" err="1"/>
              <a:t>organisation</a:t>
            </a:r>
            <a:r>
              <a:rPr lang="en-US" sz="2400" dirty="0"/>
              <a:t> of objects in space.</a:t>
            </a:r>
          </a:p>
          <a:p>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Hypertext</a:t>
            </a:r>
            <a:r>
              <a:rPr lang="en-US" dirty="0"/>
              <a:t>, multimodal text</a:t>
            </a:r>
            <a:br>
              <a:rPr lang="en-US" dirty="0"/>
            </a:br>
            <a:r>
              <a:rPr lang="el-GR" dirty="0"/>
              <a:t/>
            </a:r>
            <a:br>
              <a:rPr lang="el-GR" dirty="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r>
              <a:rPr lang="en-US" dirty="0" smtClean="0"/>
              <a:t>Are </a:t>
            </a:r>
            <a:r>
              <a:rPr lang="en-US" dirty="0"/>
              <a:t>they just new words in our vocabulary</a:t>
            </a:r>
            <a:r>
              <a:rPr lang="en-US" dirty="0" smtClean="0"/>
              <a:t>?</a:t>
            </a:r>
          </a:p>
          <a:p>
            <a:pPr marL="0" indent="0" algn="ctr">
              <a:buNone/>
            </a:pPr>
            <a:r>
              <a:rPr lang="en-US" dirty="0" smtClean="0"/>
              <a:t>Or</a:t>
            </a:r>
          </a:p>
          <a:p>
            <a:pPr marL="0" indent="0" algn="ctr">
              <a:buNone/>
            </a:pPr>
            <a:r>
              <a:rPr lang="en-US" dirty="0" smtClean="0"/>
              <a:t>Important communication skills?</a:t>
            </a:r>
            <a:endParaRPr lang="el-GR"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Forms of multimodal texts</a:t>
            </a:r>
            <a:endParaRPr lang="el-GR" sz="3600" dirty="0"/>
          </a:p>
        </p:txBody>
      </p:sp>
      <p:sp>
        <p:nvSpPr>
          <p:cNvPr id="3" name="Content Placeholder 2"/>
          <p:cNvSpPr>
            <a:spLocks noGrp="1"/>
          </p:cNvSpPr>
          <p:nvPr>
            <p:ph idx="1"/>
          </p:nvPr>
        </p:nvSpPr>
        <p:spPr/>
        <p:txBody>
          <a:bodyPr/>
          <a:lstStyle/>
          <a:p>
            <a:pPr fontAlgn="base"/>
            <a:r>
              <a:rPr lang="en-US" sz="2400" b="1" dirty="0" smtClean="0"/>
              <a:t>paper</a:t>
            </a:r>
            <a:r>
              <a:rPr lang="en-US" sz="2400" dirty="0"/>
              <a:t> – such as books, comics, posters.</a:t>
            </a:r>
          </a:p>
          <a:p>
            <a:pPr fontAlgn="base"/>
            <a:r>
              <a:rPr lang="en-US" sz="2400" b="1" dirty="0" smtClean="0"/>
              <a:t>digital</a:t>
            </a:r>
            <a:r>
              <a:rPr lang="en-US" sz="2400" dirty="0"/>
              <a:t> – from slide presentations, e-books, blogs, e-posters, web pages, and social media, through to animation, film and video games.</a:t>
            </a:r>
          </a:p>
          <a:p>
            <a:pPr fontAlgn="base"/>
            <a:r>
              <a:rPr lang="en-US" sz="2400" b="1" dirty="0" smtClean="0"/>
              <a:t>live</a:t>
            </a:r>
            <a:r>
              <a:rPr lang="en-US" sz="2400" dirty="0"/>
              <a:t> – a performance or an event.</a:t>
            </a:r>
          </a:p>
          <a:p>
            <a:pPr fontAlgn="base"/>
            <a:r>
              <a:rPr lang="en-US" sz="2400" dirty="0"/>
              <a:t>a</a:t>
            </a:r>
            <a:r>
              <a:rPr lang="en-US" sz="2400" dirty="0" smtClean="0"/>
              <a:t>nd</a:t>
            </a:r>
            <a:r>
              <a:rPr lang="en-US" sz="2400" dirty="0"/>
              <a:t>, </a:t>
            </a:r>
            <a:r>
              <a:rPr lang="en-US" sz="2400" b="1" dirty="0" smtClean="0"/>
              <a:t>transmedia</a:t>
            </a:r>
            <a:r>
              <a:rPr lang="en-US" sz="2400" dirty="0" smtClean="0"/>
              <a:t>–</a:t>
            </a:r>
            <a:r>
              <a:rPr lang="en-US" sz="2400" dirty="0"/>
              <a:t>for example, book, comic, magazine, film, web series, and video game mediums all working as part of the same story</a:t>
            </a:r>
            <a:r>
              <a:rPr lang="en-US" sz="2400" i="1" dirty="0"/>
              <a:t>. </a:t>
            </a:r>
            <a:endParaRPr lang="en-US" sz="2400" dirty="0"/>
          </a:p>
          <a:p>
            <a:endParaRPr lang="el-GR" dirty="0"/>
          </a:p>
        </p:txBody>
      </p:sp>
    </p:spTree>
    <p:extLst>
      <p:ext uri="{BB962C8B-B14F-4D97-AF65-F5344CB8AC3E}">
        <p14:creationId xmlns:p14="http://schemas.microsoft.com/office/powerpoint/2010/main" val="15129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Visual text example</a:t>
            </a:r>
            <a:endParaRPr lang="el-GR" sz="3600" dirty="0"/>
          </a:p>
        </p:txBody>
      </p:sp>
      <p:pic>
        <p:nvPicPr>
          <p:cNvPr id="1026" name="Picture 2" descr="By LadyofHats [Public domain], via Wikimedia Common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9796" y="2276872"/>
            <a:ext cx="4881653" cy="364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8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Aims of the scenario ““Travelling with </a:t>
            </a:r>
            <a:r>
              <a:rPr lang="en-US" sz="3600" i="1" dirty="0" smtClean="0"/>
              <a:t>The Little Prince</a:t>
            </a:r>
            <a:r>
              <a:rPr lang="en-US" sz="3600" dirty="0" smtClean="0"/>
              <a:t>. A </a:t>
            </a:r>
            <a:r>
              <a:rPr lang="en-US" sz="3600" dirty="0" err="1" smtClean="0"/>
              <a:t>multitrip</a:t>
            </a:r>
            <a:r>
              <a:rPr lang="en-US" sz="3600" dirty="0" smtClean="0"/>
              <a:t> or a </a:t>
            </a:r>
            <a:r>
              <a:rPr lang="en-US" sz="3600" dirty="0" err="1" smtClean="0"/>
              <a:t>hypertrip</a:t>
            </a:r>
            <a:r>
              <a:rPr lang="en-US" sz="3600" dirty="0" smtClean="0"/>
              <a:t>” </a:t>
            </a:r>
            <a:endParaRPr lang="el-GR" sz="3600" dirty="0"/>
          </a:p>
        </p:txBody>
      </p:sp>
      <p:sp>
        <p:nvSpPr>
          <p:cNvPr id="3" name="Content Placeholder 2"/>
          <p:cNvSpPr>
            <a:spLocks noGrp="1"/>
          </p:cNvSpPr>
          <p:nvPr>
            <p:ph idx="1"/>
          </p:nvPr>
        </p:nvSpPr>
        <p:spPr>
          <a:xfrm>
            <a:off x="981844" y="2033464"/>
            <a:ext cx="10369000" cy="3771800"/>
          </a:xfrm>
        </p:spPr>
        <p:txBody>
          <a:bodyPr>
            <a:normAutofit/>
          </a:bodyPr>
          <a:lstStyle/>
          <a:p>
            <a:pPr marL="0" indent="0">
              <a:lnSpc>
                <a:spcPct val="100000"/>
              </a:lnSpc>
            </a:pPr>
            <a:r>
              <a:rPr lang="en-US" sz="2400" dirty="0" smtClean="0"/>
              <a:t> </a:t>
            </a:r>
            <a:r>
              <a:rPr lang="en-US" sz="2400" dirty="0"/>
              <a:t>To come into first contact in the sense of hyper-literary literature</a:t>
            </a:r>
            <a:r>
              <a:rPr lang="en-US" sz="2400" dirty="0" smtClean="0"/>
              <a:t>. </a:t>
            </a:r>
          </a:p>
          <a:p>
            <a:pPr marL="0" indent="0">
              <a:lnSpc>
                <a:spcPct val="100000"/>
              </a:lnSpc>
            </a:pPr>
            <a:r>
              <a:rPr lang="en-US" sz="2400" dirty="0" smtClean="0"/>
              <a:t> </a:t>
            </a:r>
            <a:r>
              <a:rPr lang="en-US" sz="2400" dirty="0"/>
              <a:t>Be aware that the reader in digital media is a co-producer of meaning </a:t>
            </a:r>
            <a:endParaRPr lang="el-GR" sz="2400" dirty="0"/>
          </a:p>
          <a:p>
            <a:r>
              <a:rPr lang="en-US" sz="2400" dirty="0" smtClean="0"/>
              <a:t>Reflect </a:t>
            </a:r>
            <a:r>
              <a:rPr lang="en-US" sz="2400" dirty="0"/>
              <a:t>on the idea that the use of digital texts, the web and devices the text is not </a:t>
            </a:r>
            <a:r>
              <a:rPr lang="en-US" sz="2400" dirty="0" smtClean="0"/>
              <a:t>static and </a:t>
            </a:r>
            <a:r>
              <a:rPr lang="en-US" sz="2400" dirty="0"/>
              <a:t>permanent anymore. </a:t>
            </a:r>
            <a:endParaRPr lang="en-US" sz="2400" dirty="0" smtClean="0"/>
          </a:p>
          <a:p>
            <a:pPr>
              <a:buNone/>
            </a:pPr>
            <a:endParaRPr lang="en-US" sz="2400" dirty="0"/>
          </a:p>
          <a:p>
            <a:pPr marL="0" indent="0">
              <a:buNone/>
            </a:pPr>
            <a:r>
              <a:rPr lang="en-US" sz="2400" dirty="0" smtClean="0"/>
              <a:t>It </a:t>
            </a:r>
            <a:r>
              <a:rPr lang="en-US" sz="2400" dirty="0"/>
              <a:t>acquires fluidity, requiring the reader's active interaction with it. Each reader selects the hyperlinks he will activate by drawing his own personal path into the text</a:t>
            </a:r>
            <a:r>
              <a:rPr lang="en-US" dirty="0"/>
              <a:t>.</a:t>
            </a:r>
            <a:endParaRPr lang="el-GR" dirty="0"/>
          </a:p>
          <a:p>
            <a:pPr marL="0" indent="0">
              <a:buNone/>
            </a:pPr>
            <a:endParaRPr lang="el-GR" dirty="0"/>
          </a:p>
        </p:txBody>
      </p:sp>
      <p:sp>
        <p:nvSpPr>
          <p:cNvPr id="4" name="Notched Right Arrow 3"/>
          <p:cNvSpPr/>
          <p:nvPr/>
        </p:nvSpPr>
        <p:spPr>
          <a:xfrm rot="5400000">
            <a:off x="5770376" y="3681028"/>
            <a:ext cx="576064" cy="5040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819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solidFill>
                  <a:srgbClr val="002060"/>
                </a:solidFill>
              </a:rPr>
              <a:t>-&gt; To reflect on the power of multimedia and interactivity</a:t>
            </a:r>
            <a:endParaRPr lang="el-GR" sz="3200" dirty="0" smtClean="0">
              <a:solidFill>
                <a:srgbClr val="002060"/>
              </a:solidFill>
            </a:endParaRPr>
          </a:p>
          <a:p>
            <a:pPr marL="0" indent="0">
              <a:buNone/>
            </a:pPr>
            <a:endParaRPr lang="el-GR" dirty="0"/>
          </a:p>
        </p:txBody>
      </p:sp>
    </p:spTree>
    <p:extLst>
      <p:ext uri="{BB962C8B-B14F-4D97-AF65-F5344CB8AC3E}">
        <p14:creationId xmlns:p14="http://schemas.microsoft.com/office/powerpoint/2010/main" val="33968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846" y="2182831"/>
            <a:ext cx="6238428" cy="467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4873beb7-5857-4685-be1f-d57550cc96cc"/>
    <ds:schemaRef ds:uri="http://www.w3.org/XML/1998/namespac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568</TotalTime>
  <Words>262</Words>
  <Application>Microsoft Office PowerPoint</Application>
  <PresentationFormat>Vlastní</PresentationFormat>
  <Paragraphs>52</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Office Theme</vt:lpstr>
      <vt:lpstr>Multimodal texts</vt:lpstr>
      <vt:lpstr>Prezentace aplikace PowerPoint</vt:lpstr>
      <vt:lpstr>Modes </vt:lpstr>
      <vt:lpstr>  Hypertext, multimodal text  </vt:lpstr>
      <vt:lpstr>Forms of multimodal texts</vt:lpstr>
      <vt:lpstr>Visual text example</vt:lpstr>
      <vt:lpstr>Aims of the scenario ““Travelling with The Little Prince. A multitrip or a hypertrip” </vt:lpstr>
      <vt:lpstr>Prezentace aplikace PowerPoint</vt:lpstr>
      <vt:lpstr>Prezentace aplikace PowerPoint</vt:lpstr>
      <vt:lpstr>Prezentace aplikace PowerPoint</vt:lpstr>
      <vt:lpstr>Step 1</vt:lpstr>
      <vt:lpstr>Step 2</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texts</dc:title>
  <dc:creator>user</dc:creator>
  <cp:lastModifiedBy>Dembicka</cp:lastModifiedBy>
  <cp:revision>36</cp:revision>
  <dcterms:created xsi:type="dcterms:W3CDTF">2019-02-12T16:55:30Z</dcterms:created>
  <dcterms:modified xsi:type="dcterms:W3CDTF">2021-01-23T20:49:40Z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