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5" r:id="rId3"/>
    <p:sldId id="324" r:id="rId4"/>
    <p:sldId id="272" r:id="rId5"/>
    <p:sldId id="306" r:id="rId6"/>
    <p:sldId id="290" r:id="rId7"/>
    <p:sldId id="307" r:id="rId8"/>
    <p:sldId id="309" r:id="rId9"/>
    <p:sldId id="308" r:id="rId10"/>
    <p:sldId id="288" r:id="rId11"/>
    <p:sldId id="273" r:id="rId12"/>
    <p:sldId id="270" r:id="rId13"/>
    <p:sldId id="323" r:id="rId14"/>
    <p:sldId id="258" r:id="rId15"/>
    <p:sldId id="257" r:id="rId16"/>
    <p:sldId id="310" r:id="rId17"/>
    <p:sldId id="317" r:id="rId18"/>
    <p:sldId id="262" r:id="rId19"/>
    <p:sldId id="268" r:id="rId20"/>
    <p:sldId id="311" r:id="rId21"/>
    <p:sldId id="284" r:id="rId22"/>
    <p:sldId id="283" r:id="rId23"/>
    <p:sldId id="312" r:id="rId24"/>
    <p:sldId id="291" r:id="rId25"/>
    <p:sldId id="303" r:id="rId26"/>
    <p:sldId id="274" r:id="rId27"/>
    <p:sldId id="296" r:id="rId28"/>
    <p:sldId id="275" r:id="rId29"/>
    <p:sldId id="297" r:id="rId30"/>
    <p:sldId id="304" r:id="rId31"/>
    <p:sldId id="318" r:id="rId32"/>
    <p:sldId id="287" r:id="rId33"/>
    <p:sldId id="300" r:id="rId34"/>
    <p:sldId id="321" r:id="rId35"/>
    <p:sldId id="320" r:id="rId36"/>
    <p:sldId id="313" r:id="rId37"/>
    <p:sldId id="293" r:id="rId38"/>
    <p:sldId id="301" r:id="rId39"/>
    <p:sldId id="325" r:id="rId40"/>
    <p:sldId id="260" r:id="rId41"/>
    <p:sldId id="314" r:id="rId42"/>
    <p:sldId id="276" r:id="rId43"/>
    <p:sldId id="302" r:id="rId44"/>
    <p:sldId id="279" r:id="rId45"/>
    <p:sldId id="278" r:id="rId46"/>
    <p:sldId id="280" r:id="rId47"/>
    <p:sldId id="281" r:id="rId48"/>
    <p:sldId id="316" r:id="rId49"/>
    <p:sldId id="294" r:id="rId50"/>
    <p:sldId id="295" r:id="rId51"/>
  </p:sldIdLst>
  <p:sldSz cx="9144000" cy="6858000" type="screen4x3"/>
  <p:notesSz cx="6858000" cy="9144000"/>
  <p:custShowLst>
    <p:custShow name="Zielpräsentation 1" id="0">
      <p:sldLst>
        <p:sld r:id="rId12"/>
      </p:sldLst>
    </p:custShow>
  </p:custShow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Dürr" initials="TD" lastIdx="1" clrIdx="0">
    <p:extLst>
      <p:ext uri="{19B8F6BF-5375-455C-9EA6-DF929625EA0E}">
        <p15:presenceInfo xmlns:p15="http://schemas.microsoft.com/office/powerpoint/2012/main" userId="Thomas Dür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313B07-DAC6-41AA-A118-AA4AF3896BE4}" v="159" dt="2023-01-13T06:05:04.23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4" autoAdjust="0"/>
    <p:restoredTop sz="94673"/>
  </p:normalViewPr>
  <p:slideViewPr>
    <p:cSldViewPr>
      <p:cViewPr varScale="1">
        <p:scale>
          <a:sx n="82" d="100"/>
          <a:sy n="82" d="100"/>
        </p:scale>
        <p:origin x="1368"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902"/>
    </p:cViewPr>
  </p:sorterViewPr>
  <p:notesViewPr>
    <p:cSldViewPr snapToGrid="0" snapToObjects="1">
      <p:cViewPr>
        <p:scale>
          <a:sx n="200" d="100"/>
          <a:sy n="200" d="100"/>
        </p:scale>
        <p:origin x="-504" y="23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759F9-47A6-46B2-AC5D-1CF67E97CB78}" type="datetimeFigureOut">
              <a:rPr lang="de-DE" smtClean="0"/>
              <a:t>13.01.2023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F52DC4-4476-4601-A477-5B0626BF1015}" type="slidenum">
              <a:rPr lang="de-DE" smtClean="0"/>
              <a:t>‹#›</a:t>
            </a:fld>
            <a:endParaRPr lang="de-DE"/>
          </a:p>
        </p:txBody>
      </p:sp>
    </p:spTree>
    <p:extLst>
      <p:ext uri="{BB962C8B-B14F-4D97-AF65-F5344CB8AC3E}">
        <p14:creationId xmlns:p14="http://schemas.microsoft.com/office/powerpoint/2010/main" val="112260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de.wikipedia.org/wiki/Eukaryoten" TargetMode="External"/><Relationship Id="rId3" Type="http://schemas.openxmlformats.org/officeDocument/2006/relationships/hyperlink" Target="https://de.wikipedia.org/wiki/Bakterien" TargetMode="External"/><Relationship Id="rId7" Type="http://schemas.openxmlformats.org/officeDocument/2006/relationships/hyperlink" Target="https://de.wikipedia.org/wiki/Prokaryote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de.wikipedia.org/wiki/United_States_Patent_and_Trademark_Office" TargetMode="External"/><Relationship Id="rId5" Type="http://schemas.openxmlformats.org/officeDocument/2006/relationships/hyperlink" Target="https://de.wikipedia.org/w/index.php?title=CRISPR/Cas-Methode&amp;action=edit&amp;section=20" TargetMode="External"/><Relationship Id="rId4" Type="http://schemas.openxmlformats.org/officeDocument/2006/relationships/hyperlink" Target="https://de.wikipedia.org/wiki/Archaea" TargetMode="External"/><Relationship Id="rId9" Type="http://schemas.openxmlformats.org/officeDocument/2006/relationships/hyperlink" Target="https://de.wikipedia.org/wiki/Patent%23Materielle_Voraussetzunge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e.wikipedia.org/wiki/Ester" TargetMode="External"/><Relationship Id="rId7" Type="http://schemas.openxmlformats.org/officeDocument/2006/relationships/hyperlink" Target="https://de.wikipedia.org/wiki/Autoklaviere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de.wikipedia.org/wiki/Ribonuklease" TargetMode="External"/><Relationship Id="rId5" Type="http://schemas.openxmlformats.org/officeDocument/2006/relationships/hyperlink" Target="https://de.wikipedia.org/wiki/Molekularbiologie" TargetMode="External"/><Relationship Id="rId4" Type="http://schemas.openxmlformats.org/officeDocument/2006/relationships/hyperlink" Target="https://de.wikipedia.org/w/index.php?title=Pyrokohlens%C3%A4ure&amp;action=edit&amp;redlink=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e.wikipedia.org/wiki/Elongation_(Transkription)"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de.wikipedia.org/wiki/Englische_Sprache" TargetMode="External"/><Relationship Id="rId4" Type="http://schemas.openxmlformats.org/officeDocument/2006/relationships/hyperlink" Target="https://de.wikipedia.org/wiki/Transkription_(Biologi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latin typeface="+mn-lt"/>
                <a:ea typeface="+mn-ea"/>
                <a:cs typeface="+mn-cs"/>
              </a:rPr>
              <a:t>Die Entdeckung und Erforschung der CRISPR-Sequenzen und des damit verbundenen CRISPR/</a:t>
            </a:r>
            <a:r>
              <a:rPr lang="de-DE" sz="1200" kern="1200" dirty="0" err="1">
                <a:solidFill>
                  <a:schemeClr val="tx1"/>
                </a:solidFill>
                <a:latin typeface="+mn-lt"/>
                <a:ea typeface="+mn-ea"/>
                <a:cs typeface="+mn-cs"/>
              </a:rPr>
              <a:t>Cas</a:t>
            </a:r>
            <a:r>
              <a:rPr lang="de-DE" sz="1200" kern="1200" dirty="0">
                <a:solidFill>
                  <a:schemeClr val="tx1"/>
                </a:solidFill>
                <a:latin typeface="+mn-lt"/>
                <a:ea typeface="+mn-ea"/>
                <a:cs typeface="+mn-cs"/>
              </a:rPr>
              <a:t>-Systems im Immunsystem verschiedener </a:t>
            </a:r>
            <a:r>
              <a:rPr lang="de-DE" sz="1200" kern="1200" dirty="0">
                <a:solidFill>
                  <a:schemeClr val="tx1"/>
                </a:solidFill>
                <a:latin typeface="+mn-lt"/>
                <a:ea typeface="+mn-ea"/>
                <a:cs typeface="+mn-cs"/>
                <a:hlinkClick r:id="rId3"/>
              </a:rPr>
              <a:t>Bakterien und </a:t>
            </a:r>
            <a:r>
              <a:rPr lang="de-DE" sz="1200" kern="1200" dirty="0">
                <a:solidFill>
                  <a:schemeClr val="tx1"/>
                </a:solidFill>
                <a:latin typeface="+mn-lt"/>
                <a:ea typeface="+mn-ea"/>
                <a:cs typeface="+mn-cs"/>
                <a:hlinkClick r:id="rId4"/>
              </a:rPr>
              <a:t>Archaea</a:t>
            </a:r>
            <a:r>
              <a:rPr lang="de-DE" sz="1200" kern="1200">
                <a:solidFill>
                  <a:schemeClr val="tx1"/>
                </a:solidFill>
                <a:latin typeface="+mn-lt"/>
                <a:ea typeface="+mn-ea"/>
                <a:cs typeface="+mn-cs"/>
                <a:hlinkClick r:id="rId4"/>
              </a:rPr>
              <a:t> erfolgte in mehreren Schritten seit es im Jahr 1987 zum ersten Mal beschrieben wurde.</a:t>
            </a:r>
            <a:r>
              <a:rPr lang="de-DE" sz="1200" kern="1200" baseline="30000">
                <a:solidFill>
                  <a:schemeClr val="tx1"/>
                </a:solidFill>
                <a:latin typeface="+mn-lt"/>
                <a:ea typeface="+mn-ea"/>
                <a:cs typeface="+mn-cs"/>
                <a:hlinkClick r:id="rId4"/>
              </a:rPr>
              <a:t>[</a:t>
            </a:r>
            <a:endParaRPr lang="de-DE" sz="1200" b="1" kern="1200">
              <a:solidFill>
                <a:schemeClr val="tx1"/>
              </a:solidFill>
              <a:latin typeface="+mn-lt"/>
              <a:ea typeface="+mn-ea"/>
              <a:cs typeface="+mn-cs"/>
            </a:endParaRPr>
          </a:p>
          <a:p>
            <a:r>
              <a:rPr lang="de-DE" sz="1200" b="1" kern="1200" dirty="0">
                <a:solidFill>
                  <a:schemeClr val="tx1"/>
                </a:solidFill>
                <a:latin typeface="+mn-lt"/>
                <a:ea typeface="+mn-ea"/>
                <a:cs typeface="+mn-cs"/>
              </a:rPr>
              <a:t>Patentstreit</a:t>
            </a:r>
            <a:endParaRPr lang="de-DE" sz="1200" b="1" kern="1200" dirty="0">
              <a:solidFill>
                <a:schemeClr val="tx1"/>
              </a:solidFill>
              <a:latin typeface="+mn-lt"/>
              <a:ea typeface="+mn-ea"/>
              <a:cs typeface="+mn-cs"/>
              <a:hlinkClick r:id="rId5"/>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latin typeface="+mn-lt"/>
                <a:ea typeface="+mn-ea"/>
                <a:cs typeface="+mn-cs"/>
              </a:rPr>
              <a:t>Sowohl </a:t>
            </a:r>
            <a:r>
              <a:rPr lang="de-DE" sz="1200" b="0" kern="1200" dirty="0" err="1">
                <a:solidFill>
                  <a:schemeClr val="tx1"/>
                </a:solidFill>
                <a:latin typeface="+mn-lt"/>
                <a:ea typeface="+mn-ea"/>
                <a:cs typeface="+mn-cs"/>
              </a:rPr>
              <a:t>Doudna</a:t>
            </a:r>
            <a:r>
              <a:rPr lang="de-DE" sz="1200" b="0" kern="1200" dirty="0">
                <a:solidFill>
                  <a:schemeClr val="tx1"/>
                </a:solidFill>
                <a:latin typeface="+mn-lt"/>
                <a:ea typeface="+mn-ea"/>
                <a:cs typeface="+mn-cs"/>
              </a:rPr>
              <a:t> und </a:t>
            </a:r>
            <a:r>
              <a:rPr lang="de-DE" sz="1200" b="0" kern="1200" dirty="0" err="1">
                <a:solidFill>
                  <a:schemeClr val="tx1"/>
                </a:solidFill>
                <a:latin typeface="+mn-lt"/>
                <a:ea typeface="+mn-ea"/>
                <a:cs typeface="+mn-cs"/>
              </a:rPr>
              <a:t>Charpentier</a:t>
            </a:r>
            <a:r>
              <a:rPr lang="de-DE" sz="1200" b="0" kern="1200" dirty="0">
                <a:solidFill>
                  <a:schemeClr val="tx1"/>
                </a:solidFill>
                <a:latin typeface="+mn-lt"/>
                <a:ea typeface="+mn-ea"/>
                <a:cs typeface="+mn-cs"/>
              </a:rPr>
              <a:t> (University </a:t>
            </a:r>
            <a:r>
              <a:rPr lang="de-DE" sz="1200" b="0" kern="1200" dirty="0" err="1">
                <a:solidFill>
                  <a:schemeClr val="tx1"/>
                </a:solidFill>
                <a:latin typeface="+mn-lt"/>
                <a:ea typeface="+mn-ea"/>
                <a:cs typeface="+mn-cs"/>
              </a:rPr>
              <a:t>of</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California</a:t>
            </a:r>
            <a:r>
              <a:rPr lang="de-DE" sz="1200" b="0" kern="1200" dirty="0">
                <a:solidFill>
                  <a:schemeClr val="tx1"/>
                </a:solidFill>
                <a:latin typeface="+mn-lt"/>
                <a:ea typeface="+mn-ea"/>
                <a:cs typeface="+mn-cs"/>
              </a:rPr>
              <a:t>, Berkeley) als auch Zhang (</a:t>
            </a:r>
            <a:r>
              <a:rPr lang="de-DE" sz="1200" b="0" kern="1200" dirty="0" err="1">
                <a:solidFill>
                  <a:schemeClr val="tx1"/>
                </a:solidFill>
                <a:latin typeface="+mn-lt"/>
                <a:ea typeface="+mn-ea"/>
                <a:cs typeface="+mn-cs"/>
              </a:rPr>
              <a:t>Broad</a:t>
            </a:r>
            <a:r>
              <a:rPr lang="de-DE" sz="1200" b="0" kern="1200" dirty="0">
                <a:solidFill>
                  <a:schemeClr val="tx1"/>
                </a:solidFill>
                <a:latin typeface="+mn-lt"/>
                <a:ea typeface="+mn-ea"/>
                <a:cs typeface="+mn-cs"/>
              </a:rPr>
              <a:t>) beantragten grundlegende Patente auf die CRISPR/</a:t>
            </a:r>
            <a:r>
              <a:rPr lang="de-DE" sz="1200" b="0" kern="1200" dirty="0" err="1">
                <a:solidFill>
                  <a:schemeClr val="tx1"/>
                </a:solidFill>
                <a:latin typeface="+mn-lt"/>
                <a:ea typeface="+mn-ea"/>
                <a:cs typeface="+mn-cs"/>
              </a:rPr>
              <a:t>Cas</a:t>
            </a:r>
            <a:r>
              <a:rPr lang="de-DE" sz="1200" b="0" kern="1200" dirty="0">
                <a:solidFill>
                  <a:schemeClr val="tx1"/>
                </a:solidFill>
                <a:latin typeface="+mn-lt"/>
                <a:ea typeface="+mn-ea"/>
                <a:cs typeface="+mn-cs"/>
              </a:rPr>
              <a:t>-Methode. </a:t>
            </a:r>
            <a:r>
              <a:rPr lang="de-DE" sz="1200" b="0" kern="1200" dirty="0" err="1">
                <a:solidFill>
                  <a:schemeClr val="tx1"/>
                </a:solidFill>
                <a:latin typeface="+mn-lt"/>
                <a:ea typeface="+mn-ea"/>
                <a:cs typeface="+mn-cs"/>
              </a:rPr>
              <a:t>Doudna</a:t>
            </a:r>
            <a:r>
              <a:rPr lang="de-DE" sz="1200" b="0" kern="1200" dirty="0">
                <a:solidFill>
                  <a:schemeClr val="tx1"/>
                </a:solidFill>
                <a:latin typeface="+mn-lt"/>
                <a:ea typeface="+mn-ea"/>
                <a:cs typeface="+mn-cs"/>
              </a:rPr>
              <a:t> und </a:t>
            </a:r>
            <a:r>
              <a:rPr lang="de-DE" sz="1200" b="0" kern="1200" dirty="0" err="1">
                <a:solidFill>
                  <a:schemeClr val="tx1"/>
                </a:solidFill>
                <a:latin typeface="+mn-lt"/>
                <a:ea typeface="+mn-ea"/>
                <a:cs typeface="+mn-cs"/>
              </a:rPr>
              <a:t>Charpentier</a:t>
            </a:r>
            <a:r>
              <a:rPr lang="de-DE" sz="1200" b="0" kern="1200" dirty="0">
                <a:solidFill>
                  <a:schemeClr val="tx1"/>
                </a:solidFill>
                <a:latin typeface="+mn-lt"/>
                <a:ea typeface="+mn-ea"/>
                <a:cs typeface="+mn-cs"/>
              </a:rPr>
              <a:t> reichten ihren Antrag beim United </a:t>
            </a:r>
            <a:r>
              <a:rPr lang="de-DE" sz="1200" b="0" kern="1200" dirty="0">
                <a:solidFill>
                  <a:schemeClr val="tx1"/>
                </a:solidFill>
                <a:latin typeface="+mn-lt"/>
                <a:ea typeface="+mn-ea"/>
                <a:cs typeface="+mn-cs"/>
                <a:hlinkClick r:id="rId6"/>
              </a:rPr>
              <a:t>States Patent and Trademark Office (USPTO) im Mai 2012, Zhang im Dezember 2012 ein, und Zhang beantragte ein Schnellverfahren. Zhang wurden im Mai 2014 Patentrechte zugesprochen. Das USPTO begründete diese Entscheidung damit, dass Zhang die Methode für alle Zellen tauglich machte.</a:t>
            </a:r>
            <a:r>
              <a:rPr lang="de-DE" sz="1200" b="0" kern="1200" baseline="30000" dirty="0">
                <a:solidFill>
                  <a:schemeClr val="tx1"/>
                </a:solidFill>
                <a:latin typeface="+mn-lt"/>
                <a:ea typeface="+mn-ea"/>
                <a:cs typeface="+mn-cs"/>
                <a:hlinkClick r:id="rId6"/>
              </a:rPr>
              <a:t>[106]</a:t>
            </a:r>
            <a:r>
              <a:rPr lang="de-DE" sz="1200" b="0" kern="1200" baseline="0" dirty="0">
                <a:solidFill>
                  <a:schemeClr val="tx1"/>
                </a:solidFill>
                <a:latin typeface="+mn-lt"/>
                <a:ea typeface="+mn-ea"/>
                <a:cs typeface="+mn-cs"/>
                <a:hlinkClick r:id="rId6"/>
              </a:rPr>
              <a:t> Doudna und Charpentier reichten Klage beim USPTO gegen diese Entscheidung ein. Das Verfahren zur Klärung der Urheberschaft lief im Januar 2016 an. Broad argumentiert, Berkeley habe die Methode zwar für </a:t>
            </a:r>
            <a:r>
              <a:rPr lang="de-DE" sz="1200" b="0" kern="1200" baseline="0" dirty="0">
                <a:solidFill>
                  <a:schemeClr val="tx1"/>
                </a:solidFill>
                <a:latin typeface="+mn-lt"/>
                <a:ea typeface="+mn-ea"/>
                <a:cs typeface="+mn-cs"/>
                <a:hlinkClick r:id="rId7"/>
              </a:rPr>
              <a:t>Prokaryoten (Bakterien), aber nicht hinreichend für </a:t>
            </a:r>
            <a:r>
              <a:rPr lang="de-DE" sz="1200" b="0" kern="1200" baseline="0" dirty="0">
                <a:solidFill>
                  <a:schemeClr val="tx1"/>
                </a:solidFill>
                <a:latin typeface="+mn-lt"/>
                <a:ea typeface="+mn-ea"/>
                <a:cs typeface="+mn-cs"/>
                <a:hlinkClick r:id="rId8"/>
              </a:rPr>
              <a:t>Eukaryoten (z. B. Mäusen und menschlichen Zellen) beschrieben. Berkeley argumentiert, der Schritt von Pro- zu Eukaryoten bedürfe keiner </a:t>
            </a:r>
            <a:r>
              <a:rPr lang="de-DE" sz="1200" b="0" kern="1200" baseline="0" dirty="0">
                <a:solidFill>
                  <a:schemeClr val="tx1"/>
                </a:solidFill>
                <a:latin typeface="+mn-lt"/>
                <a:ea typeface="+mn-ea"/>
                <a:cs typeface="+mn-cs"/>
                <a:hlinkClick r:id="rId9"/>
              </a:rPr>
              <a:t>erfinderischen Tätigkeit.</a:t>
            </a:r>
            <a:r>
              <a:rPr lang="de-DE" sz="1200" b="0" kern="1200" baseline="30000" dirty="0">
                <a:solidFill>
                  <a:schemeClr val="tx1"/>
                </a:solidFill>
                <a:latin typeface="+mn-lt"/>
                <a:ea typeface="+mn-ea"/>
                <a:cs typeface="+mn-cs"/>
                <a:hlinkClick r:id="rId9"/>
              </a:rPr>
              <a:t>[113]</a:t>
            </a:r>
            <a:r>
              <a:rPr lang="de-DE" sz="1200" b="0" kern="1200" baseline="0" dirty="0">
                <a:solidFill>
                  <a:schemeClr val="tx1"/>
                </a:solidFill>
                <a:latin typeface="+mn-lt"/>
                <a:ea typeface="+mn-ea"/>
                <a:cs typeface="+mn-cs"/>
                <a:hlinkClick r:id="rId9"/>
              </a:rPr>
              <a:t> Im Februar 2017 entschied das USPTO zugunsten von Broad und lehnte die Klage der University of California mit der Begründung ab, dass die Anwendung der von Doudna und Charpentier beschriebenen CRISPR/Cas-Methode auf Eukaryoten nicht offensichtlich sei.</a:t>
            </a:r>
            <a:r>
              <a:rPr lang="de-DE" sz="1200" b="0" kern="1200" baseline="30000" dirty="0">
                <a:solidFill>
                  <a:schemeClr val="tx1"/>
                </a:solidFill>
                <a:latin typeface="+mn-lt"/>
                <a:ea typeface="+mn-ea"/>
                <a:cs typeface="+mn-cs"/>
                <a:hlinkClick r:id="rId9"/>
              </a:rPr>
              <a:t>[114</a:t>
            </a:r>
            <a:endParaRPr lang="de-DE" dirty="0"/>
          </a:p>
          <a:p>
            <a:endParaRPr lang="de-DE" dirty="0"/>
          </a:p>
        </p:txBody>
      </p:sp>
      <p:sp>
        <p:nvSpPr>
          <p:cNvPr id="4" name="Foliennummernplatzhalter 3"/>
          <p:cNvSpPr>
            <a:spLocks noGrp="1"/>
          </p:cNvSpPr>
          <p:nvPr>
            <p:ph type="sldNum" sz="quarter" idx="10"/>
          </p:nvPr>
        </p:nvSpPr>
        <p:spPr/>
        <p:txBody>
          <a:bodyPr/>
          <a:lstStyle/>
          <a:p>
            <a:fld id="{5FF52DC4-4476-4601-A477-5B0626BF1015}" type="slidenum">
              <a:rPr lang="de-DE" smtClean="0"/>
              <a:t>1</a:t>
            </a:fld>
            <a:endParaRPr lang="de-DE"/>
          </a:p>
        </p:txBody>
      </p:sp>
    </p:spTree>
    <p:extLst>
      <p:ext uri="{BB962C8B-B14F-4D97-AF65-F5344CB8AC3E}">
        <p14:creationId xmlns:p14="http://schemas.microsoft.com/office/powerpoint/2010/main" val="233899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FF52DC4-4476-4601-A477-5B0626BF1015}" type="slidenum">
              <a:rPr lang="de-DE" smtClean="0"/>
              <a:t>19</a:t>
            </a:fld>
            <a:endParaRPr lang="de-DE"/>
          </a:p>
        </p:txBody>
      </p:sp>
    </p:spTree>
    <p:extLst>
      <p:ext uri="{BB962C8B-B14F-4D97-AF65-F5344CB8AC3E}">
        <p14:creationId xmlns:p14="http://schemas.microsoft.com/office/powerpoint/2010/main" val="391307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latin typeface="+mn-lt"/>
                <a:ea typeface="+mn-ea"/>
                <a:cs typeface="+mn-cs"/>
              </a:rPr>
              <a:t>Der Name des Plasmids pBR322 setzt sich wie folgt zusammen:</a:t>
            </a:r>
          </a:p>
          <a:p>
            <a:r>
              <a:rPr lang="de-DE" sz="1200" b="1" kern="1200" dirty="0">
                <a:solidFill>
                  <a:schemeClr val="tx1"/>
                </a:solidFill>
                <a:latin typeface="+mn-lt"/>
                <a:ea typeface="+mn-ea"/>
                <a:cs typeface="+mn-cs"/>
              </a:rPr>
              <a:t>p</a:t>
            </a:r>
            <a:r>
              <a:rPr lang="de-DE" sz="1200" b="0" kern="1200" dirty="0">
                <a:solidFill>
                  <a:schemeClr val="tx1"/>
                </a:solidFill>
                <a:latin typeface="+mn-lt"/>
                <a:ea typeface="+mn-ea"/>
                <a:cs typeface="+mn-cs"/>
              </a:rPr>
              <a:t> steht für Plasmid,</a:t>
            </a:r>
          </a:p>
          <a:p>
            <a:r>
              <a:rPr lang="de-DE" sz="1200" b="1" kern="1200" dirty="0">
                <a:solidFill>
                  <a:schemeClr val="tx1"/>
                </a:solidFill>
                <a:latin typeface="+mn-lt"/>
                <a:ea typeface="+mn-ea"/>
                <a:cs typeface="+mn-cs"/>
              </a:rPr>
              <a:t>B</a:t>
            </a:r>
            <a:r>
              <a:rPr lang="de-DE" sz="1200" b="0" kern="1200" dirty="0">
                <a:solidFill>
                  <a:schemeClr val="tx1"/>
                </a:solidFill>
                <a:latin typeface="+mn-lt"/>
                <a:ea typeface="+mn-ea"/>
                <a:cs typeface="+mn-cs"/>
              </a:rPr>
              <a:t> und </a:t>
            </a:r>
            <a:r>
              <a:rPr lang="de-DE" sz="1200" b="1" kern="1200" dirty="0">
                <a:solidFill>
                  <a:schemeClr val="tx1"/>
                </a:solidFill>
                <a:latin typeface="+mn-lt"/>
                <a:ea typeface="+mn-ea"/>
                <a:cs typeface="+mn-cs"/>
              </a:rPr>
              <a:t>R</a:t>
            </a:r>
            <a:r>
              <a:rPr lang="de-DE" sz="1200" b="0" kern="1200" dirty="0">
                <a:solidFill>
                  <a:schemeClr val="tx1"/>
                </a:solidFill>
                <a:latin typeface="+mn-lt"/>
                <a:ea typeface="+mn-ea"/>
                <a:cs typeface="+mn-cs"/>
              </a:rPr>
              <a:t> stehen als Abkürzung für die Namen derjenigen, die das Plasmids konstruiert haben (F. Bolivar &amp; R.L. Rodriguez),</a:t>
            </a:r>
          </a:p>
          <a:p>
            <a:r>
              <a:rPr lang="de-DE" sz="1200" b="1" kern="1200" dirty="0">
                <a:solidFill>
                  <a:schemeClr val="tx1"/>
                </a:solidFill>
                <a:latin typeface="+mn-lt"/>
                <a:ea typeface="+mn-ea"/>
                <a:cs typeface="+mn-cs"/>
              </a:rPr>
              <a:t>322</a:t>
            </a:r>
            <a:r>
              <a:rPr lang="de-DE" sz="1200" b="0" kern="1200" dirty="0">
                <a:solidFill>
                  <a:schemeClr val="tx1"/>
                </a:solidFill>
                <a:latin typeface="+mn-lt"/>
                <a:ea typeface="+mn-ea"/>
                <a:cs typeface="+mn-cs"/>
              </a:rPr>
              <a:t> ist eine fortlaufende Nummer, um ähnliche, aber nicht identische Plasmide unterscheiden zu können.</a:t>
            </a:r>
          </a:p>
          <a:p>
            <a:endParaRPr lang="de-DE" dirty="0"/>
          </a:p>
        </p:txBody>
      </p:sp>
      <p:sp>
        <p:nvSpPr>
          <p:cNvPr id="4" name="Foliennummernplatzhalter 3"/>
          <p:cNvSpPr>
            <a:spLocks noGrp="1"/>
          </p:cNvSpPr>
          <p:nvPr>
            <p:ph type="sldNum" sz="quarter" idx="10"/>
          </p:nvPr>
        </p:nvSpPr>
        <p:spPr/>
        <p:txBody>
          <a:bodyPr/>
          <a:lstStyle/>
          <a:p>
            <a:fld id="{5FF52DC4-4476-4601-A477-5B0626BF1015}" type="slidenum">
              <a:rPr lang="de-DE" smtClean="0"/>
              <a:t>25</a:t>
            </a:fld>
            <a:endParaRPr lang="de-DE"/>
          </a:p>
        </p:txBody>
      </p:sp>
    </p:spTree>
    <p:extLst>
      <p:ext uri="{BB962C8B-B14F-4D97-AF65-F5344CB8AC3E}">
        <p14:creationId xmlns:p14="http://schemas.microsoft.com/office/powerpoint/2010/main" val="1935029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FF52DC4-4476-4601-A477-5B0626BF1015}" type="slidenum">
              <a:rPr lang="de-DE" smtClean="0"/>
              <a:t>27</a:t>
            </a:fld>
            <a:endParaRPr lang="de-DE"/>
          </a:p>
        </p:txBody>
      </p:sp>
    </p:spTree>
    <p:extLst>
      <p:ext uri="{BB962C8B-B14F-4D97-AF65-F5344CB8AC3E}">
        <p14:creationId xmlns:p14="http://schemas.microsoft.com/office/powerpoint/2010/main" val="1384306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FF52DC4-4476-4601-A477-5B0626BF1015}" type="slidenum">
              <a:rPr lang="de-DE" smtClean="0"/>
              <a:t>31</a:t>
            </a:fld>
            <a:endParaRPr lang="de-DE"/>
          </a:p>
        </p:txBody>
      </p:sp>
    </p:spTree>
    <p:extLst>
      <p:ext uri="{BB962C8B-B14F-4D97-AF65-F5344CB8AC3E}">
        <p14:creationId xmlns:p14="http://schemas.microsoft.com/office/powerpoint/2010/main" val="303656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F52DC4-4476-4601-A477-5B0626BF1015}" type="slidenum">
              <a:rPr lang="de-DE" smtClean="0"/>
              <a:t>32</a:t>
            </a:fld>
            <a:endParaRPr lang="de-DE"/>
          </a:p>
        </p:txBody>
      </p:sp>
    </p:spTree>
    <p:extLst>
      <p:ext uri="{BB962C8B-B14F-4D97-AF65-F5344CB8AC3E}">
        <p14:creationId xmlns:p14="http://schemas.microsoft.com/office/powerpoint/2010/main" val="4095055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 Mikroliter = 360 </a:t>
            </a:r>
            <a:r>
              <a:rPr lang="de-DE" dirty="0" err="1"/>
              <a:t>ng</a:t>
            </a:r>
            <a:r>
              <a:rPr lang="de-DE" dirty="0"/>
              <a:t> DNA = 3n </a:t>
            </a:r>
            <a:r>
              <a:rPr lang="de-DE" dirty="0" err="1"/>
              <a:t>nM</a:t>
            </a:r>
            <a:endParaRPr lang="de-DE" dirty="0"/>
          </a:p>
        </p:txBody>
      </p:sp>
      <p:sp>
        <p:nvSpPr>
          <p:cNvPr id="4" name="Foliennummernplatzhalter 3"/>
          <p:cNvSpPr>
            <a:spLocks noGrp="1"/>
          </p:cNvSpPr>
          <p:nvPr>
            <p:ph type="sldNum" sz="quarter" idx="10"/>
          </p:nvPr>
        </p:nvSpPr>
        <p:spPr/>
        <p:txBody>
          <a:bodyPr/>
          <a:lstStyle/>
          <a:p>
            <a:fld id="{5FF52DC4-4476-4601-A477-5B0626BF1015}" type="slidenum">
              <a:rPr lang="de-DE" smtClean="0"/>
              <a:t>42</a:t>
            </a:fld>
            <a:endParaRPr lang="de-DE"/>
          </a:p>
        </p:txBody>
      </p:sp>
    </p:spTree>
    <p:extLst>
      <p:ext uri="{BB962C8B-B14F-4D97-AF65-F5344CB8AC3E}">
        <p14:creationId xmlns:p14="http://schemas.microsoft.com/office/powerpoint/2010/main" val="2389448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FF52DC4-4476-4601-A477-5B0626BF1015}" type="slidenum">
              <a:rPr lang="de-DE" smtClean="0"/>
              <a:t>45</a:t>
            </a:fld>
            <a:endParaRPr lang="de-DE"/>
          </a:p>
        </p:txBody>
      </p:sp>
    </p:spTree>
    <p:extLst>
      <p:ext uri="{BB962C8B-B14F-4D97-AF65-F5344CB8AC3E}">
        <p14:creationId xmlns:p14="http://schemas.microsoft.com/office/powerpoint/2010/main" val="3532921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FF52DC4-4476-4601-A477-5B0626BF1015}" type="slidenum">
              <a:rPr lang="de-DE" smtClean="0"/>
              <a:t>47</a:t>
            </a:fld>
            <a:endParaRPr lang="de-DE"/>
          </a:p>
        </p:txBody>
      </p:sp>
    </p:spTree>
    <p:extLst>
      <p:ext uri="{BB962C8B-B14F-4D97-AF65-F5344CB8AC3E}">
        <p14:creationId xmlns:p14="http://schemas.microsoft.com/office/powerpoint/2010/main" val="1351500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F52DC4-4476-4601-A477-5B0626BF1015}" type="slidenum">
              <a:rPr lang="de-DE" smtClean="0"/>
              <a:t>49</a:t>
            </a:fld>
            <a:endParaRPr lang="de-DE"/>
          </a:p>
        </p:txBody>
      </p:sp>
    </p:spTree>
    <p:extLst>
      <p:ext uri="{BB962C8B-B14F-4D97-AF65-F5344CB8AC3E}">
        <p14:creationId xmlns:p14="http://schemas.microsoft.com/office/powerpoint/2010/main" val="27648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F52DC4-4476-4601-A477-5B0626BF1015}" type="slidenum">
              <a:rPr lang="de-DE" smtClean="0"/>
              <a:t>2</a:t>
            </a:fld>
            <a:endParaRPr lang="de-DE"/>
          </a:p>
        </p:txBody>
      </p:sp>
    </p:spTree>
    <p:extLst>
      <p:ext uri="{BB962C8B-B14F-4D97-AF65-F5344CB8AC3E}">
        <p14:creationId xmlns:p14="http://schemas.microsoft.com/office/powerpoint/2010/main" val="377636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F52DC4-4476-4601-A477-5B0626BF1015}" type="slidenum">
              <a:rPr lang="de-DE" smtClean="0"/>
              <a:t>3</a:t>
            </a:fld>
            <a:endParaRPr lang="de-DE"/>
          </a:p>
        </p:txBody>
      </p:sp>
    </p:spTree>
    <p:extLst>
      <p:ext uri="{BB962C8B-B14F-4D97-AF65-F5344CB8AC3E}">
        <p14:creationId xmlns:p14="http://schemas.microsoft.com/office/powerpoint/2010/main" val="282528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ffectLst/>
              </a:rPr>
              <a:t>Eigentlich wäre der Umgang mit RNA nicht komplizierter als der mit DNA, denn der chemische Unterschied zwischen den beiden Substanzklassen ist gering, wären da nicht die </a:t>
            </a:r>
            <a:r>
              <a:rPr lang="de-DE" dirty="0" err="1">
                <a:effectLst/>
              </a:rPr>
              <a:t>RNasen</a:t>
            </a:r>
            <a:r>
              <a:rPr lang="de-DE" dirty="0">
                <a:effectLst/>
              </a:rPr>
              <a:t>. </a:t>
            </a:r>
          </a:p>
          <a:p>
            <a:r>
              <a:rPr lang="de-DE" dirty="0" err="1">
                <a:effectLst/>
              </a:rPr>
              <a:t>RNasen</a:t>
            </a:r>
            <a:r>
              <a:rPr lang="de-DE" dirty="0">
                <a:effectLst/>
              </a:rPr>
              <a:t> sind überall. Alle Organismen produzieren </a:t>
            </a:r>
            <a:r>
              <a:rPr lang="de-DE" dirty="0" err="1">
                <a:effectLst/>
              </a:rPr>
              <a:t>RNasen</a:t>
            </a:r>
            <a:r>
              <a:rPr lang="de-DE" dirty="0">
                <a:effectLst/>
              </a:rPr>
              <a:t> und scheiden sie auch aus — bei uns stecken sie sogar im Schweiß. </a:t>
            </a:r>
          </a:p>
          <a:p>
            <a:r>
              <a:rPr lang="de-DE" dirty="0">
                <a:effectLst/>
              </a:rPr>
              <a:t>Da etliche </a:t>
            </a:r>
            <a:r>
              <a:rPr lang="de-DE" dirty="0" err="1">
                <a:effectLst/>
              </a:rPr>
              <a:t>RNasen</a:t>
            </a:r>
            <a:r>
              <a:rPr lang="de-DE" dirty="0">
                <a:effectLst/>
              </a:rPr>
              <a:t> — im Gegensatz zu ihren Verwandten, den </a:t>
            </a:r>
            <a:r>
              <a:rPr lang="de-DE" dirty="0" err="1">
                <a:effectLst/>
              </a:rPr>
              <a:t>DNasen</a:t>
            </a:r>
            <a:r>
              <a:rPr lang="de-DE" dirty="0">
                <a:effectLst/>
              </a:rPr>
              <a:t> — keine </a:t>
            </a:r>
            <a:r>
              <a:rPr lang="de-DE" dirty="0" err="1">
                <a:effectLst/>
              </a:rPr>
              <a:t>Cofaktoren</a:t>
            </a:r>
            <a:r>
              <a:rPr lang="de-DE" dirty="0">
                <a:effectLst/>
              </a:rPr>
              <a:t> wie Mg</a:t>
            </a:r>
            <a:r>
              <a:rPr lang="de-DE" baseline="30000" dirty="0">
                <a:effectLst/>
              </a:rPr>
              <a:t>2+</a:t>
            </a:r>
            <a:r>
              <a:rPr lang="de-DE" dirty="0">
                <a:effectLst/>
              </a:rPr>
              <a:t> benötigen, um aktiv zu sein und außerdem zum Teil extrem stabil sind (</a:t>
            </a:r>
            <a:r>
              <a:rPr lang="de-DE" dirty="0" err="1">
                <a:effectLst/>
              </a:rPr>
              <a:t>RNase</a:t>
            </a:r>
            <a:r>
              <a:rPr lang="de-DE" dirty="0">
                <a:effectLst/>
              </a:rPr>
              <a:t> A-Lösung wird </a:t>
            </a:r>
            <a:r>
              <a:rPr lang="de-DE" dirty="0" err="1">
                <a:effectLst/>
              </a:rPr>
              <a:t>DNase</a:t>
            </a:r>
            <a:r>
              <a:rPr lang="de-DE" dirty="0">
                <a:effectLst/>
              </a:rPr>
              <a:t>-frei gemacht, indem man sie für zwanzig Minuten kocht!), können sie einem das Leben ganz schön schwer machen.</a:t>
            </a:r>
          </a:p>
          <a:p>
            <a:endParaRPr lang="de-DE" dirty="0"/>
          </a:p>
        </p:txBody>
      </p:sp>
      <p:sp>
        <p:nvSpPr>
          <p:cNvPr id="4" name="Foliennummernplatzhalter 3"/>
          <p:cNvSpPr>
            <a:spLocks noGrp="1"/>
          </p:cNvSpPr>
          <p:nvPr>
            <p:ph type="sldNum" sz="quarter" idx="10"/>
          </p:nvPr>
        </p:nvSpPr>
        <p:spPr/>
        <p:txBody>
          <a:bodyPr/>
          <a:lstStyle/>
          <a:p>
            <a:fld id="{5FF52DC4-4476-4601-A477-5B0626BF1015}" type="slidenum">
              <a:rPr lang="de-DE" smtClean="0"/>
              <a:t>4</a:t>
            </a:fld>
            <a:endParaRPr lang="de-DE"/>
          </a:p>
        </p:txBody>
      </p:sp>
    </p:spTree>
    <p:extLst>
      <p:ext uri="{BB962C8B-B14F-4D97-AF65-F5344CB8AC3E}">
        <p14:creationId xmlns:p14="http://schemas.microsoft.com/office/powerpoint/2010/main" val="292106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err="1"/>
              <a:t>Diethyldicarbonat</a:t>
            </a:r>
            <a:r>
              <a:rPr lang="de-DE" dirty="0"/>
              <a:t>, auch </a:t>
            </a:r>
            <a:r>
              <a:rPr lang="de-DE" dirty="0" err="1"/>
              <a:t>Diethylpyrocarbonat</a:t>
            </a:r>
            <a:r>
              <a:rPr lang="de-DE" dirty="0"/>
              <a:t> (DEPC), ist ein </a:t>
            </a:r>
            <a:r>
              <a:rPr lang="de-DE" dirty="0">
                <a:hlinkClick r:id="rId3" tooltip="Ester"/>
              </a:rPr>
              <a:t>Ester</a:t>
            </a:r>
            <a:r>
              <a:rPr lang="de-DE" dirty="0"/>
              <a:t> der </a:t>
            </a:r>
            <a:r>
              <a:rPr lang="de-DE" dirty="0">
                <a:hlinkClick r:id="rId4" tooltip="Pyrokohlensäure (Seite nicht vorhanden)"/>
              </a:rPr>
              <a:t>Pyrokohlensäure</a:t>
            </a:r>
            <a:r>
              <a:rPr lang="de-DE" dirty="0"/>
              <a:t>.</a:t>
            </a:r>
          </a:p>
          <a:p>
            <a:endParaRPr lang="de-DE" dirty="0"/>
          </a:p>
          <a:p>
            <a:r>
              <a:rPr lang="de-DE" dirty="0"/>
              <a:t>- </a:t>
            </a:r>
            <a:r>
              <a:rPr lang="de-DE" dirty="0" err="1"/>
              <a:t>Diethyldicarbonat</a:t>
            </a:r>
            <a:r>
              <a:rPr lang="de-DE" dirty="0"/>
              <a:t> wird in der </a:t>
            </a:r>
            <a:r>
              <a:rPr lang="de-DE" dirty="0">
                <a:hlinkClick r:id="rId5" tooltip="Molekularbiologie"/>
              </a:rPr>
              <a:t>Molekularbiologie</a:t>
            </a:r>
            <a:r>
              <a:rPr lang="de-DE" dirty="0"/>
              <a:t> zur Inaktivierung von </a:t>
            </a:r>
            <a:r>
              <a:rPr lang="de-DE" dirty="0">
                <a:hlinkClick r:id="rId6" tooltip="Ribonuklease"/>
              </a:rPr>
              <a:t>Ribonukleasen</a:t>
            </a:r>
            <a:r>
              <a:rPr lang="de-DE" dirty="0"/>
              <a:t> (</a:t>
            </a:r>
            <a:r>
              <a:rPr lang="de-DE" dirty="0" err="1"/>
              <a:t>RNasen</a:t>
            </a:r>
            <a:r>
              <a:rPr lang="de-DE" dirty="0"/>
              <a:t>) verwendet.</a:t>
            </a:r>
            <a:br>
              <a:rPr lang="de-DE" baseline="30000" dirty="0"/>
            </a:br>
            <a:r>
              <a:rPr lang="de-DE" baseline="30000" dirty="0"/>
              <a:t>_</a:t>
            </a:r>
            <a:r>
              <a:rPr lang="de-DE" dirty="0"/>
              <a:t> Bei der Herstellung </a:t>
            </a:r>
            <a:r>
              <a:rPr lang="de-DE" dirty="0" err="1"/>
              <a:t>RNase</a:t>
            </a:r>
            <a:r>
              <a:rPr lang="de-DE" dirty="0"/>
              <a:t>-freien Wassers wird 0,1 % </a:t>
            </a:r>
            <a:r>
              <a:rPr lang="de-DE" dirty="0" err="1"/>
              <a:t>Diethyldicarbonat</a:t>
            </a:r>
            <a:r>
              <a:rPr lang="de-DE" dirty="0"/>
              <a:t> in Wasser </a:t>
            </a:r>
            <a:r>
              <a:rPr lang="de-DE" dirty="0">
                <a:hlinkClick r:id="rId7" tooltip="Autoklavieren"/>
              </a:rPr>
              <a:t>autoklaviert</a:t>
            </a:r>
            <a:r>
              <a:rPr lang="de-DE" dirty="0"/>
              <a:t>. Unverbrauchtes </a:t>
            </a:r>
            <a:br>
              <a:rPr lang="de-DE" dirty="0"/>
            </a:br>
            <a:r>
              <a:rPr lang="de-DE" dirty="0"/>
              <a:t>  </a:t>
            </a:r>
            <a:r>
              <a:rPr lang="de-DE" dirty="0" err="1"/>
              <a:t>Diethyldicarbonat</a:t>
            </a:r>
            <a:r>
              <a:rPr lang="de-DE" dirty="0"/>
              <a:t> </a:t>
            </a:r>
            <a:r>
              <a:rPr lang="de-DE" dirty="0" err="1"/>
              <a:t>hydrolysiert</a:t>
            </a:r>
            <a:r>
              <a:rPr lang="de-DE" dirty="0"/>
              <a:t> bei diesen Temperaturen zu Ethanol und Kohlenstoffdioxid. </a:t>
            </a:r>
          </a:p>
          <a:p>
            <a:pPr marL="171450" indent="-171450">
              <a:buFontTx/>
              <a:buChar char="-"/>
            </a:pPr>
            <a:r>
              <a:rPr lang="de-DE" dirty="0"/>
              <a:t>DEPC bindet an primäre und sekundäre Amine z.B. Histidin, und führt zu kovalenten Bindungen, wodurch die Aktivität</a:t>
            </a:r>
            <a:br>
              <a:rPr lang="de-DE" dirty="0"/>
            </a:br>
            <a:r>
              <a:rPr lang="de-DE" dirty="0"/>
              <a:t>  der </a:t>
            </a:r>
            <a:r>
              <a:rPr lang="de-DE" dirty="0" err="1"/>
              <a:t>RNasen</a:t>
            </a:r>
            <a:r>
              <a:rPr lang="de-DE" dirty="0"/>
              <a:t> zerstört wird.</a:t>
            </a:r>
          </a:p>
          <a:p>
            <a:pPr marL="171450" indent="-171450">
              <a:buFontTx/>
              <a:buChar char="-"/>
            </a:pPr>
            <a:endParaRPr lang="de-DE" dirty="0"/>
          </a:p>
          <a:p>
            <a:endParaRPr lang="de-DE" dirty="0"/>
          </a:p>
        </p:txBody>
      </p:sp>
      <p:sp>
        <p:nvSpPr>
          <p:cNvPr id="4" name="Foliennummernplatzhalter 3"/>
          <p:cNvSpPr>
            <a:spLocks noGrp="1"/>
          </p:cNvSpPr>
          <p:nvPr>
            <p:ph type="sldNum" sz="quarter" idx="10"/>
          </p:nvPr>
        </p:nvSpPr>
        <p:spPr/>
        <p:txBody>
          <a:bodyPr/>
          <a:lstStyle/>
          <a:p>
            <a:fld id="{5FF52DC4-4476-4601-A477-5B0626BF1015}" type="slidenum">
              <a:rPr lang="de-DE" smtClean="0"/>
              <a:t>5</a:t>
            </a:fld>
            <a:endParaRPr lang="de-DE"/>
          </a:p>
        </p:txBody>
      </p:sp>
    </p:spTree>
    <p:extLst>
      <p:ext uri="{BB962C8B-B14F-4D97-AF65-F5344CB8AC3E}">
        <p14:creationId xmlns:p14="http://schemas.microsoft.com/office/powerpoint/2010/main" val="67969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F52DC4-4476-4601-A477-5B0626BF1015}" type="slidenum">
              <a:rPr lang="de-DE" smtClean="0"/>
              <a:t>6</a:t>
            </a:fld>
            <a:endParaRPr lang="de-DE"/>
          </a:p>
        </p:txBody>
      </p:sp>
    </p:spTree>
    <p:extLst>
      <p:ext uri="{BB962C8B-B14F-4D97-AF65-F5344CB8AC3E}">
        <p14:creationId xmlns:p14="http://schemas.microsoft.com/office/powerpoint/2010/main" val="205641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F52DC4-4476-4601-A477-5B0626BF1015}" type="slidenum">
              <a:rPr lang="de-DE" smtClean="0"/>
              <a:t>7</a:t>
            </a:fld>
            <a:endParaRPr lang="de-DE"/>
          </a:p>
        </p:txBody>
      </p:sp>
    </p:spTree>
    <p:extLst>
      <p:ext uri="{BB962C8B-B14F-4D97-AF65-F5344CB8AC3E}">
        <p14:creationId xmlns:p14="http://schemas.microsoft.com/office/powerpoint/2010/main" val="3321408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T7-RNA-Polymerase gilt in Kombination mit dem T7 eigenen Promotor als besonders „starkes“ </a:t>
            </a:r>
            <a:r>
              <a:rPr lang="de-DE" dirty="0" err="1"/>
              <a:t>Expressionsystem</a:t>
            </a:r>
            <a:r>
              <a:rPr lang="de-DE" dirty="0"/>
              <a:t>. Das bedeutet, dass mit diesem Promotor sehr viel RNA produziert werden kann. T7-Polymerase hat während der </a:t>
            </a:r>
            <a:r>
              <a:rPr lang="de-DE" dirty="0">
                <a:hlinkClick r:id="rId3"/>
              </a:rPr>
              <a:t>Elongationsphase der </a:t>
            </a:r>
            <a:r>
              <a:rPr lang="de-DE" dirty="0">
                <a:hlinkClick r:id="rId4"/>
              </a:rPr>
              <a:t>Transkription eine Nukleotidadditionsgeschwindigkeit von 200 bis 260 Nukleotiden pro Sekunde (die normale </a:t>
            </a:r>
            <a:r>
              <a:rPr lang="de-DE" i="1" dirty="0">
                <a:hlinkClick r:id="rId4"/>
              </a:rPr>
              <a:t>E. coli</a:t>
            </a:r>
            <a:r>
              <a:rPr lang="de-DE" dirty="0">
                <a:hlinkClick r:id="rId4"/>
              </a:rPr>
              <a:t>-RNA-Polymerase erreicht etwa 40 Nukleotiden pro Sekunde).</a:t>
            </a:r>
            <a:endParaRPr lang="de-DE" dirty="0"/>
          </a:p>
          <a:p>
            <a:endParaRPr lang="de-DE" dirty="0"/>
          </a:p>
          <a:p>
            <a:r>
              <a:rPr lang="de-DE" dirty="0"/>
              <a:t>Neben </a:t>
            </a:r>
            <a:r>
              <a:rPr lang="de-DE" i="1" dirty="0"/>
              <a:t>Cas9</a:t>
            </a:r>
            <a:r>
              <a:rPr lang="de-DE" dirty="0"/>
              <a:t> und der </a:t>
            </a:r>
            <a:r>
              <a:rPr lang="de-DE" i="1" dirty="0" err="1"/>
              <a:t>crRNA</a:t>
            </a:r>
            <a:r>
              <a:rPr lang="de-DE" dirty="0"/>
              <a:t> ist das Vorhandensein eines PAM-Motivs (</a:t>
            </a:r>
            <a:r>
              <a:rPr lang="de-DE" dirty="0">
                <a:hlinkClick r:id="rId5"/>
              </a:rPr>
              <a:t>englisch </a:t>
            </a:r>
            <a:r>
              <a:rPr lang="de-DE" i="1" dirty="0">
                <a:hlinkClick r:id="rId5"/>
              </a:rPr>
              <a:t>protospacer adjacent motif</a:t>
            </a:r>
            <a:r>
              <a:rPr lang="de-DE" dirty="0">
                <a:hlinkClick r:id="rId5"/>
              </a:rPr>
              <a:t> ‚Angrenzendes Motiv an den Protospacer‘) mit der Sequenz NGG (mit N als beliebige Nukleinbase gefolgt von zwei Guaninen</a:t>
            </a:r>
            <a:r>
              <a:rPr lang="de-DE" b="1" dirty="0">
                <a:hlinkClick r:id="rId5"/>
              </a:rPr>
              <a:t>) in der Ziel-DNA </a:t>
            </a:r>
            <a:r>
              <a:rPr lang="de-DE" dirty="0">
                <a:hlinkClick r:id="rId5"/>
              </a:rPr>
              <a:t>notwendig für eine Aktivierung von Cas9.</a:t>
            </a:r>
            <a:r>
              <a:rPr lang="de-DE" baseline="30000" dirty="0">
                <a:hlinkClick r:id="rId5"/>
              </a:rPr>
              <a:t>[12]</a:t>
            </a:r>
            <a:r>
              <a:rPr lang="de-DE" dirty="0">
                <a:hlinkClick r:id="rId5"/>
              </a:rPr>
              <a:t> Der Schnitt der DNA erfolgt drei Nukleotide vor dem PAM. </a:t>
            </a:r>
            <a:endParaRPr lang="de-DE" dirty="0"/>
          </a:p>
          <a:p>
            <a:endParaRPr lang="de-DE" dirty="0"/>
          </a:p>
        </p:txBody>
      </p:sp>
      <p:sp>
        <p:nvSpPr>
          <p:cNvPr id="4" name="Foliennummernplatzhalter 3"/>
          <p:cNvSpPr>
            <a:spLocks noGrp="1"/>
          </p:cNvSpPr>
          <p:nvPr>
            <p:ph type="sldNum" sz="quarter" idx="10"/>
          </p:nvPr>
        </p:nvSpPr>
        <p:spPr/>
        <p:txBody>
          <a:bodyPr/>
          <a:lstStyle/>
          <a:p>
            <a:fld id="{5FF52DC4-4476-4601-A477-5B0626BF1015}" type="slidenum">
              <a:rPr lang="de-DE" smtClean="0"/>
              <a:t>8</a:t>
            </a:fld>
            <a:endParaRPr lang="de-DE"/>
          </a:p>
        </p:txBody>
      </p:sp>
    </p:spTree>
    <p:extLst>
      <p:ext uri="{BB962C8B-B14F-4D97-AF65-F5344CB8AC3E}">
        <p14:creationId xmlns:p14="http://schemas.microsoft.com/office/powerpoint/2010/main" val="309280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FF52DC4-4476-4601-A477-5B0626BF1015}" type="slidenum">
              <a:rPr lang="de-DE" smtClean="0"/>
              <a:t>15</a:t>
            </a:fld>
            <a:endParaRPr lang="de-DE"/>
          </a:p>
        </p:txBody>
      </p:sp>
    </p:spTree>
    <p:extLst>
      <p:ext uri="{BB962C8B-B14F-4D97-AF65-F5344CB8AC3E}">
        <p14:creationId xmlns:p14="http://schemas.microsoft.com/office/powerpoint/2010/main" val="206928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p>
            <a:fld id="{C2D90E5C-34B5-5348-B5E1-FC3238803F1D}" type="datetime1">
              <a:rPr lang="de-DE" smtClean="0"/>
              <a:t>13.01.2023</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01B7ABBB-F95C-4207-9F24-BB3EEA8B05E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6728BAD4-4527-D742-B0BF-C64BB61AFCA1}" type="datetime1">
              <a:rPr lang="de-DE" smtClean="0"/>
              <a:t>13.01.2023</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01B7ABBB-F95C-4207-9F24-BB3EEA8B05E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8C3DFC1D-144C-1347-A601-B9C76F0DC7FF}" type="datetime1">
              <a:rPr lang="de-DE" smtClean="0"/>
              <a:t>13.01.2023</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01B7ABBB-F95C-4207-9F24-BB3EEA8B05E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EEFC1CE3-34A9-394B-8634-BF9598ADADC9}" type="datetime1">
              <a:rPr lang="de-DE" smtClean="0"/>
              <a:t>13.01.2023</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01B7ABBB-F95C-4207-9F24-BB3EEA8B05E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3B40AAC4-5549-754B-85E0-048C65C5CA91}" type="datetime1">
              <a:rPr lang="de-DE" smtClean="0"/>
              <a:t>13.01.2023</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01B7ABBB-F95C-4207-9F24-BB3EEA8B05E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p>
            <a:fld id="{CEA6AC4C-32C6-9247-89F3-E21C4707385A}" type="datetime1">
              <a:rPr lang="de-DE" smtClean="0"/>
              <a:t>13.01.2023</a:t>
            </a:fld>
            <a:endParaRPr lang="en-US" dirty="0"/>
          </a:p>
        </p:txBody>
      </p:sp>
      <p:sp>
        <p:nvSpPr>
          <p:cNvPr id="6" name="Fußzeilenplatzhalter 5"/>
          <p:cNvSpPr>
            <a:spLocks noGrp="1"/>
          </p:cNvSpPr>
          <p:nvPr>
            <p:ph type="ftr" sz="quarter" idx="11"/>
          </p:nvPr>
        </p:nvSpPr>
        <p:spPr/>
        <p:txBody>
          <a:bodyPr/>
          <a:lstStyle/>
          <a:p>
            <a:endParaRPr lang="en-US" dirty="0"/>
          </a:p>
        </p:txBody>
      </p:sp>
      <p:sp>
        <p:nvSpPr>
          <p:cNvPr id="7" name="Foliennummernplatzhalter 6"/>
          <p:cNvSpPr>
            <a:spLocks noGrp="1"/>
          </p:cNvSpPr>
          <p:nvPr>
            <p:ph type="sldNum" sz="quarter" idx="12"/>
          </p:nvPr>
        </p:nvSpPr>
        <p:spPr/>
        <p:txBody>
          <a:bodyPr/>
          <a:lstStyle/>
          <a:p>
            <a:fld id="{01B7ABBB-F95C-4207-9F24-BB3EEA8B05E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p>
            <a:fld id="{B573A27A-98B2-C645-92E7-16895F01AEDB}" type="datetime1">
              <a:rPr lang="de-DE" smtClean="0"/>
              <a:t>13.01.2023</a:t>
            </a:fld>
            <a:endParaRPr lang="en-US" dirty="0"/>
          </a:p>
        </p:txBody>
      </p:sp>
      <p:sp>
        <p:nvSpPr>
          <p:cNvPr id="8" name="Fußzeilenplatzhalter 7"/>
          <p:cNvSpPr>
            <a:spLocks noGrp="1"/>
          </p:cNvSpPr>
          <p:nvPr>
            <p:ph type="ftr" sz="quarter" idx="11"/>
          </p:nvPr>
        </p:nvSpPr>
        <p:spPr/>
        <p:txBody>
          <a:bodyPr/>
          <a:lstStyle/>
          <a:p>
            <a:endParaRPr lang="en-US" dirty="0"/>
          </a:p>
        </p:txBody>
      </p:sp>
      <p:sp>
        <p:nvSpPr>
          <p:cNvPr id="9" name="Foliennummernplatzhalter 8"/>
          <p:cNvSpPr>
            <a:spLocks noGrp="1"/>
          </p:cNvSpPr>
          <p:nvPr>
            <p:ph type="sldNum" sz="quarter" idx="12"/>
          </p:nvPr>
        </p:nvSpPr>
        <p:spPr/>
        <p:txBody>
          <a:bodyPr/>
          <a:lstStyle/>
          <a:p>
            <a:fld id="{01B7ABBB-F95C-4207-9F24-BB3EEA8B05E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fld id="{8394199C-F0FC-FE47-9848-F26752275628}" type="datetime1">
              <a:rPr lang="de-DE" smtClean="0"/>
              <a:t>13.01.2023</a:t>
            </a:fld>
            <a:endParaRPr lang="en-US" dirty="0"/>
          </a:p>
        </p:txBody>
      </p:sp>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01B7ABBB-F95C-4207-9F24-BB3EEA8B05E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87144F2-2B52-6044-838E-F2F08D0887B9}" type="datetime1">
              <a:rPr lang="de-DE" smtClean="0"/>
              <a:t>13.01.2023</a:t>
            </a:fld>
            <a:endParaRPr lang="en-US" dirty="0"/>
          </a:p>
        </p:txBody>
      </p:sp>
      <p:sp>
        <p:nvSpPr>
          <p:cNvPr id="3" name="Fußzeilenplatzhalter 2"/>
          <p:cNvSpPr>
            <a:spLocks noGrp="1"/>
          </p:cNvSpPr>
          <p:nvPr>
            <p:ph type="ftr" sz="quarter" idx="11"/>
          </p:nvPr>
        </p:nvSpPr>
        <p:spPr/>
        <p:txBody>
          <a:bodyPr/>
          <a:lstStyle/>
          <a:p>
            <a:endParaRPr lang="en-US" dirty="0"/>
          </a:p>
        </p:txBody>
      </p:sp>
      <p:sp>
        <p:nvSpPr>
          <p:cNvPr id="4" name="Foliennummernplatzhalter 3"/>
          <p:cNvSpPr>
            <a:spLocks noGrp="1"/>
          </p:cNvSpPr>
          <p:nvPr>
            <p:ph type="sldNum" sz="quarter" idx="12"/>
          </p:nvPr>
        </p:nvSpPr>
        <p:spPr/>
        <p:txBody>
          <a:bodyPr/>
          <a:lstStyle/>
          <a:p>
            <a:fld id="{01B7ABBB-F95C-4207-9F24-BB3EEA8B05E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373A4627-2D71-E347-839E-C8007D07F6F3}" type="datetime1">
              <a:rPr lang="de-DE" smtClean="0"/>
              <a:t>13.01.2023</a:t>
            </a:fld>
            <a:endParaRPr lang="en-US" dirty="0"/>
          </a:p>
        </p:txBody>
      </p:sp>
      <p:sp>
        <p:nvSpPr>
          <p:cNvPr id="6" name="Fußzeilenplatzhalter 5"/>
          <p:cNvSpPr>
            <a:spLocks noGrp="1"/>
          </p:cNvSpPr>
          <p:nvPr>
            <p:ph type="ftr" sz="quarter" idx="11"/>
          </p:nvPr>
        </p:nvSpPr>
        <p:spPr/>
        <p:txBody>
          <a:bodyPr/>
          <a:lstStyle/>
          <a:p>
            <a:endParaRPr lang="en-US" dirty="0"/>
          </a:p>
        </p:txBody>
      </p:sp>
      <p:sp>
        <p:nvSpPr>
          <p:cNvPr id="7" name="Foliennummernplatzhalter 6"/>
          <p:cNvSpPr>
            <a:spLocks noGrp="1"/>
          </p:cNvSpPr>
          <p:nvPr>
            <p:ph type="sldNum" sz="quarter" idx="12"/>
          </p:nvPr>
        </p:nvSpPr>
        <p:spPr/>
        <p:txBody>
          <a:bodyPr/>
          <a:lstStyle/>
          <a:p>
            <a:fld id="{01B7ABBB-F95C-4207-9F24-BB3EEA8B05E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744A262B-E083-6D45-9226-50A18E1BE9C1}" type="datetime1">
              <a:rPr lang="de-DE" smtClean="0"/>
              <a:t>13.01.2023</a:t>
            </a:fld>
            <a:endParaRPr lang="en-US" dirty="0"/>
          </a:p>
        </p:txBody>
      </p:sp>
      <p:sp>
        <p:nvSpPr>
          <p:cNvPr id="6" name="Fußzeilenplatzhalter 5"/>
          <p:cNvSpPr>
            <a:spLocks noGrp="1"/>
          </p:cNvSpPr>
          <p:nvPr>
            <p:ph type="ftr" sz="quarter" idx="11"/>
          </p:nvPr>
        </p:nvSpPr>
        <p:spPr/>
        <p:txBody>
          <a:bodyPr/>
          <a:lstStyle/>
          <a:p>
            <a:endParaRPr lang="en-US" dirty="0"/>
          </a:p>
        </p:txBody>
      </p:sp>
      <p:sp>
        <p:nvSpPr>
          <p:cNvPr id="7" name="Foliennummernplatzhalter 6"/>
          <p:cNvSpPr>
            <a:spLocks noGrp="1"/>
          </p:cNvSpPr>
          <p:nvPr>
            <p:ph type="sldNum" sz="quarter" idx="12"/>
          </p:nvPr>
        </p:nvSpPr>
        <p:spPr/>
        <p:txBody>
          <a:bodyPr/>
          <a:lstStyle/>
          <a:p>
            <a:fld id="{01B7ABBB-F95C-4207-9F24-BB3EEA8B05E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89638-7587-6249-8C18-C7B264E2997B}" type="datetime1">
              <a:rPr lang="de-DE" smtClean="0"/>
              <a:t>13.01.2023</a:t>
            </a:fld>
            <a:endParaRPr lang="en-US"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7ABBB-F95C-4207-9F24-BB3EEA8B05E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CuqwMupTh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thermofisher.com/de/de/home/references/ambion-tech-support/nuclease-enzymes/tech-notes/rnase-and-depc-treatment.html"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620688"/>
            <a:ext cx="7772400" cy="1470025"/>
          </a:xfrm>
        </p:spPr>
        <p:txBody>
          <a:bodyPr>
            <a:normAutofit fontScale="90000"/>
          </a:bodyPr>
          <a:lstStyle/>
          <a:p>
            <a:r>
              <a:rPr lang="cs-CZ" sz="4800" dirty="0"/>
              <a:t>Učitelský</a:t>
            </a:r>
            <a:r>
              <a:rPr lang="en-US" sz="4800" dirty="0"/>
              <a:t> Proto</a:t>
            </a:r>
            <a:r>
              <a:rPr lang="cs-CZ" sz="4800" dirty="0"/>
              <a:t>k</a:t>
            </a:r>
            <a:r>
              <a:rPr lang="en-US" sz="4800" dirty="0" err="1"/>
              <a:t>ol</a:t>
            </a:r>
            <a:r>
              <a:rPr lang="en-US" sz="4800" dirty="0"/>
              <a:t> </a:t>
            </a:r>
            <a:br>
              <a:rPr lang="en-US" sz="4800" dirty="0"/>
            </a:br>
            <a:r>
              <a:rPr lang="en-US" sz="4800" dirty="0"/>
              <a:t>CRISPR/Cas9 Experiment</a:t>
            </a:r>
            <a:r>
              <a:rPr lang="cs-CZ" sz="4800" dirty="0"/>
              <a:t> in vitro</a:t>
            </a:r>
            <a:endParaRPr lang="en-US" sz="4800" dirty="0"/>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122" y="2222476"/>
            <a:ext cx="4423308" cy="3451024"/>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2490558D-E29C-9A70-E0B4-F206DC84A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5301208"/>
            <a:ext cx="1794099" cy="1292598"/>
          </a:xfrm>
          <a:prstGeom prst="rect">
            <a:avLst/>
          </a:prstGeom>
        </p:spPr>
      </p:pic>
      <p:pic>
        <p:nvPicPr>
          <p:cNvPr id="10" name="Grafik 9">
            <a:extLst>
              <a:ext uri="{FF2B5EF4-FFF2-40B4-BE49-F238E27FC236}">
                <a16:creationId xmlns:a16="http://schemas.microsoft.com/office/drawing/2014/main" id="{609FAD04-F63B-4D9D-A2BC-61E389EC6974}"/>
              </a:ext>
            </a:extLst>
          </p:cNvPr>
          <p:cNvPicPr>
            <a:picLocks noChangeAspect="1"/>
          </p:cNvPicPr>
          <p:nvPr/>
        </p:nvPicPr>
        <p:blipFill>
          <a:blip r:embed="rId5"/>
          <a:stretch>
            <a:fillRect/>
          </a:stretch>
        </p:blipFill>
        <p:spPr>
          <a:xfrm>
            <a:off x="467544" y="5805263"/>
            <a:ext cx="2501105" cy="714601"/>
          </a:xfrm>
          <a:prstGeom prst="rect">
            <a:avLst/>
          </a:prstGeom>
        </p:spPr>
      </p:pic>
      <p:sp>
        <p:nvSpPr>
          <p:cNvPr id="3" name="Datumsplatzhalter 2">
            <a:extLst>
              <a:ext uri="{FF2B5EF4-FFF2-40B4-BE49-F238E27FC236}">
                <a16:creationId xmlns:a16="http://schemas.microsoft.com/office/drawing/2014/main" id="{F196A7A6-04B6-5EC8-B4F0-08760951975A}"/>
              </a:ext>
            </a:extLst>
          </p:cNvPr>
          <p:cNvSpPr>
            <a:spLocks noGrp="1"/>
          </p:cNvSpPr>
          <p:nvPr>
            <p:ph type="dt" sz="half" idx="10"/>
          </p:nvPr>
        </p:nvSpPr>
        <p:spPr/>
        <p:txBody>
          <a:bodyPr/>
          <a:lstStyle/>
          <a:p>
            <a:fld id="{305B1C9E-D6A4-4248-A10B-49A0F9963A8B}" type="datetime1">
              <a:rPr lang="de-DE" smtClean="0"/>
              <a:t>13.01.2023</a:t>
            </a:fld>
            <a:endParaRPr lang="en-US" dirty="0"/>
          </a:p>
        </p:txBody>
      </p:sp>
      <p:sp>
        <p:nvSpPr>
          <p:cNvPr id="5" name="Fußzeilenplatzhalter 4">
            <a:extLst>
              <a:ext uri="{FF2B5EF4-FFF2-40B4-BE49-F238E27FC236}">
                <a16:creationId xmlns:a16="http://schemas.microsoft.com/office/drawing/2014/main" id="{EC17A6AA-18AB-E843-D2CF-3BF92209A15A}"/>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602F942D-9FEF-E02C-2E7A-3EA09232F4A6}"/>
              </a:ext>
            </a:extLst>
          </p:cNvPr>
          <p:cNvSpPr>
            <a:spLocks noGrp="1"/>
          </p:cNvSpPr>
          <p:nvPr>
            <p:ph type="sldNum" sz="quarter" idx="12"/>
          </p:nvPr>
        </p:nvSpPr>
        <p:spPr/>
        <p:txBody>
          <a:bodyPr/>
          <a:lstStyle/>
          <a:p>
            <a:fld id="{01B7ABBB-F95C-4207-9F24-BB3EEA8B05EE}"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1700808"/>
            <a:ext cx="8640960" cy="4154984"/>
          </a:xfrm>
          <a:prstGeom prst="rect">
            <a:avLst/>
          </a:prstGeom>
          <a:noFill/>
        </p:spPr>
        <p:txBody>
          <a:bodyPr wrap="square" lIns="91440" tIns="45720" rIns="91440" bIns="45720" rtlCol="0" anchor="t">
            <a:spAutoFit/>
          </a:bodyPr>
          <a:lstStyle/>
          <a:p>
            <a:pPr marL="450850" indent="-450850"/>
            <a:r>
              <a:rPr lang="de-DE" sz="2800" dirty="0">
                <a:latin typeface="Arial"/>
                <a:cs typeface="Arial"/>
              </a:rPr>
              <a:t>4. 	</a:t>
            </a:r>
            <a:r>
              <a:rPr lang="cs-CZ" sz="2800" dirty="0">
                <a:latin typeface="Arial"/>
                <a:cs typeface="Arial"/>
              </a:rPr>
              <a:t>Namíchejte</a:t>
            </a:r>
            <a:r>
              <a:rPr lang="de-DE" sz="2800" dirty="0">
                <a:latin typeface="Arial"/>
                <a:cs typeface="Arial"/>
              </a:rPr>
              <a:t> </a:t>
            </a:r>
            <a:r>
              <a:rPr lang="cs-CZ" sz="2800" dirty="0">
                <a:latin typeface="Arial"/>
                <a:cs typeface="Arial"/>
              </a:rPr>
              <a:t>pět</a:t>
            </a:r>
            <a:r>
              <a:rPr lang="de-DE" sz="2800" dirty="0">
                <a:latin typeface="Arial"/>
                <a:cs typeface="Arial"/>
              </a:rPr>
              <a:t> </a:t>
            </a:r>
            <a:r>
              <a:rPr lang="cs-CZ" sz="2800" dirty="0">
                <a:latin typeface="Arial"/>
                <a:cs typeface="Arial"/>
              </a:rPr>
              <a:t>vázacích pufrů</a:t>
            </a:r>
            <a:r>
              <a:rPr lang="de-DE" sz="2800" dirty="0">
                <a:latin typeface="Arial"/>
                <a:cs typeface="Arial"/>
              </a:rPr>
              <a:t> </a:t>
            </a:r>
            <a:r>
              <a:rPr lang="cs-CZ" sz="2800" dirty="0">
                <a:latin typeface="Arial"/>
                <a:cs typeface="Arial"/>
              </a:rPr>
              <a:t>obsahujících následující činidla</a:t>
            </a:r>
            <a:r>
              <a:rPr lang="de-DE" sz="2800" dirty="0">
                <a:latin typeface="Arial"/>
                <a:cs typeface="Arial"/>
              </a:rPr>
              <a:t> v</a:t>
            </a:r>
            <a:r>
              <a:rPr lang="cs-CZ" sz="2800" dirty="0">
                <a:latin typeface="Arial"/>
                <a:cs typeface="Arial"/>
              </a:rPr>
              <a:t> konečné koncentraci</a:t>
            </a:r>
            <a:r>
              <a:rPr lang="de-DE" sz="2800" dirty="0">
                <a:latin typeface="Arial"/>
                <a:cs typeface="Arial"/>
              </a:rPr>
              <a:t>:</a:t>
            </a:r>
          </a:p>
          <a:p>
            <a:pPr lvl="0"/>
            <a:endParaRPr lang="de-DE" sz="1200" dirty="0">
              <a:latin typeface="Arial" panose="020B0604020202020204" pitchFamily="34" charset="0"/>
              <a:cs typeface="Arial" panose="020B0604020202020204" pitchFamily="34" charset="0"/>
            </a:endParaRPr>
          </a:p>
          <a:p>
            <a:pPr marL="450850" lvl="0"/>
            <a:r>
              <a:rPr lang="de-DE" sz="2800" dirty="0">
                <a:latin typeface="Arial" panose="020B0604020202020204" pitchFamily="34" charset="0"/>
                <a:cs typeface="Arial" panose="020B0604020202020204" pitchFamily="34" charset="0"/>
              </a:rPr>
              <a:t>300 </a:t>
            </a:r>
            <a:r>
              <a:rPr lang="de-DE" sz="2800" dirty="0" err="1">
                <a:latin typeface="Arial" panose="020B0604020202020204" pitchFamily="34" charset="0"/>
                <a:cs typeface="Arial" panose="020B0604020202020204" pitchFamily="34" charset="0"/>
              </a:rPr>
              <a:t>mM</a:t>
            </a:r>
            <a:r>
              <a:rPr lang="de-DE" sz="2800" dirty="0">
                <a:latin typeface="Arial" panose="020B0604020202020204" pitchFamily="34" charset="0"/>
                <a:cs typeface="Arial" panose="020B0604020202020204" pitchFamily="34" charset="0"/>
              </a:rPr>
              <a:t> KCl</a:t>
            </a:r>
          </a:p>
          <a:p>
            <a:pPr marL="450850" lvl="0"/>
            <a:r>
              <a:rPr lang="de-DE" sz="2800" dirty="0">
                <a:latin typeface="Arial" panose="020B0604020202020204" pitchFamily="34" charset="0"/>
                <a:cs typeface="Arial" panose="020B0604020202020204" pitchFamily="34" charset="0"/>
              </a:rPr>
              <a:t>  30 </a:t>
            </a:r>
            <a:r>
              <a:rPr lang="de-DE" sz="2800" dirty="0" err="1">
                <a:latin typeface="Arial" panose="020B0604020202020204" pitchFamily="34" charset="0"/>
                <a:cs typeface="Arial" panose="020B0604020202020204" pitchFamily="34" charset="0"/>
              </a:rPr>
              <a:t>mM</a:t>
            </a:r>
            <a:r>
              <a:rPr lang="de-DE" sz="2800" dirty="0">
                <a:latin typeface="Arial" panose="020B0604020202020204" pitchFamily="34" charset="0"/>
                <a:cs typeface="Arial" panose="020B0604020202020204" pitchFamily="34" charset="0"/>
              </a:rPr>
              <a:t> HEPES (pH 7,5)</a:t>
            </a:r>
          </a:p>
          <a:p>
            <a:pPr marL="450850" lvl="0"/>
            <a:r>
              <a:rPr lang="de-DE" sz="2800" dirty="0">
                <a:latin typeface="Arial" panose="020B0604020202020204" pitchFamily="34" charset="0"/>
                <a:cs typeface="Arial" panose="020B0604020202020204" pitchFamily="34" charset="0"/>
              </a:rPr>
              <a:t>    1 </a:t>
            </a:r>
            <a:r>
              <a:rPr lang="de-DE" sz="2800" dirty="0" err="1">
                <a:latin typeface="Arial" panose="020B0604020202020204" pitchFamily="34" charset="0"/>
                <a:cs typeface="Arial" panose="020B0604020202020204" pitchFamily="34" charset="0"/>
              </a:rPr>
              <a:t>mM</a:t>
            </a:r>
            <a:r>
              <a:rPr lang="de-DE" sz="2800" dirty="0">
                <a:latin typeface="Arial" panose="020B0604020202020204" pitchFamily="34" charset="0"/>
                <a:cs typeface="Arial" panose="020B0604020202020204" pitchFamily="34" charset="0"/>
              </a:rPr>
              <a:t> MgCl</a:t>
            </a:r>
            <a:r>
              <a:rPr lang="de-DE" sz="2800" baseline="-25000" dirty="0">
                <a:latin typeface="Arial" panose="020B0604020202020204" pitchFamily="34" charset="0"/>
                <a:cs typeface="Arial" panose="020B0604020202020204" pitchFamily="34" charset="0"/>
              </a:rPr>
              <a:t>2</a:t>
            </a:r>
            <a:endParaRPr lang="de-DE" sz="2800" dirty="0">
              <a:latin typeface="Arial" panose="020B0604020202020204" pitchFamily="34" charset="0"/>
              <a:cs typeface="Arial" panose="020B0604020202020204" pitchFamily="34" charset="0"/>
            </a:endParaRPr>
          </a:p>
          <a:p>
            <a:pPr marL="450850" lvl="0"/>
            <a:endParaRPr lang="de-DE" sz="2800" dirty="0">
              <a:latin typeface="Arial" panose="020B0604020202020204" pitchFamily="34" charset="0"/>
              <a:cs typeface="Arial" panose="020B0604020202020204" pitchFamily="34" charset="0"/>
            </a:endParaRPr>
          </a:p>
          <a:p>
            <a:pPr marL="450850" indent="-450850"/>
            <a:r>
              <a:rPr lang="de-DE" sz="2800" dirty="0">
                <a:latin typeface="Arial"/>
                <a:cs typeface="Arial"/>
              </a:rPr>
              <a:t>	</a:t>
            </a:r>
            <a:r>
              <a:rPr lang="cs-CZ" sz="2800" dirty="0">
                <a:latin typeface="Arial"/>
                <a:cs typeface="Arial"/>
              </a:rPr>
              <a:t>Zřeďte</a:t>
            </a:r>
            <a:r>
              <a:rPr lang="de-DE" sz="2800" dirty="0">
                <a:latin typeface="Arial"/>
                <a:cs typeface="Arial"/>
              </a:rPr>
              <a:t> </a:t>
            </a:r>
            <a:r>
              <a:rPr lang="cs-CZ" sz="2800" dirty="0">
                <a:latin typeface="Arial"/>
                <a:cs typeface="Arial"/>
              </a:rPr>
              <a:t>pět</a:t>
            </a:r>
            <a:r>
              <a:rPr lang="de-DE" sz="2800" dirty="0">
                <a:latin typeface="Arial"/>
                <a:cs typeface="Arial"/>
              </a:rPr>
              <a:t> </a:t>
            </a:r>
            <a:r>
              <a:rPr lang="cs-CZ" sz="2800" dirty="0">
                <a:latin typeface="Arial"/>
                <a:cs typeface="Arial"/>
              </a:rPr>
              <a:t>vázacích pufrů přidáním </a:t>
            </a:r>
            <a:r>
              <a:rPr lang="de-DE" sz="2800" dirty="0">
                <a:latin typeface="Arial"/>
                <a:cs typeface="Arial"/>
              </a:rPr>
              <a:t>H</a:t>
            </a:r>
            <a:r>
              <a:rPr lang="de-DE" sz="2800" baseline="-25000" dirty="0">
                <a:latin typeface="Arial"/>
                <a:cs typeface="Arial"/>
              </a:rPr>
              <a:t>2</a:t>
            </a:r>
            <a:r>
              <a:rPr lang="de-DE" sz="2800" dirty="0">
                <a:latin typeface="Arial"/>
                <a:cs typeface="Arial"/>
              </a:rPr>
              <a:t>O</a:t>
            </a:r>
            <a:r>
              <a:rPr lang="cs-CZ" sz="2800" dirty="0">
                <a:latin typeface="Arial"/>
                <a:cs typeface="Arial"/>
              </a:rPr>
              <a:t> bez nukleázy</a:t>
            </a:r>
            <a:r>
              <a:rPr lang="de-DE" sz="2800" dirty="0">
                <a:latin typeface="Arial"/>
                <a:cs typeface="Arial"/>
              </a:rPr>
              <a:t> </a:t>
            </a:r>
            <a:r>
              <a:rPr lang="cs-CZ" sz="2800" dirty="0">
                <a:latin typeface="Arial"/>
                <a:cs typeface="Arial"/>
              </a:rPr>
              <a:t>na konečnou koncentraci 1x</a:t>
            </a:r>
            <a:r>
              <a:rPr lang="de-DE" sz="2800" dirty="0">
                <a:latin typeface="Arial"/>
                <a:cs typeface="Arial"/>
              </a:rPr>
              <a:t> (60 mM KCl; 6 mM HEPES pH 7,5; 0,2 mM MgCl</a:t>
            </a:r>
            <a:r>
              <a:rPr lang="de-DE" sz="2800" baseline="-25000" dirty="0">
                <a:latin typeface="Arial"/>
                <a:cs typeface="Arial"/>
              </a:rPr>
              <a:t>2</a:t>
            </a:r>
            <a:r>
              <a:rPr lang="de-DE" sz="2800" dirty="0">
                <a:latin typeface="Arial"/>
                <a:cs typeface="Arial"/>
              </a:rPr>
              <a:t>).</a:t>
            </a:r>
          </a:p>
        </p:txBody>
      </p:sp>
      <p:sp>
        <p:nvSpPr>
          <p:cNvPr id="4" name="Titel 1"/>
          <p:cNvSpPr txBox="1">
            <a:spLocks/>
          </p:cNvSpPr>
          <p:nvPr/>
        </p:nvSpPr>
        <p:spPr>
          <a:xfrm>
            <a:off x="413048" y="116632"/>
            <a:ext cx="8229600" cy="10527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latin typeface="Arial" panose="020B0604020202020204" pitchFamily="34" charset="0"/>
                <a:cs typeface="Arial" panose="020B0604020202020204" pitchFamily="34" charset="0"/>
              </a:rPr>
              <a:t>Učitelská příprava</a:t>
            </a:r>
            <a:endParaRPr lang="en-US" dirty="0">
              <a:latin typeface="Arial" panose="020B0604020202020204" pitchFamily="34" charset="0"/>
              <a:cs typeface="Arial" panose="020B0604020202020204" pitchFamily="34" charset="0"/>
            </a:endParaRPr>
          </a:p>
        </p:txBody>
      </p:sp>
      <p:sp>
        <p:nvSpPr>
          <p:cNvPr id="5" name="Rechteck 4"/>
          <p:cNvSpPr/>
          <p:nvPr/>
        </p:nvSpPr>
        <p:spPr>
          <a:xfrm>
            <a:off x="395536" y="1057612"/>
            <a:ext cx="8388424"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P</a:t>
            </a:r>
            <a:r>
              <a:rPr lang="cs-CZ" sz="2800" b="1" dirty="0" err="1">
                <a:latin typeface="Arial" panose="020B0604020202020204" pitchFamily="34" charset="0"/>
                <a:cs typeface="Arial" panose="020B0604020202020204" pitchFamily="34" charset="0"/>
              </a:rPr>
              <a:t>říprava</a:t>
            </a:r>
            <a:r>
              <a:rPr lang="cs-CZ" sz="2800" b="1" dirty="0">
                <a:latin typeface="Arial" panose="020B0604020202020204" pitchFamily="34" charset="0"/>
                <a:cs typeface="Arial" panose="020B0604020202020204" pitchFamily="34" charset="0"/>
              </a:rPr>
              <a:t> p</a:t>
            </a:r>
            <a:r>
              <a:rPr lang="en-US" sz="2800" b="1" dirty="0" err="1">
                <a:latin typeface="Arial" panose="020B0604020202020204" pitchFamily="34" charset="0"/>
                <a:cs typeface="Arial" panose="020B0604020202020204" pitchFamily="34" charset="0"/>
              </a:rPr>
              <a:t>ufr</a:t>
            </a:r>
            <a:r>
              <a:rPr lang="cs-CZ" sz="2800" b="1" dirty="0">
                <a:latin typeface="Arial" panose="020B0604020202020204" pitchFamily="34" charset="0"/>
                <a:cs typeface="Arial" panose="020B0604020202020204" pitchFamily="34" charset="0"/>
              </a:rPr>
              <a:t>u</a:t>
            </a:r>
            <a:r>
              <a:rPr lang="en-US" sz="2800" b="1" dirty="0">
                <a:latin typeface="Arial" panose="020B0604020202020204" pitchFamily="34" charset="0"/>
                <a:cs typeface="Arial" panose="020B0604020202020204" pitchFamily="34" charset="0"/>
              </a:rPr>
              <a:t> </a:t>
            </a:r>
            <a:r>
              <a:rPr lang="cs-CZ" sz="2800" b="1" dirty="0">
                <a:latin typeface="Arial" panose="020B0604020202020204" pitchFamily="34" charset="0"/>
                <a:cs typeface="Arial" panose="020B0604020202020204" pitchFamily="34" charset="0"/>
              </a:rPr>
              <a:t>pro</a:t>
            </a:r>
            <a:r>
              <a:rPr lang="en-US" sz="2800" b="1" dirty="0">
                <a:latin typeface="Arial" panose="020B0604020202020204" pitchFamily="34" charset="0"/>
                <a:cs typeface="Arial" panose="020B0604020202020204" pitchFamily="34" charset="0"/>
              </a:rPr>
              <a:t> </a:t>
            </a:r>
            <a:r>
              <a:rPr lang="cs-CZ" sz="2800" b="1" dirty="0">
                <a:latin typeface="Arial" panose="020B0604020202020204" pitchFamily="34" charset="0"/>
                <a:cs typeface="Arial" panose="020B0604020202020204" pitchFamily="34" charset="0"/>
              </a:rPr>
              <a:t>d</a:t>
            </a:r>
            <a:r>
              <a:rPr lang="en-US" sz="2800" b="1" dirty="0" err="1">
                <a:latin typeface="Arial" panose="020B0604020202020204" pitchFamily="34" charset="0"/>
                <a:cs typeface="Arial" panose="020B0604020202020204" pitchFamily="34" charset="0"/>
              </a:rPr>
              <a:t>uplex</a:t>
            </a:r>
            <a:r>
              <a:rPr lang="cs-CZ" sz="2800" b="1" dirty="0">
                <a:latin typeface="Arial" panose="020B0604020202020204" pitchFamily="34" charset="0"/>
                <a:cs typeface="Arial" panose="020B0604020202020204" pitchFamily="34" charset="0"/>
              </a:rPr>
              <a:t>ní</a:t>
            </a:r>
            <a:r>
              <a:rPr lang="en-US" sz="2800" b="1" dirty="0">
                <a:latin typeface="Arial" panose="020B0604020202020204" pitchFamily="34" charset="0"/>
                <a:cs typeface="Arial" panose="020B0604020202020204" pitchFamily="34" charset="0"/>
              </a:rPr>
              <a:t>-DNA</a:t>
            </a:r>
          </a:p>
        </p:txBody>
      </p:sp>
      <p:sp>
        <p:nvSpPr>
          <p:cNvPr id="3" name="Datumsplatzhalter 2">
            <a:extLst>
              <a:ext uri="{FF2B5EF4-FFF2-40B4-BE49-F238E27FC236}">
                <a16:creationId xmlns:a16="http://schemas.microsoft.com/office/drawing/2014/main" id="{2F8B1E77-152F-A526-0BF8-378E5C59DCAC}"/>
              </a:ext>
            </a:extLst>
          </p:cNvPr>
          <p:cNvSpPr>
            <a:spLocks noGrp="1"/>
          </p:cNvSpPr>
          <p:nvPr>
            <p:ph type="dt" sz="half" idx="10"/>
          </p:nvPr>
        </p:nvSpPr>
        <p:spPr/>
        <p:txBody>
          <a:bodyPr/>
          <a:lstStyle/>
          <a:p>
            <a:fld id="{D8CD0589-4B78-B54F-A8D4-25DF428BBF6D}" type="datetime1">
              <a:rPr lang="de-DE" smtClean="0"/>
              <a:t>13.01.2023</a:t>
            </a:fld>
            <a:endParaRPr lang="en-US" dirty="0"/>
          </a:p>
        </p:txBody>
      </p:sp>
      <p:sp>
        <p:nvSpPr>
          <p:cNvPr id="6" name="Fußzeilenplatzhalter 5">
            <a:extLst>
              <a:ext uri="{FF2B5EF4-FFF2-40B4-BE49-F238E27FC236}">
                <a16:creationId xmlns:a16="http://schemas.microsoft.com/office/drawing/2014/main" id="{61FF0127-E9CA-901C-1C90-37895AE0A1D8}"/>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522F0C0B-F3A0-DFC5-6AB7-CF22BD129909}"/>
              </a:ext>
            </a:extLst>
          </p:cNvPr>
          <p:cNvSpPr>
            <a:spLocks noGrp="1"/>
          </p:cNvSpPr>
          <p:nvPr>
            <p:ph type="sldNum" sz="quarter" idx="12"/>
          </p:nvPr>
        </p:nvSpPr>
        <p:spPr/>
        <p:txBody>
          <a:bodyPr/>
          <a:lstStyle/>
          <a:p>
            <a:fld id="{01B7ABBB-F95C-4207-9F24-BB3EEA8B05EE}" type="slidenum">
              <a:rPr lang="en-US" smtClean="0"/>
              <a:pPr/>
              <a:t>10</a:t>
            </a:fld>
            <a:endParaRPr lang="en-US" dirty="0"/>
          </a:p>
        </p:txBody>
      </p:sp>
      <p:pic>
        <p:nvPicPr>
          <p:cNvPr id="8" name="Grafik 7">
            <a:extLst>
              <a:ext uri="{FF2B5EF4-FFF2-40B4-BE49-F238E27FC236}">
                <a16:creationId xmlns:a16="http://schemas.microsoft.com/office/drawing/2014/main" id="{D0E9DF3A-FCC9-DCA7-6C7E-F899CB8DF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2829365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2291803"/>
            <a:ext cx="8565479" cy="1508105"/>
          </a:xfrm>
          <a:prstGeom prst="rect">
            <a:avLst/>
          </a:prstGeom>
          <a:noFill/>
        </p:spPr>
        <p:txBody>
          <a:bodyPr wrap="square" lIns="91440" tIns="45720" rIns="91440" bIns="45720" rtlCol="0" anchor="t">
            <a:spAutoFit/>
          </a:bodyPr>
          <a:lstStyle/>
          <a:p>
            <a:endParaRPr lang="de-DE" sz="2000" dirty="0">
              <a:latin typeface="Arial" panose="020B0604020202020204" pitchFamily="34" charset="0"/>
              <a:cs typeface="Arial" panose="020B0604020202020204" pitchFamily="34" charset="0"/>
            </a:endParaRPr>
          </a:p>
          <a:p>
            <a:pPr marL="652145" indent="-652145"/>
            <a:r>
              <a:rPr lang="de-DE" sz="2800" dirty="0">
                <a:latin typeface="Arial"/>
                <a:cs typeface="Arial"/>
              </a:rPr>
              <a:t>5.1	</a:t>
            </a:r>
            <a:r>
              <a:rPr lang="cs-CZ" sz="2400" dirty="0">
                <a:latin typeface="Arial"/>
                <a:cs typeface="Arial"/>
              </a:rPr>
              <a:t>Přidejte do </a:t>
            </a:r>
            <a:r>
              <a:rPr lang="en-US" sz="2400" dirty="0">
                <a:latin typeface="Arial"/>
                <a:cs typeface="Arial"/>
              </a:rPr>
              <a:t>Duplex-DNA</a:t>
            </a:r>
            <a:r>
              <a:rPr lang="cs-CZ" sz="2400" dirty="0">
                <a:latin typeface="Arial"/>
                <a:cs typeface="Arial"/>
              </a:rPr>
              <a:t> </a:t>
            </a:r>
            <a:r>
              <a:rPr lang="en-US" sz="2400" dirty="0" err="1">
                <a:latin typeface="Arial"/>
                <a:cs typeface="Arial"/>
              </a:rPr>
              <a:t>pelet</a:t>
            </a:r>
            <a:r>
              <a:rPr lang="en-US" sz="2400" dirty="0">
                <a:latin typeface="Arial"/>
                <a:cs typeface="Arial"/>
              </a:rPr>
              <a:t>  1000 µL </a:t>
            </a:r>
            <a:r>
              <a:rPr lang="cs-CZ" sz="2400" dirty="0">
                <a:latin typeface="Arial"/>
                <a:cs typeface="Arial"/>
              </a:rPr>
              <a:t>vázacího puf</a:t>
            </a:r>
            <a:r>
              <a:rPr lang="en-US" sz="2400" dirty="0" err="1">
                <a:latin typeface="Arial"/>
                <a:cs typeface="Arial"/>
              </a:rPr>
              <a:t>ru</a:t>
            </a:r>
            <a:r>
              <a:rPr lang="cs-CZ" sz="2400" dirty="0">
                <a:latin typeface="Arial"/>
                <a:cs typeface="Arial"/>
              </a:rPr>
              <a:t> 1x</a:t>
            </a:r>
            <a:r>
              <a:rPr lang="en-US" sz="2400" dirty="0">
                <a:latin typeface="Arial"/>
                <a:cs typeface="Arial"/>
              </a:rPr>
              <a:t> a </a:t>
            </a:r>
            <a:r>
              <a:rPr lang="cs-CZ" sz="2400" dirty="0" err="1">
                <a:latin typeface="Arial"/>
                <a:cs typeface="Arial"/>
              </a:rPr>
              <a:t>propipetováním</a:t>
            </a:r>
            <a:r>
              <a:rPr lang="de-DE" sz="2400" dirty="0">
                <a:latin typeface="Arial"/>
                <a:cs typeface="Arial"/>
              </a:rPr>
              <a:t> </a:t>
            </a:r>
            <a:r>
              <a:rPr lang="cs-CZ" sz="2400" dirty="0">
                <a:latin typeface="Arial"/>
                <a:cs typeface="Arial"/>
              </a:rPr>
              <a:t>rozpusťte </a:t>
            </a:r>
          </a:p>
          <a:p>
            <a:endParaRPr lang="de-DE" sz="2000" dirty="0">
              <a:latin typeface="Arial" panose="020B0604020202020204" pitchFamily="34" charset="0"/>
              <a:cs typeface="Arial" panose="020B0604020202020204" pitchFamily="34" charset="0"/>
            </a:endParaRPr>
          </a:p>
        </p:txBody>
      </p:sp>
      <p:sp>
        <p:nvSpPr>
          <p:cNvPr id="4" name="Titel 1"/>
          <p:cNvSpPr txBox="1">
            <a:spLocks/>
          </p:cNvSpPr>
          <p:nvPr/>
        </p:nvSpPr>
        <p:spPr>
          <a:xfrm>
            <a:off x="467544" y="186331"/>
            <a:ext cx="8229600" cy="10527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latin typeface="Arial" panose="020B0604020202020204" pitchFamily="34" charset="0"/>
                <a:cs typeface="Arial" panose="020B0604020202020204" pitchFamily="34" charset="0"/>
              </a:rPr>
              <a:t>Učitelská příprava</a:t>
            </a:r>
            <a:endParaRPr lang="en-US" dirty="0">
              <a:latin typeface="Arial" panose="020B0604020202020204" pitchFamily="34" charset="0"/>
              <a:cs typeface="Arial" panose="020B0604020202020204" pitchFamily="34" charset="0"/>
            </a:endParaRPr>
          </a:p>
        </p:txBody>
      </p:sp>
      <p:sp>
        <p:nvSpPr>
          <p:cNvPr id="6" name="Textfeld 5"/>
          <p:cNvSpPr txBox="1"/>
          <p:nvPr/>
        </p:nvSpPr>
        <p:spPr>
          <a:xfrm>
            <a:off x="467544" y="3933056"/>
            <a:ext cx="8151712" cy="1877437"/>
          </a:xfrm>
          <a:prstGeom prst="rect">
            <a:avLst/>
          </a:prstGeom>
          <a:noFill/>
        </p:spPr>
        <p:txBody>
          <a:bodyPr wrap="square" lIns="91440" tIns="45720" rIns="91440" bIns="45720" rtlCol="0" anchor="t">
            <a:spAutoFit/>
          </a:bodyPr>
          <a:lstStyle/>
          <a:p>
            <a:endParaRPr lang="de-DE" sz="2000" dirty="0">
              <a:latin typeface="Arial" panose="020B0604020202020204" pitchFamily="34" charset="0"/>
              <a:cs typeface="Arial" panose="020B0604020202020204" pitchFamily="34" charset="0"/>
            </a:endParaRPr>
          </a:p>
          <a:p>
            <a:pPr marL="663575" indent="-663575"/>
            <a:r>
              <a:rPr lang="de-DE" sz="2800" dirty="0">
                <a:latin typeface="Arial"/>
                <a:cs typeface="Arial"/>
              </a:rPr>
              <a:t>5.2 </a:t>
            </a:r>
            <a:r>
              <a:rPr lang="de-DE" sz="2400" dirty="0" err="1">
                <a:latin typeface="Arial"/>
                <a:cs typeface="Arial"/>
              </a:rPr>
              <a:t>Částečně</a:t>
            </a:r>
            <a:r>
              <a:rPr lang="de-DE" sz="2400" dirty="0">
                <a:latin typeface="Arial"/>
                <a:cs typeface="Arial"/>
              </a:rPr>
              <a:t> </a:t>
            </a:r>
            <a:r>
              <a:rPr lang="de-DE" sz="2400" dirty="0" err="1">
                <a:latin typeface="Arial"/>
                <a:cs typeface="Arial"/>
              </a:rPr>
              <a:t>rozpuštěný</a:t>
            </a:r>
            <a:r>
              <a:rPr lang="de-DE" sz="2400" dirty="0">
                <a:latin typeface="Arial"/>
                <a:cs typeface="Arial"/>
              </a:rPr>
              <a:t> </a:t>
            </a:r>
            <a:r>
              <a:rPr lang="cs-CZ" sz="2400" dirty="0">
                <a:latin typeface="Arial"/>
                <a:cs typeface="Arial"/>
              </a:rPr>
              <a:t>d</a:t>
            </a:r>
            <a:r>
              <a:rPr lang="de-DE" sz="2400" dirty="0" err="1">
                <a:latin typeface="Arial"/>
                <a:cs typeface="Arial"/>
              </a:rPr>
              <a:t>uplex</a:t>
            </a:r>
            <a:r>
              <a:rPr lang="cs-CZ" sz="2400" dirty="0">
                <a:latin typeface="Arial"/>
                <a:cs typeface="Arial"/>
              </a:rPr>
              <a:t>ní </a:t>
            </a:r>
            <a:r>
              <a:rPr lang="de-DE" sz="2400" dirty="0">
                <a:latin typeface="Arial"/>
                <a:cs typeface="Arial"/>
              </a:rPr>
              <a:t>DNA-</a:t>
            </a:r>
            <a:r>
              <a:rPr lang="de-DE" sz="2400" dirty="0" err="1">
                <a:latin typeface="Arial"/>
                <a:cs typeface="Arial"/>
              </a:rPr>
              <a:t>pelet</a:t>
            </a:r>
            <a:r>
              <a:rPr lang="de-DE" sz="2400" dirty="0">
                <a:latin typeface="Arial"/>
                <a:cs typeface="Arial"/>
              </a:rPr>
              <a:t> (D)  </a:t>
            </a:r>
            <a:r>
              <a:rPr lang="de-DE" sz="2400" dirty="0" err="1">
                <a:latin typeface="Arial"/>
                <a:cs typeface="Arial"/>
              </a:rPr>
              <a:t>rozpipetujte</a:t>
            </a:r>
            <a:r>
              <a:rPr lang="de-DE" sz="2400" dirty="0">
                <a:latin typeface="Arial"/>
                <a:cs typeface="Arial"/>
              </a:rPr>
              <a:t> </a:t>
            </a:r>
            <a:r>
              <a:rPr lang="cs-CZ" sz="2400" dirty="0">
                <a:latin typeface="Arial"/>
                <a:cs typeface="Arial"/>
              </a:rPr>
              <a:t>v dávkách po </a:t>
            </a:r>
            <a:r>
              <a:rPr lang="de-DE" sz="2400" dirty="0">
                <a:latin typeface="Arial"/>
                <a:cs typeface="Arial"/>
              </a:rPr>
              <a:t>30 µL </a:t>
            </a:r>
            <a:r>
              <a:rPr lang="cs-CZ" sz="2400" dirty="0">
                <a:latin typeface="Arial"/>
                <a:cs typeface="Arial"/>
              </a:rPr>
              <a:t>a následně zmrazte na </a:t>
            </a:r>
            <a:r>
              <a:rPr lang="de-DE" sz="2400" dirty="0">
                <a:latin typeface="Arial"/>
                <a:cs typeface="Arial"/>
              </a:rPr>
              <a:t>-20 °C pro </a:t>
            </a:r>
            <a:r>
              <a:rPr lang="de-DE" sz="2400" dirty="0" err="1">
                <a:latin typeface="Arial"/>
                <a:cs typeface="Arial"/>
              </a:rPr>
              <a:t>delší</a:t>
            </a:r>
            <a:r>
              <a:rPr lang="de-DE" sz="2400" dirty="0">
                <a:latin typeface="Arial"/>
                <a:cs typeface="Arial"/>
              </a:rPr>
              <a:t> </a:t>
            </a:r>
            <a:r>
              <a:rPr lang="de-DE" sz="2400" dirty="0" err="1">
                <a:latin typeface="Arial"/>
                <a:cs typeface="Arial"/>
              </a:rPr>
              <a:t>uchování</a:t>
            </a:r>
            <a:r>
              <a:rPr lang="de-DE" sz="2400" dirty="0">
                <a:latin typeface="Arial"/>
                <a:cs typeface="Arial"/>
              </a:rPr>
              <a:t>.</a:t>
            </a:r>
          </a:p>
          <a:p>
            <a:endParaRPr lang="de-DE" sz="2000" dirty="0">
              <a:latin typeface="Arial" panose="020B0604020202020204" pitchFamily="34" charset="0"/>
              <a:cs typeface="Arial" panose="020B0604020202020204" pitchFamily="34" charset="0"/>
            </a:endParaRPr>
          </a:p>
        </p:txBody>
      </p:sp>
      <p:sp>
        <p:nvSpPr>
          <p:cNvPr id="3" name="Rechteck 2"/>
          <p:cNvSpPr/>
          <p:nvPr/>
        </p:nvSpPr>
        <p:spPr>
          <a:xfrm>
            <a:off x="467544" y="1239067"/>
            <a:ext cx="7937127" cy="523220"/>
          </a:xfrm>
          <a:prstGeom prst="rect">
            <a:avLst/>
          </a:prstGeom>
        </p:spPr>
        <p:txBody>
          <a:bodyPr wrap="square" lIns="91440" tIns="45720" rIns="91440" bIns="45720" anchor="t">
            <a:spAutoFit/>
          </a:bodyPr>
          <a:lstStyle/>
          <a:p>
            <a:pPr marL="381000" indent="-381000"/>
            <a:r>
              <a:rPr lang="en-US" sz="2800" dirty="0">
                <a:latin typeface="Arial"/>
                <a:cs typeface="Arial"/>
              </a:rPr>
              <a:t>5.</a:t>
            </a:r>
            <a:r>
              <a:rPr lang="en-US" sz="2400" dirty="0">
                <a:latin typeface="Arial"/>
                <a:cs typeface="Arial"/>
              </a:rPr>
              <a:t> P</a:t>
            </a:r>
            <a:r>
              <a:rPr lang="cs-CZ" sz="2400" dirty="0" err="1">
                <a:latin typeface="Arial"/>
                <a:cs typeface="Arial"/>
              </a:rPr>
              <a:t>říprava</a:t>
            </a:r>
            <a:r>
              <a:rPr lang="en-US" sz="2400" dirty="0">
                <a:latin typeface="Arial"/>
                <a:cs typeface="Arial"/>
              </a:rPr>
              <a:t> DNA-</a:t>
            </a:r>
            <a:r>
              <a:rPr lang="cs-CZ" sz="2400" dirty="0">
                <a:latin typeface="Arial"/>
                <a:cs typeface="Arial"/>
              </a:rPr>
              <a:t>d</a:t>
            </a:r>
            <a:r>
              <a:rPr lang="en-US" sz="2400" dirty="0" err="1">
                <a:latin typeface="Arial"/>
                <a:cs typeface="Arial"/>
              </a:rPr>
              <a:t>uplex</a:t>
            </a:r>
            <a:r>
              <a:rPr lang="cs-CZ" sz="2400" dirty="0">
                <a:latin typeface="Arial"/>
                <a:cs typeface="Arial"/>
              </a:rPr>
              <a:t>u</a:t>
            </a:r>
            <a:r>
              <a:rPr lang="en-US" sz="2400" dirty="0">
                <a:latin typeface="Arial"/>
                <a:cs typeface="Arial"/>
              </a:rPr>
              <a:t> </a:t>
            </a:r>
            <a:r>
              <a:rPr lang="cs-CZ" sz="2400" dirty="0">
                <a:latin typeface="Arial"/>
                <a:cs typeface="Arial"/>
              </a:rPr>
              <a:t>jako základ pro</a:t>
            </a:r>
            <a:r>
              <a:rPr lang="en-US" sz="2400" dirty="0">
                <a:latin typeface="Arial"/>
                <a:cs typeface="Arial"/>
              </a:rPr>
              <a:t> gRNA</a:t>
            </a:r>
            <a:r>
              <a:rPr lang="cs-CZ" sz="2400" dirty="0">
                <a:latin typeface="Arial"/>
                <a:cs typeface="Arial"/>
              </a:rPr>
              <a:t> </a:t>
            </a:r>
            <a:r>
              <a:rPr lang="en-US" sz="2400" dirty="0" err="1">
                <a:latin typeface="Arial"/>
                <a:cs typeface="Arial"/>
              </a:rPr>
              <a:t>synt</a:t>
            </a:r>
            <a:r>
              <a:rPr lang="cs-CZ" sz="2400" dirty="0" err="1">
                <a:latin typeface="Arial"/>
                <a:cs typeface="Arial"/>
              </a:rPr>
              <a:t>ézu</a:t>
            </a:r>
            <a:endParaRPr lang="en-US" sz="2400" dirty="0">
              <a:latin typeface="Arial"/>
              <a:cs typeface="Arial"/>
            </a:endParaRPr>
          </a:p>
        </p:txBody>
      </p:sp>
      <p:sp>
        <p:nvSpPr>
          <p:cNvPr id="5" name="Datumsplatzhalter 4">
            <a:extLst>
              <a:ext uri="{FF2B5EF4-FFF2-40B4-BE49-F238E27FC236}">
                <a16:creationId xmlns:a16="http://schemas.microsoft.com/office/drawing/2014/main" id="{7D72DF1A-1B82-BFF3-D29F-ED013C4C205D}"/>
              </a:ext>
            </a:extLst>
          </p:cNvPr>
          <p:cNvSpPr>
            <a:spLocks noGrp="1"/>
          </p:cNvSpPr>
          <p:nvPr>
            <p:ph type="dt" sz="half" idx="10"/>
          </p:nvPr>
        </p:nvSpPr>
        <p:spPr/>
        <p:txBody>
          <a:bodyPr/>
          <a:lstStyle/>
          <a:p>
            <a:fld id="{6BD2FE68-31E9-9845-971A-BEE24C9DE7E6}" type="datetime1">
              <a:rPr lang="de-DE" smtClean="0"/>
              <a:t>13.01.2023</a:t>
            </a:fld>
            <a:endParaRPr lang="en-US" dirty="0"/>
          </a:p>
        </p:txBody>
      </p:sp>
      <p:sp>
        <p:nvSpPr>
          <p:cNvPr id="7" name="Fußzeilenplatzhalter 6">
            <a:extLst>
              <a:ext uri="{FF2B5EF4-FFF2-40B4-BE49-F238E27FC236}">
                <a16:creationId xmlns:a16="http://schemas.microsoft.com/office/drawing/2014/main" id="{E3196ABD-F65D-75FA-D3E5-87AD710217B6}"/>
              </a:ext>
            </a:extLst>
          </p:cNvPr>
          <p:cNvSpPr>
            <a:spLocks noGrp="1"/>
          </p:cNvSpPr>
          <p:nvPr>
            <p:ph type="ftr" sz="quarter" idx="11"/>
          </p:nvPr>
        </p:nvSpPr>
        <p:spPr/>
        <p:txBody>
          <a:bodyPr/>
          <a:lstStyle/>
          <a:p>
            <a:endParaRPr lang="en-US" dirty="0"/>
          </a:p>
        </p:txBody>
      </p:sp>
      <p:sp>
        <p:nvSpPr>
          <p:cNvPr id="8" name="Foliennummernplatzhalter 7">
            <a:extLst>
              <a:ext uri="{FF2B5EF4-FFF2-40B4-BE49-F238E27FC236}">
                <a16:creationId xmlns:a16="http://schemas.microsoft.com/office/drawing/2014/main" id="{CFF46922-5ACD-19E8-B1F8-CAC97E3A8A2C}"/>
              </a:ext>
            </a:extLst>
          </p:cNvPr>
          <p:cNvSpPr>
            <a:spLocks noGrp="1"/>
          </p:cNvSpPr>
          <p:nvPr>
            <p:ph type="sldNum" sz="quarter" idx="12"/>
          </p:nvPr>
        </p:nvSpPr>
        <p:spPr/>
        <p:txBody>
          <a:bodyPr/>
          <a:lstStyle/>
          <a:p>
            <a:fld id="{01B7ABBB-F95C-4207-9F24-BB3EEA8B05EE}" type="slidenum">
              <a:rPr lang="en-US" smtClean="0"/>
              <a:pPr/>
              <a:t>11</a:t>
            </a:fld>
            <a:endParaRPr lang="en-US" dirty="0"/>
          </a:p>
        </p:txBody>
      </p:sp>
      <p:pic>
        <p:nvPicPr>
          <p:cNvPr id="9" name="Grafik 8">
            <a:extLst>
              <a:ext uri="{FF2B5EF4-FFF2-40B4-BE49-F238E27FC236}">
                <a16:creationId xmlns:a16="http://schemas.microsoft.com/office/drawing/2014/main" id="{2D3CEC90-8461-DCE7-5DFF-CE1DF725F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34228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2727210"/>
            <a:ext cx="4919926" cy="1384995"/>
          </a:xfrm>
          <a:prstGeom prst="rect">
            <a:avLst/>
          </a:prstGeom>
          <a:noFill/>
        </p:spPr>
        <p:txBody>
          <a:bodyPr wrap="square" lIns="91440" tIns="45720" rIns="91440" bIns="45720" rtlCol="0" anchor="t">
            <a:spAutoFit/>
          </a:bodyPr>
          <a:lstStyle/>
          <a:p>
            <a:pPr marL="663575" indent="-663575"/>
            <a:r>
              <a:rPr lang="de-DE" sz="2800" dirty="0">
                <a:latin typeface="Arial"/>
                <a:cs typeface="Arial"/>
              </a:rPr>
              <a:t>5.3	</a:t>
            </a:r>
            <a:r>
              <a:rPr lang="cs-CZ" sz="2800" dirty="0" err="1">
                <a:latin typeface="Arial"/>
                <a:cs typeface="Arial"/>
              </a:rPr>
              <a:t>Du</a:t>
            </a:r>
            <a:r>
              <a:rPr lang="de-DE" sz="2800" dirty="0" err="1">
                <a:latin typeface="Arial"/>
                <a:cs typeface="Arial"/>
              </a:rPr>
              <a:t>plex</a:t>
            </a:r>
            <a:r>
              <a:rPr lang="cs-CZ" sz="2800" dirty="0">
                <a:latin typeface="Arial"/>
                <a:cs typeface="Arial"/>
              </a:rPr>
              <a:t>ní </a:t>
            </a:r>
            <a:r>
              <a:rPr lang="de-DE" sz="2800" dirty="0">
                <a:latin typeface="Arial"/>
                <a:cs typeface="Arial"/>
              </a:rPr>
              <a:t>DNA </a:t>
            </a:r>
            <a:r>
              <a:rPr lang="de-DE" sz="2800" dirty="0" err="1">
                <a:latin typeface="Arial"/>
                <a:cs typeface="Arial"/>
              </a:rPr>
              <a:t>denaturujte</a:t>
            </a:r>
            <a:r>
              <a:rPr lang="de-DE" sz="2800" dirty="0">
                <a:latin typeface="Arial"/>
                <a:cs typeface="Arial"/>
              </a:rPr>
              <a:t> </a:t>
            </a:r>
            <a:r>
              <a:rPr lang="cs-CZ" sz="2800" dirty="0">
                <a:latin typeface="Arial"/>
                <a:cs typeface="Arial"/>
              </a:rPr>
              <a:t>zahřátím na 95°C po dobu 1 minuty</a:t>
            </a:r>
            <a:endParaRPr lang="de-DE" sz="2800" dirty="0">
              <a:latin typeface="Arial"/>
              <a:cs typeface="Arial"/>
            </a:endParaRPr>
          </a:p>
        </p:txBody>
      </p:sp>
      <p:sp>
        <p:nvSpPr>
          <p:cNvPr id="3" name="Textfeld 2"/>
          <p:cNvSpPr txBox="1"/>
          <p:nvPr/>
        </p:nvSpPr>
        <p:spPr>
          <a:xfrm>
            <a:off x="395536" y="4702202"/>
            <a:ext cx="7647656" cy="1384995"/>
          </a:xfrm>
          <a:prstGeom prst="rect">
            <a:avLst/>
          </a:prstGeom>
          <a:noFill/>
        </p:spPr>
        <p:txBody>
          <a:bodyPr wrap="square" lIns="91440" tIns="45720" rIns="91440" bIns="45720" rtlCol="0" anchor="t">
            <a:spAutoFit/>
          </a:bodyPr>
          <a:lstStyle/>
          <a:p>
            <a:pPr marL="652145" indent="-652145"/>
            <a:r>
              <a:rPr lang="en-US" sz="2800" dirty="0">
                <a:latin typeface="Arial"/>
                <a:cs typeface="Arial"/>
              </a:rPr>
              <a:t>5.4 N</a:t>
            </a:r>
            <a:r>
              <a:rPr lang="cs-CZ" sz="2800" dirty="0" err="1">
                <a:latin typeface="Arial"/>
                <a:cs typeface="Arial"/>
              </a:rPr>
              <a:t>echte</a:t>
            </a:r>
            <a:r>
              <a:rPr lang="cs-CZ" sz="2800" dirty="0">
                <a:latin typeface="Arial"/>
                <a:cs typeface="Arial"/>
              </a:rPr>
              <a:t> </a:t>
            </a:r>
            <a:r>
              <a:rPr lang="en-US" sz="2800" dirty="0">
                <a:latin typeface="Arial"/>
                <a:cs typeface="Arial"/>
              </a:rPr>
              <a:t>duplex</a:t>
            </a:r>
            <a:r>
              <a:rPr lang="cs-CZ" sz="2800" dirty="0">
                <a:latin typeface="Arial"/>
                <a:cs typeface="Arial"/>
              </a:rPr>
              <a:t>ní </a:t>
            </a:r>
            <a:r>
              <a:rPr lang="en-US" sz="2800" dirty="0">
                <a:latin typeface="Arial"/>
                <a:cs typeface="Arial"/>
              </a:rPr>
              <a:t>DNA</a:t>
            </a:r>
            <a:r>
              <a:rPr lang="cs-CZ" sz="2800" dirty="0">
                <a:latin typeface="Arial"/>
                <a:cs typeface="Arial"/>
              </a:rPr>
              <a:t> chladnout</a:t>
            </a:r>
            <a:r>
              <a:rPr lang="en-US" sz="2800" dirty="0">
                <a:latin typeface="Arial"/>
                <a:cs typeface="Arial"/>
              </a:rPr>
              <a:t> </a:t>
            </a:r>
            <a:r>
              <a:rPr lang="en-US" sz="2800" dirty="0" err="1">
                <a:latin typeface="Arial"/>
                <a:cs typeface="Arial"/>
              </a:rPr>
              <a:t>při</a:t>
            </a:r>
            <a:r>
              <a:rPr lang="cs-CZ" sz="2800" dirty="0">
                <a:latin typeface="Arial"/>
                <a:cs typeface="Arial"/>
              </a:rPr>
              <a:t> pokojové teplotě po dobu </a:t>
            </a:r>
            <a:r>
              <a:rPr lang="en-US" sz="2800" dirty="0">
                <a:latin typeface="Arial"/>
                <a:cs typeface="Arial"/>
              </a:rPr>
              <a:t>30 min</a:t>
            </a:r>
            <a:r>
              <a:rPr lang="cs-CZ" sz="2800" dirty="0">
                <a:latin typeface="Arial"/>
                <a:cs typeface="Arial"/>
              </a:rPr>
              <a:t>, během kterých proběhne </a:t>
            </a:r>
            <a:r>
              <a:rPr lang="en-US" sz="2800" dirty="0" err="1">
                <a:latin typeface="Arial"/>
                <a:cs typeface="Arial"/>
              </a:rPr>
              <a:t>renatur</a:t>
            </a:r>
            <a:r>
              <a:rPr lang="cs-CZ" sz="2800" dirty="0" err="1">
                <a:latin typeface="Arial"/>
                <a:cs typeface="Arial"/>
              </a:rPr>
              <a:t>ace</a:t>
            </a:r>
            <a:endParaRPr lang="cs-CZ" sz="2800" dirty="0">
              <a:latin typeface="Arial"/>
              <a:cs typeface="Arial"/>
            </a:endParaRPr>
          </a:p>
        </p:txBody>
      </p:sp>
      <p:sp>
        <p:nvSpPr>
          <p:cNvPr id="4" name="Titel 1"/>
          <p:cNvSpPr txBox="1">
            <a:spLocks/>
          </p:cNvSpPr>
          <p:nvPr/>
        </p:nvSpPr>
        <p:spPr>
          <a:xfrm>
            <a:off x="395536" y="360040"/>
            <a:ext cx="8229600" cy="10527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latin typeface="Arial" panose="020B0604020202020204" pitchFamily="34" charset="0"/>
                <a:cs typeface="Arial" panose="020B0604020202020204" pitchFamily="34" charset="0"/>
              </a:rPr>
              <a:t>Učitelská příprava</a:t>
            </a:r>
            <a:endParaRPr lang="en-US" dirty="0">
              <a:latin typeface="Arial" panose="020B0604020202020204" pitchFamily="34" charset="0"/>
              <a:cs typeface="Arial" panose="020B0604020202020204" pitchFamily="34" charset="0"/>
            </a:endParaRPr>
          </a:p>
        </p:txBody>
      </p:sp>
      <p:sp>
        <p:nvSpPr>
          <p:cNvPr id="5" name="Rechteck 4"/>
          <p:cNvSpPr/>
          <p:nvPr/>
        </p:nvSpPr>
        <p:spPr>
          <a:xfrm>
            <a:off x="395536" y="1444714"/>
            <a:ext cx="8388424" cy="954107"/>
          </a:xfrm>
          <a:prstGeom prst="rect">
            <a:avLst/>
          </a:prstGeom>
        </p:spPr>
        <p:txBody>
          <a:bodyPr wrap="square" lIns="91440" tIns="45720" rIns="91440" bIns="45720" anchor="t">
            <a:spAutoFit/>
          </a:bodyPr>
          <a:lstStyle/>
          <a:p>
            <a:r>
              <a:rPr lang="en-US" sz="2800" b="1" dirty="0">
                <a:latin typeface="Arial"/>
                <a:cs typeface="Arial"/>
              </a:rPr>
              <a:t>P</a:t>
            </a:r>
            <a:r>
              <a:rPr lang="cs-CZ" sz="2800" b="1" dirty="0" err="1">
                <a:latin typeface="Arial"/>
                <a:cs typeface="Arial"/>
              </a:rPr>
              <a:t>říprava</a:t>
            </a:r>
            <a:r>
              <a:rPr lang="cs-CZ" sz="2800" b="1" dirty="0">
                <a:latin typeface="Arial"/>
                <a:cs typeface="Arial"/>
              </a:rPr>
              <a:t> d</a:t>
            </a:r>
            <a:r>
              <a:rPr lang="en-US" sz="2800" b="1" dirty="0" err="1">
                <a:latin typeface="Arial"/>
                <a:cs typeface="Arial"/>
              </a:rPr>
              <a:t>uplex</a:t>
            </a:r>
            <a:r>
              <a:rPr lang="cs-CZ" sz="2800" b="1" dirty="0">
                <a:latin typeface="Arial"/>
                <a:cs typeface="Arial"/>
              </a:rPr>
              <a:t>ní </a:t>
            </a:r>
            <a:r>
              <a:rPr lang="en-US" sz="2800" b="1" dirty="0">
                <a:latin typeface="Arial"/>
                <a:cs typeface="Arial"/>
              </a:rPr>
              <a:t>DNA </a:t>
            </a:r>
            <a:r>
              <a:rPr lang="cs-CZ" sz="2800" b="1" dirty="0">
                <a:latin typeface="Arial"/>
                <a:cs typeface="Arial"/>
              </a:rPr>
              <a:t>jako základ pro </a:t>
            </a:r>
            <a:r>
              <a:rPr lang="en-US" sz="2800" b="1" dirty="0">
                <a:latin typeface="Arial"/>
                <a:cs typeface="Arial"/>
              </a:rPr>
              <a:t>gRNA-</a:t>
            </a:r>
            <a:r>
              <a:rPr lang="en-US" sz="2800" b="1" dirty="0" err="1">
                <a:latin typeface="Arial"/>
                <a:cs typeface="Arial"/>
              </a:rPr>
              <a:t>synt</a:t>
            </a:r>
            <a:r>
              <a:rPr lang="cs-CZ" sz="2800" b="1" dirty="0" err="1">
                <a:latin typeface="Arial"/>
                <a:cs typeface="Arial"/>
              </a:rPr>
              <a:t>ézu</a:t>
            </a:r>
            <a:endParaRPr lang="en-US" sz="2800" b="1" dirty="0">
              <a:latin typeface="Arial"/>
              <a:cs typeface="Arial"/>
            </a:endParaRPr>
          </a:p>
        </p:txBody>
      </p:sp>
      <p:grpSp>
        <p:nvGrpSpPr>
          <p:cNvPr id="10" name="Gruppieren 9"/>
          <p:cNvGrpSpPr/>
          <p:nvPr/>
        </p:nvGrpSpPr>
        <p:grpSpPr>
          <a:xfrm>
            <a:off x="5696173" y="2393593"/>
            <a:ext cx="2736304" cy="2052228"/>
            <a:chOff x="5696173" y="2393593"/>
            <a:chExt cx="2736304" cy="2052228"/>
          </a:xfrm>
        </p:grpSpPr>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6173" y="2393593"/>
              <a:ext cx="2736304" cy="2052228"/>
            </a:xfrm>
            <a:prstGeom prst="rect">
              <a:avLst/>
            </a:prstGeom>
          </p:spPr>
        </p:pic>
        <p:sp>
          <p:nvSpPr>
            <p:cNvPr id="9" name="Textfeld 8"/>
            <p:cNvSpPr txBox="1"/>
            <p:nvPr/>
          </p:nvSpPr>
          <p:spPr>
            <a:xfrm>
              <a:off x="6372200" y="3835206"/>
              <a:ext cx="504056" cy="276999"/>
            </a:xfrm>
            <a:prstGeom prst="rect">
              <a:avLst/>
            </a:prstGeom>
            <a:solidFill>
              <a:schemeClr val="bg1">
                <a:lumMod val="85000"/>
              </a:schemeClr>
            </a:solidFill>
          </p:spPr>
          <p:txBody>
            <a:bodyPr wrap="square" lIns="0" tIns="0" rIns="0" bIns="0" rtlCol="0">
              <a:spAutoFit/>
            </a:bodyPr>
            <a:lstStyle/>
            <a:p>
              <a:pPr algn="ctr"/>
              <a:r>
                <a:rPr lang="de-DE" dirty="0"/>
                <a:t>95 °C</a:t>
              </a:r>
            </a:p>
          </p:txBody>
        </p:sp>
      </p:grpSp>
      <p:sp>
        <p:nvSpPr>
          <p:cNvPr id="6" name="Datumsplatzhalter 5">
            <a:extLst>
              <a:ext uri="{FF2B5EF4-FFF2-40B4-BE49-F238E27FC236}">
                <a16:creationId xmlns:a16="http://schemas.microsoft.com/office/drawing/2014/main" id="{DA3B879F-FFA6-D65D-1AC9-1944A1B57570}"/>
              </a:ext>
            </a:extLst>
          </p:cNvPr>
          <p:cNvSpPr>
            <a:spLocks noGrp="1"/>
          </p:cNvSpPr>
          <p:nvPr>
            <p:ph type="dt" sz="half" idx="10"/>
          </p:nvPr>
        </p:nvSpPr>
        <p:spPr/>
        <p:txBody>
          <a:bodyPr/>
          <a:lstStyle/>
          <a:p>
            <a:fld id="{3366D5D8-D08D-9741-AA4B-B8BF828A2B3A}" type="datetime1">
              <a:rPr lang="de-DE" smtClean="0"/>
              <a:t>13.01.2023</a:t>
            </a:fld>
            <a:endParaRPr lang="en-US" dirty="0"/>
          </a:p>
        </p:txBody>
      </p:sp>
      <p:sp>
        <p:nvSpPr>
          <p:cNvPr id="7" name="Fußzeilenplatzhalter 6">
            <a:extLst>
              <a:ext uri="{FF2B5EF4-FFF2-40B4-BE49-F238E27FC236}">
                <a16:creationId xmlns:a16="http://schemas.microsoft.com/office/drawing/2014/main" id="{1502F834-775F-0845-1152-BA2AD0D724BA}"/>
              </a:ext>
            </a:extLst>
          </p:cNvPr>
          <p:cNvSpPr>
            <a:spLocks noGrp="1"/>
          </p:cNvSpPr>
          <p:nvPr>
            <p:ph type="ftr" sz="quarter" idx="11"/>
          </p:nvPr>
        </p:nvSpPr>
        <p:spPr/>
        <p:txBody>
          <a:bodyPr/>
          <a:lstStyle/>
          <a:p>
            <a:endParaRPr lang="en-US" dirty="0"/>
          </a:p>
        </p:txBody>
      </p:sp>
      <p:sp>
        <p:nvSpPr>
          <p:cNvPr id="11" name="Foliennummernplatzhalter 10">
            <a:extLst>
              <a:ext uri="{FF2B5EF4-FFF2-40B4-BE49-F238E27FC236}">
                <a16:creationId xmlns:a16="http://schemas.microsoft.com/office/drawing/2014/main" id="{1ADE77DA-6CEB-7F78-8B20-A2B44E23F677}"/>
              </a:ext>
            </a:extLst>
          </p:cNvPr>
          <p:cNvSpPr>
            <a:spLocks noGrp="1"/>
          </p:cNvSpPr>
          <p:nvPr>
            <p:ph type="sldNum" sz="quarter" idx="12"/>
          </p:nvPr>
        </p:nvSpPr>
        <p:spPr/>
        <p:txBody>
          <a:bodyPr/>
          <a:lstStyle/>
          <a:p>
            <a:fld id="{01B7ABBB-F95C-4207-9F24-BB3EEA8B05EE}" type="slidenum">
              <a:rPr lang="en-US" smtClean="0"/>
              <a:pPr/>
              <a:t>12</a:t>
            </a:fld>
            <a:endParaRPr lang="en-US" dirty="0"/>
          </a:p>
        </p:txBody>
      </p:sp>
      <p:pic>
        <p:nvPicPr>
          <p:cNvPr id="12" name="Grafik 11">
            <a:extLst>
              <a:ext uri="{FF2B5EF4-FFF2-40B4-BE49-F238E27FC236}">
                <a16:creationId xmlns:a16="http://schemas.microsoft.com/office/drawing/2014/main" id="{80A8C72F-7B21-DAB7-09F9-3A3EB3B266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92182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95536" y="360040"/>
            <a:ext cx="8229600" cy="10527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latin typeface="Arial" panose="020B0604020202020204" pitchFamily="34" charset="0"/>
                <a:cs typeface="Arial" panose="020B0604020202020204" pitchFamily="34" charset="0"/>
              </a:rPr>
              <a:t>Učitelská příprava</a:t>
            </a:r>
            <a:endParaRPr lang="en-US" dirty="0">
              <a:latin typeface="Arial" panose="020B0604020202020204" pitchFamily="34" charset="0"/>
              <a:cs typeface="Arial" panose="020B0604020202020204" pitchFamily="34" charset="0"/>
            </a:endParaRPr>
          </a:p>
        </p:txBody>
      </p:sp>
      <p:sp>
        <p:nvSpPr>
          <p:cNvPr id="5" name="Rechteck 4"/>
          <p:cNvSpPr/>
          <p:nvPr/>
        </p:nvSpPr>
        <p:spPr>
          <a:xfrm>
            <a:off x="395536" y="1444714"/>
            <a:ext cx="8388424" cy="5262979"/>
          </a:xfrm>
          <a:prstGeom prst="rect">
            <a:avLst/>
          </a:prstGeom>
        </p:spPr>
        <p:txBody>
          <a:bodyPr wrap="square" lIns="91440" tIns="45720" rIns="91440" bIns="45720" anchor="t">
            <a:spAutoFit/>
          </a:bodyPr>
          <a:lstStyle/>
          <a:p>
            <a:r>
              <a:rPr lang="cs-CZ" sz="2800" b="1" dirty="0">
                <a:latin typeface="Arial" panose="020B0604020202020204" pitchFamily="34" charset="0"/>
                <a:cs typeface="Arial" panose="020B0604020202020204" pitchFamily="34" charset="0"/>
              </a:rPr>
              <a:t>Pro každou skupinu připravte navíc</a:t>
            </a:r>
            <a:r>
              <a:rPr lang="en-US" sz="2800" b="1" dirty="0">
                <a:latin typeface="Arial" panose="020B0604020202020204" pitchFamily="34" charset="0"/>
                <a:cs typeface="Arial" panose="020B0604020202020204" pitchFamily="34" charset="0"/>
              </a:rPr>
              <a:t>:</a:t>
            </a:r>
          </a:p>
          <a:p>
            <a:endParaRPr lang="en-US" sz="2800" b="1" dirty="0">
              <a:latin typeface="Arial" panose="020B0604020202020204" pitchFamily="34" charset="0"/>
              <a:cs typeface="Arial" panose="020B0604020202020204" pitchFamily="34" charset="0"/>
            </a:endParaRPr>
          </a:p>
          <a:p>
            <a:pPr marL="457200" indent="-457200">
              <a:buFontTx/>
              <a:buChar char="-"/>
            </a:pPr>
            <a:r>
              <a:rPr lang="cs-CZ" sz="2800" dirty="0">
                <a:latin typeface="Arial" panose="020B0604020202020204" pitchFamily="34" charset="0"/>
                <a:cs typeface="Arial" panose="020B0604020202020204" pitchFamily="34" charset="0"/>
              </a:rPr>
              <a:t>Vodu bez nukleázy</a:t>
            </a:r>
            <a:r>
              <a:rPr lang="en-US" sz="2800" dirty="0">
                <a:latin typeface="Arial" panose="020B0604020202020204" pitchFamily="34" charset="0"/>
                <a:cs typeface="Arial" panose="020B0604020202020204" pitchFamily="34" charset="0"/>
              </a:rPr>
              <a:t>		140 </a:t>
            </a:r>
            <a:r>
              <a:rPr lang="de-DE" sz="2800" dirty="0">
                <a:latin typeface="Arial"/>
                <a:ea typeface="Calibri"/>
                <a:cs typeface="Times New Roman"/>
              </a:rPr>
              <a:t>µL/WG</a:t>
            </a:r>
          </a:p>
          <a:p>
            <a:pPr marL="457200" indent="-457200">
              <a:buFontTx/>
              <a:buChar char="-"/>
            </a:pPr>
            <a:r>
              <a:rPr lang="cs-CZ" sz="2800" dirty="0">
                <a:latin typeface="Arial"/>
                <a:cs typeface="Times New Roman"/>
              </a:rPr>
              <a:t>Nanášecí pufr</a:t>
            </a:r>
            <a:r>
              <a:rPr lang="en-US" sz="2800" dirty="0">
                <a:latin typeface="Arial"/>
                <a:cs typeface="Times New Roman"/>
              </a:rPr>
              <a:t>		  12 </a:t>
            </a:r>
            <a:r>
              <a:rPr lang="en-US" sz="2800" dirty="0">
                <a:latin typeface="Arial"/>
                <a:ea typeface="Calibri"/>
                <a:cs typeface="Times New Roman"/>
              </a:rPr>
              <a:t>µL/WG</a:t>
            </a:r>
          </a:p>
          <a:p>
            <a:pPr marL="457200" indent="-457200">
              <a:buFontTx/>
              <a:buChar char="-"/>
            </a:pPr>
            <a:r>
              <a:rPr lang="cs-CZ" sz="2800" dirty="0">
                <a:latin typeface="Arial"/>
                <a:cs typeface="Times New Roman"/>
              </a:rPr>
              <a:t>Zkumavky</a:t>
            </a:r>
            <a:r>
              <a:rPr lang="en-US" sz="2800" dirty="0">
                <a:latin typeface="Arial"/>
                <a:cs typeface="Times New Roman"/>
              </a:rPr>
              <a:t>	</a:t>
            </a:r>
            <a:r>
              <a:rPr lang="de-DE" sz="2800" dirty="0">
                <a:latin typeface="Arial"/>
                <a:cs typeface="Times New Roman"/>
              </a:rPr>
              <a:t>		  10/WG</a:t>
            </a:r>
          </a:p>
          <a:p>
            <a:pPr marL="457200" indent="-457200">
              <a:buFontTx/>
              <a:buChar char="-"/>
            </a:pPr>
            <a:r>
              <a:rPr lang="cs-CZ" sz="2800" dirty="0">
                <a:latin typeface="Arial"/>
                <a:cs typeface="Times New Roman"/>
              </a:rPr>
              <a:t>Box s ledem</a:t>
            </a:r>
            <a:r>
              <a:rPr lang="de-DE" sz="2800" dirty="0">
                <a:latin typeface="Arial"/>
                <a:cs typeface="Times New Roman"/>
              </a:rPr>
              <a:t>		    1/WG	</a:t>
            </a:r>
          </a:p>
          <a:p>
            <a:pPr marL="457200" indent="-457200">
              <a:buFontTx/>
              <a:buChar char="-"/>
            </a:pPr>
            <a:endParaRPr lang="de-DE" sz="2800" dirty="0">
              <a:latin typeface="Arial"/>
              <a:cs typeface="Times New Roman"/>
            </a:endParaRPr>
          </a:p>
          <a:p>
            <a:r>
              <a:rPr lang="en-US" sz="2800" b="1" dirty="0">
                <a:latin typeface="Arial" panose="020B0604020202020204" pitchFamily="34" charset="0"/>
                <a:cs typeface="Arial" panose="020B0604020202020204" pitchFamily="34" charset="0"/>
              </a:rPr>
              <a:t>P</a:t>
            </a:r>
            <a:r>
              <a:rPr lang="cs-CZ" sz="2800" b="1" dirty="0">
                <a:latin typeface="Arial" panose="020B0604020202020204" pitchFamily="34" charset="0"/>
                <a:cs typeface="Arial" panose="020B0604020202020204" pitchFamily="34" charset="0"/>
              </a:rPr>
              <a:t>ro </a:t>
            </a:r>
            <a:r>
              <a:rPr lang="en-US" sz="2800" b="1" dirty="0">
                <a:latin typeface="Arial" panose="020B0604020202020204" pitchFamily="34" charset="0"/>
                <a:cs typeface="Arial" panose="020B0604020202020204" pitchFamily="34" charset="0"/>
              </a:rPr>
              <a:t>8 </a:t>
            </a:r>
            <a:r>
              <a:rPr lang="cs-CZ" sz="2800" b="1" dirty="0">
                <a:latin typeface="Arial" panose="020B0604020202020204" pitchFamily="34" charset="0"/>
                <a:cs typeface="Arial" panose="020B0604020202020204" pitchFamily="34" charset="0"/>
              </a:rPr>
              <a:t>skupin připravte</a:t>
            </a:r>
            <a:r>
              <a:rPr lang="en-US" sz="2800" b="1" dirty="0">
                <a:latin typeface="Arial" panose="020B0604020202020204" pitchFamily="34" charset="0"/>
                <a:cs typeface="Arial" panose="020B0604020202020204" pitchFamily="34" charset="0"/>
              </a:rPr>
              <a:t>:</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a:p>
            <a:pPr marL="457200" indent="-457200">
              <a:buFontTx/>
              <a:buChar char="-"/>
            </a:pPr>
            <a:r>
              <a:rPr lang="de-DE" sz="2800" dirty="0">
                <a:latin typeface="Arial"/>
                <a:cs typeface="Times New Roman"/>
              </a:rPr>
              <a:t>Lonza Marker				  18 </a:t>
            </a:r>
            <a:r>
              <a:rPr lang="de-DE" sz="2800" dirty="0">
                <a:latin typeface="Arial"/>
                <a:ea typeface="Calibri"/>
                <a:cs typeface="Times New Roman"/>
              </a:rPr>
              <a:t>µL/8 WG</a:t>
            </a:r>
          </a:p>
          <a:p>
            <a:pPr marL="457200" indent="-457200">
              <a:buFontTx/>
              <a:buChar char="-"/>
            </a:pPr>
            <a:r>
              <a:rPr lang="cs-CZ" sz="2800" dirty="0">
                <a:latin typeface="Arial"/>
                <a:cs typeface="Times New Roman"/>
              </a:rPr>
              <a:t>Gelovou kazetu</a:t>
            </a:r>
            <a:r>
              <a:rPr lang="de-DE" sz="2800" dirty="0">
                <a:latin typeface="Arial"/>
                <a:cs typeface="Times New Roman"/>
              </a:rPr>
              <a:t>				    4/8WG	</a:t>
            </a:r>
            <a:endParaRPr lang="en-US" sz="2800" dirty="0">
              <a:latin typeface="Arial" panose="020B0604020202020204" pitchFamily="34" charset="0"/>
              <a:cs typeface="Arial" panose="020B0604020202020204" pitchFamily="34" charset="0"/>
            </a:endParaRPr>
          </a:p>
        </p:txBody>
      </p:sp>
      <p:sp>
        <p:nvSpPr>
          <p:cNvPr id="2" name="Datumsplatzhalter 1">
            <a:extLst>
              <a:ext uri="{FF2B5EF4-FFF2-40B4-BE49-F238E27FC236}">
                <a16:creationId xmlns:a16="http://schemas.microsoft.com/office/drawing/2014/main" id="{9B2A7734-D83A-A970-D9A3-F2165BBEA883}"/>
              </a:ext>
            </a:extLst>
          </p:cNvPr>
          <p:cNvSpPr>
            <a:spLocks noGrp="1"/>
          </p:cNvSpPr>
          <p:nvPr>
            <p:ph type="dt" sz="half" idx="10"/>
          </p:nvPr>
        </p:nvSpPr>
        <p:spPr/>
        <p:txBody>
          <a:bodyPr/>
          <a:lstStyle/>
          <a:p>
            <a:fld id="{64A05DFB-A4E9-DB4B-B85D-227BFAC2DF5D}" type="datetime1">
              <a:rPr lang="de-DE" smtClean="0"/>
              <a:t>13.01.2023</a:t>
            </a:fld>
            <a:endParaRPr lang="en-US" dirty="0"/>
          </a:p>
        </p:txBody>
      </p:sp>
      <p:sp>
        <p:nvSpPr>
          <p:cNvPr id="3" name="Fußzeilenplatzhalter 2">
            <a:extLst>
              <a:ext uri="{FF2B5EF4-FFF2-40B4-BE49-F238E27FC236}">
                <a16:creationId xmlns:a16="http://schemas.microsoft.com/office/drawing/2014/main" id="{10B64A40-6B95-F665-D662-A40770AF9709}"/>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C324649C-A790-53D2-35C2-23B0530C0D9C}"/>
              </a:ext>
            </a:extLst>
          </p:cNvPr>
          <p:cNvSpPr>
            <a:spLocks noGrp="1"/>
          </p:cNvSpPr>
          <p:nvPr>
            <p:ph type="sldNum" sz="quarter" idx="12"/>
          </p:nvPr>
        </p:nvSpPr>
        <p:spPr/>
        <p:txBody>
          <a:bodyPr/>
          <a:lstStyle/>
          <a:p>
            <a:fld id="{01B7ABBB-F95C-4207-9F24-BB3EEA8B05EE}" type="slidenum">
              <a:rPr lang="en-US" smtClean="0"/>
              <a:pPr/>
              <a:t>13</a:t>
            </a:fld>
            <a:endParaRPr lang="en-US" dirty="0"/>
          </a:p>
        </p:txBody>
      </p:sp>
    </p:spTree>
    <p:extLst>
      <p:ext uri="{BB962C8B-B14F-4D97-AF65-F5344CB8AC3E}">
        <p14:creationId xmlns:p14="http://schemas.microsoft.com/office/powerpoint/2010/main" val="78686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565212" y="178025"/>
            <a:ext cx="8229600" cy="105273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cs-CZ" sz="4400" dirty="0">
                <a:latin typeface="Arial" panose="020B0604020202020204" pitchFamily="34" charset="0"/>
                <a:ea typeface="+mj-ea"/>
                <a:cs typeface="Arial" panose="020B0604020202020204" pitchFamily="34" charset="0"/>
              </a:rPr>
              <a:t>Potřebná činidla pro</a:t>
            </a:r>
            <a:r>
              <a:rPr lang="en-US" sz="4400" dirty="0">
                <a:latin typeface="Arial" panose="020B0604020202020204" pitchFamily="34" charset="0"/>
                <a:ea typeface="+mj-ea"/>
                <a:cs typeface="Arial" panose="020B0604020202020204" pitchFamily="34" charset="0"/>
              </a:rPr>
              <a:t> </a:t>
            </a:r>
            <a:r>
              <a:rPr kumimoji="0" lang="en-US" sz="44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gRNA-</a:t>
            </a:r>
            <a:r>
              <a:rPr lang="en-US" sz="4400" dirty="0">
                <a:latin typeface="Arial" panose="020B0604020202020204" pitchFamily="34" charset="0"/>
                <a:ea typeface="+mj-ea"/>
                <a:cs typeface="Arial" panose="020B0604020202020204" pitchFamily="34" charset="0"/>
              </a:rPr>
              <a:t>s</a:t>
            </a:r>
            <a:r>
              <a:rPr kumimoji="0" lang="en-US" sz="4400"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ynt</a:t>
            </a:r>
            <a:r>
              <a:rPr kumimoji="0" lang="cs-CZ" sz="4400"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ézu</a:t>
            </a:r>
            <a:endParaRPr kumimoji="0" lang="en-US" sz="44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4016119447"/>
              </p:ext>
            </p:extLst>
          </p:nvPr>
        </p:nvGraphicFramePr>
        <p:xfrm>
          <a:off x="971600" y="4142103"/>
          <a:ext cx="7416824" cy="2468880"/>
        </p:xfrm>
        <a:graphic>
          <a:graphicData uri="http://schemas.openxmlformats.org/drawingml/2006/table">
            <a:tbl>
              <a:tblPr firstRow="1" bandRow="1">
                <a:tableStyleId>{2D5ABB26-0587-4C30-8999-92F81FD0307C}</a:tableStyleId>
              </a:tblPr>
              <a:tblGrid>
                <a:gridCol w="4248472">
                  <a:extLst>
                    <a:ext uri="{9D8B030D-6E8A-4147-A177-3AD203B41FA5}">
                      <a16:colId xmlns:a16="http://schemas.microsoft.com/office/drawing/2014/main" val="2286985908"/>
                    </a:ext>
                  </a:extLst>
                </a:gridCol>
                <a:gridCol w="3168352">
                  <a:extLst>
                    <a:ext uri="{9D8B030D-6E8A-4147-A177-3AD203B41FA5}">
                      <a16:colId xmlns:a16="http://schemas.microsoft.com/office/drawing/2014/main" val="1506784908"/>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latin typeface="Arial" panose="020B0604020202020204" pitchFamily="34" charset="0"/>
                          <a:cs typeface="Arial" panose="020B0604020202020204" pitchFamily="34" charset="0"/>
                        </a:rPr>
                        <a:t>H</a:t>
                      </a:r>
                      <a:r>
                        <a:rPr lang="de-DE" sz="2400" baseline="-25000" dirty="0">
                          <a:latin typeface="Arial" panose="020B0604020202020204" pitchFamily="34" charset="0"/>
                          <a:cs typeface="Arial" panose="020B0604020202020204" pitchFamily="34" charset="0"/>
                        </a:rPr>
                        <a:t>2</a:t>
                      </a:r>
                      <a:r>
                        <a:rPr lang="de-DE" sz="2400" dirty="0">
                          <a:latin typeface="Arial" panose="020B0604020202020204" pitchFamily="34" charset="0"/>
                          <a:cs typeface="Arial" panose="020B0604020202020204" pitchFamily="34" charset="0"/>
                        </a:rPr>
                        <a:t>O =</a:t>
                      </a:r>
                      <a:r>
                        <a:rPr lang="cs-CZ" sz="2400" dirty="0">
                          <a:latin typeface="Arial" panose="020B0604020202020204" pitchFamily="34" charset="0"/>
                          <a:cs typeface="Arial" panose="020B0604020202020204" pitchFamily="34" charset="0"/>
                        </a:rPr>
                        <a:t> Voda bez nukleázy</a:t>
                      </a:r>
                      <a:endParaRPr lang="de-DE"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96595" marR="0" indent="-696595" algn="l" defTabSz="914400" rtl="0" eaLnBrk="1" fontAlgn="auto" latinLnBrk="0" hangingPunct="1">
                        <a:lnSpc>
                          <a:spcPct val="100000"/>
                        </a:lnSpc>
                        <a:spcBef>
                          <a:spcPts val="0"/>
                        </a:spcBef>
                        <a:spcAft>
                          <a:spcPts val="0"/>
                        </a:spcAft>
                        <a:buClrTx/>
                        <a:buSzTx/>
                        <a:buFontTx/>
                        <a:buNone/>
                        <a:tabLst/>
                        <a:defRPr/>
                      </a:pPr>
                      <a:r>
                        <a:rPr lang="de-DE" sz="2400" dirty="0">
                          <a:latin typeface="Arial" panose="020B0604020202020204" pitchFamily="34" charset="0"/>
                          <a:cs typeface="Arial" panose="020B0604020202020204" pitchFamily="34" charset="0"/>
                        </a:rPr>
                        <a:t>T7</a:t>
                      </a:r>
                      <a:r>
                        <a:rPr lang="de-DE" sz="2400" baseline="0" dirty="0">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 T7-RNA-polymer</a:t>
                      </a:r>
                      <a:r>
                        <a:rPr lang="cs-CZ" sz="2400" dirty="0" err="1">
                          <a:latin typeface="Arial" panose="020B0604020202020204" pitchFamily="34" charset="0"/>
                          <a:cs typeface="Arial" panose="020B0604020202020204" pitchFamily="34" charset="0"/>
                        </a:rPr>
                        <a:t>áza</a:t>
                      </a:r>
                      <a:endParaRPr lang="de-DE"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5541644"/>
                  </a:ext>
                </a:extLst>
              </a:tr>
              <a:tr h="370840">
                <a:tc>
                  <a:txBody>
                    <a:bodyPr/>
                    <a:lstStyle/>
                    <a:p>
                      <a:pPr marL="990600" indent="-990600"/>
                      <a:r>
                        <a:rPr lang="de-DE" sz="2400" dirty="0">
                          <a:latin typeface="Arial"/>
                          <a:cs typeface="Arial"/>
                        </a:rPr>
                        <a:t>NTP = </a:t>
                      </a:r>
                      <a:r>
                        <a:rPr lang="cs-CZ" sz="2400" dirty="0" err="1">
                          <a:latin typeface="Arial"/>
                          <a:cs typeface="Arial"/>
                        </a:rPr>
                        <a:t>Nukleosidní</a:t>
                      </a:r>
                      <a:r>
                        <a:rPr lang="cs-CZ" sz="2400" dirty="0">
                          <a:latin typeface="Arial"/>
                          <a:cs typeface="Arial"/>
                        </a:rPr>
                        <a:t> </a:t>
                      </a:r>
                      <a:r>
                        <a:rPr lang="cs-CZ" sz="2400" dirty="0" err="1">
                          <a:latin typeface="Arial"/>
                          <a:cs typeface="Arial"/>
                        </a:rPr>
                        <a:t>trifosfáty</a:t>
                      </a:r>
                      <a:r>
                        <a:rPr lang="cs-CZ" sz="2400" dirty="0">
                          <a:latin typeface="Arial"/>
                          <a:cs typeface="Arial"/>
                        </a:rPr>
                        <a:t> a pufr</a:t>
                      </a:r>
                      <a:endParaRPr lang="de-DE" sz="24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de-DE" sz="2400" dirty="0">
                          <a:latin typeface="Arial"/>
                          <a:cs typeface="Arial"/>
                        </a:rPr>
                        <a:t>S</a:t>
                      </a:r>
                      <a:r>
                        <a:rPr lang="de-DE" sz="2400" baseline="0" dirty="0">
                          <a:latin typeface="Arial"/>
                          <a:cs typeface="Arial"/>
                        </a:rPr>
                        <a:t>   </a:t>
                      </a:r>
                      <a:r>
                        <a:rPr lang="de-DE" sz="2400" dirty="0">
                          <a:latin typeface="Arial"/>
                          <a:cs typeface="Arial"/>
                        </a:rPr>
                        <a:t>= </a:t>
                      </a:r>
                      <a:r>
                        <a:rPr lang="cs-CZ" sz="2400" dirty="0">
                          <a:latin typeface="Arial"/>
                          <a:cs typeface="Arial"/>
                        </a:rPr>
                        <a:t>Zkumavka na syntézu</a:t>
                      </a:r>
                      <a:endParaRPr lang="cs-CZ" sz="24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132702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latin typeface="Arial" panose="020B0604020202020204" pitchFamily="34" charset="0"/>
                          <a:cs typeface="Arial" panose="020B0604020202020204" pitchFamily="34" charset="0"/>
                        </a:rPr>
                        <a:t>D     = DNA-</a:t>
                      </a:r>
                      <a:r>
                        <a:rPr lang="cs-CZ" sz="2400" dirty="0">
                          <a:latin typeface="Arial" panose="020B0604020202020204" pitchFamily="34" charset="0"/>
                          <a:cs typeface="Arial" panose="020B0604020202020204" pitchFamily="34" charset="0"/>
                        </a:rPr>
                        <a:t>d</a:t>
                      </a:r>
                      <a:r>
                        <a:rPr lang="de-DE" sz="2400" dirty="0" err="1">
                          <a:latin typeface="Arial" panose="020B0604020202020204" pitchFamily="34" charset="0"/>
                          <a:cs typeface="Arial" panose="020B0604020202020204" pitchFamily="34" charset="0"/>
                        </a:rPr>
                        <a:t>uplex</a:t>
                      </a:r>
                      <a:r>
                        <a:rPr lang="de-DE" sz="2400" dirty="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2400" dirty="0">
                          <a:latin typeface="Arial" panose="020B0604020202020204" pitchFamily="34" charset="0"/>
                          <a:cs typeface="Arial" panose="020B0604020202020204" pitchFamily="34" charset="0"/>
                        </a:rPr>
                        <a:t>LB =</a:t>
                      </a:r>
                      <a:r>
                        <a:rPr lang="cs-CZ" sz="2400" dirty="0">
                          <a:latin typeface="Arial" panose="020B0604020202020204" pitchFamily="34" charset="0"/>
                          <a:cs typeface="Arial" panose="020B0604020202020204" pitchFamily="34" charset="0"/>
                        </a:rPr>
                        <a:t>Nanášecí pufr</a:t>
                      </a:r>
                      <a:endParaRPr lang="de-DE"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8795787"/>
                  </a:ext>
                </a:extLst>
              </a:tr>
            </a:tbl>
          </a:graphicData>
        </a:graphic>
      </p:graphicFrame>
      <p:grpSp>
        <p:nvGrpSpPr>
          <p:cNvPr id="31" name="Gruppieren 30"/>
          <p:cNvGrpSpPr/>
          <p:nvPr/>
        </p:nvGrpSpPr>
        <p:grpSpPr>
          <a:xfrm>
            <a:off x="1115616" y="1678289"/>
            <a:ext cx="7128792" cy="2304256"/>
            <a:chOff x="1115616" y="1678289"/>
            <a:chExt cx="7128792" cy="2304256"/>
          </a:xfrm>
        </p:grpSpPr>
        <p:grpSp>
          <p:nvGrpSpPr>
            <p:cNvPr id="6" name="Gruppieren 5"/>
            <p:cNvGrpSpPr/>
            <p:nvPr/>
          </p:nvGrpSpPr>
          <p:grpSpPr>
            <a:xfrm>
              <a:off x="1115616" y="1678289"/>
              <a:ext cx="7128792" cy="2304256"/>
              <a:chOff x="0" y="0"/>
              <a:chExt cx="2851150" cy="793750"/>
            </a:xfrm>
          </p:grpSpPr>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l="4810" t="25041" r="48425" b="54405"/>
              <a:stretch/>
            </p:blipFill>
            <p:spPr bwMode="auto">
              <a:xfrm>
                <a:off x="0" y="0"/>
                <a:ext cx="2851150" cy="793750"/>
              </a:xfrm>
              <a:prstGeom prst="rect">
                <a:avLst/>
              </a:prstGeom>
              <a:ln>
                <a:noFill/>
              </a:ln>
              <a:extLst>
                <a:ext uri="{53640926-AAD7-44d8-BBD7-CCE9431645EC}">
                  <a14:shadowObscured xmlns="" xmlns:a14="http://schemas.microsoft.com/office/drawing/2010/main"/>
                </a:ext>
              </a:extLst>
            </p:spPr>
          </p:pic>
          <p:grpSp>
            <p:nvGrpSpPr>
              <p:cNvPr id="8" name="Gruppieren 7"/>
              <p:cNvGrpSpPr/>
              <p:nvPr/>
            </p:nvGrpSpPr>
            <p:grpSpPr>
              <a:xfrm>
                <a:off x="365760" y="175565"/>
                <a:ext cx="1956511" cy="307695"/>
                <a:chOff x="0" y="0"/>
                <a:chExt cx="1956511" cy="307695"/>
              </a:xfrm>
            </p:grpSpPr>
            <p:sp>
              <p:nvSpPr>
                <p:cNvPr id="9" name="Ellipse 8"/>
                <p:cNvSpPr/>
                <p:nvPr/>
              </p:nvSpPr>
              <p:spPr>
                <a:xfrm>
                  <a:off x="1689811" y="7315"/>
                  <a:ext cx="266700" cy="238125"/>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3200" dirty="0">
                      <a:effectLst/>
                      <a:ea typeface="Calibri" panose="020F0502020204030204" pitchFamily="34" charset="0"/>
                      <a:cs typeface="Times New Roman" panose="02020603050405020304" pitchFamily="18" charset="0"/>
                    </a:rPr>
                    <a:t>S</a:t>
                  </a:r>
                </a:p>
              </p:txBody>
            </p:sp>
            <p:sp>
              <p:nvSpPr>
                <p:cNvPr id="10" name="Ellipse 9"/>
                <p:cNvSpPr/>
                <p:nvPr/>
              </p:nvSpPr>
              <p:spPr>
                <a:xfrm>
                  <a:off x="1258214" y="0"/>
                  <a:ext cx="295275" cy="28067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de-DE" sz="2800" dirty="0">
                      <a:effectLst/>
                      <a:ea typeface="Calibri" panose="020F0502020204030204" pitchFamily="34" charset="0"/>
                      <a:cs typeface="Times New Roman" panose="02020603050405020304" pitchFamily="18" charset="0"/>
                    </a:rPr>
                    <a:t>T7</a:t>
                  </a:r>
                  <a:endParaRPr lang="de-DE" sz="4000" dirty="0">
                    <a:effectLst/>
                    <a:ea typeface="Calibri" panose="020F0502020204030204" pitchFamily="34" charset="0"/>
                    <a:cs typeface="Times New Roman" panose="02020603050405020304" pitchFamily="18" charset="0"/>
                  </a:endParaRPr>
                </a:p>
              </p:txBody>
            </p:sp>
            <p:sp>
              <p:nvSpPr>
                <p:cNvPr id="11" name="Ellipse 10"/>
                <p:cNvSpPr/>
                <p:nvPr/>
              </p:nvSpPr>
              <p:spPr>
                <a:xfrm>
                  <a:off x="863193" y="7315"/>
                  <a:ext cx="266700" cy="2616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2400" dirty="0">
                      <a:effectLst/>
                      <a:ea typeface="Calibri" panose="020F0502020204030204" pitchFamily="34" charset="0"/>
                      <a:cs typeface="Times New Roman" panose="02020603050405020304" pitchFamily="18" charset="0"/>
                    </a:rPr>
                    <a:t>D</a:t>
                  </a:r>
                </a:p>
              </p:txBody>
            </p:sp>
            <p:sp>
              <p:nvSpPr>
                <p:cNvPr id="12" name="Ellipse 11"/>
                <p:cNvSpPr/>
                <p:nvPr/>
              </p:nvSpPr>
              <p:spPr>
                <a:xfrm>
                  <a:off x="0" y="21945"/>
                  <a:ext cx="308610" cy="28575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2000" dirty="0">
                      <a:effectLst/>
                      <a:ea typeface="Calibri" panose="020F0502020204030204" pitchFamily="34" charset="0"/>
                      <a:cs typeface="Times New Roman" panose="02020603050405020304" pitchFamily="18" charset="0"/>
                    </a:rPr>
                    <a:t>H</a:t>
                  </a:r>
                  <a:r>
                    <a:rPr lang="de-DE" sz="2000" baseline="-25000" dirty="0">
                      <a:effectLst/>
                      <a:ea typeface="Calibri" panose="020F0502020204030204" pitchFamily="34" charset="0"/>
                      <a:cs typeface="Times New Roman" panose="02020603050405020304" pitchFamily="18" charset="0"/>
                    </a:rPr>
                    <a:t>2</a:t>
                  </a:r>
                  <a:r>
                    <a:rPr lang="de-DE" sz="2000" dirty="0">
                      <a:effectLst/>
                      <a:ea typeface="Calibri" panose="020F0502020204030204" pitchFamily="34" charset="0"/>
                      <a:cs typeface="Times New Roman" panose="02020603050405020304" pitchFamily="18" charset="0"/>
                    </a:rPr>
                    <a:t>O</a:t>
                  </a:r>
                  <a:endParaRPr lang="de-DE" sz="2800" dirty="0">
                    <a:effectLst/>
                    <a:ea typeface="Calibri" panose="020F0502020204030204" pitchFamily="34" charset="0"/>
                    <a:cs typeface="Times New Roman" panose="02020603050405020304" pitchFamily="18" charset="0"/>
                  </a:endParaRPr>
                </a:p>
              </p:txBody>
            </p:sp>
            <p:sp>
              <p:nvSpPr>
                <p:cNvPr id="13" name="Ellipse 12"/>
                <p:cNvSpPr/>
                <p:nvPr/>
              </p:nvSpPr>
              <p:spPr>
                <a:xfrm>
                  <a:off x="431596" y="29261"/>
                  <a:ext cx="266700" cy="238125"/>
                </a:xfrm>
                <a:prstGeom prst="ellipse">
                  <a:avLst/>
                </a:prstGeom>
                <a:solidFill>
                  <a:schemeClr val="lt1"/>
                </a:solidFill>
                <a:ln>
                  <a:solidFill>
                    <a:schemeClr val="bg1"/>
                  </a:solidFill>
                </a:ln>
                <a:effectLst>
                  <a:glow rad="127000">
                    <a:schemeClr val="accent1">
                      <a:alpha val="0"/>
                    </a:schemeClr>
                  </a:glow>
                </a:effectLst>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2000" dirty="0">
                      <a:effectLst/>
                      <a:ea typeface="Calibri" panose="020F0502020204030204" pitchFamily="34" charset="0"/>
                      <a:cs typeface="Times New Roman" panose="02020603050405020304" pitchFamily="18" charset="0"/>
                    </a:rPr>
                    <a:t>NTP</a:t>
                  </a:r>
                  <a:endParaRPr lang="de-DE" sz="3600" dirty="0">
                    <a:effectLst/>
                    <a:ea typeface="Calibri" panose="020F0502020204030204" pitchFamily="34" charset="0"/>
                    <a:cs typeface="Times New Roman" panose="02020603050405020304" pitchFamily="18" charset="0"/>
                  </a:endParaRPr>
                </a:p>
              </p:txBody>
            </p:sp>
          </p:grpSp>
        </p:grpSp>
        <p:pic>
          <p:nvPicPr>
            <p:cNvPr id="15" name="Grafik 14"/>
            <p:cNvPicPr>
              <a:picLocks noChangeAspect="1"/>
            </p:cNvPicPr>
            <p:nvPr/>
          </p:nvPicPr>
          <p:blipFill rotWithShape="1">
            <a:blip r:embed="rId2" cstate="print">
              <a:extLst>
                <a:ext uri="{28A0092B-C50C-407E-A947-70E740481C1C}">
                  <a14:useLocalDpi xmlns:a14="http://schemas.microsoft.com/office/drawing/2010/main" val="0"/>
                </a:ext>
              </a:extLst>
            </a:blip>
            <a:srcRect l="36847" t="25333" r="56067" b="54522"/>
            <a:stretch/>
          </p:blipFill>
          <p:spPr bwMode="auto">
            <a:xfrm>
              <a:off x="6990397" y="1700808"/>
              <a:ext cx="1080119" cy="2258410"/>
            </a:xfrm>
            <a:prstGeom prst="rect">
              <a:avLst/>
            </a:prstGeom>
            <a:ln>
              <a:noFill/>
            </a:ln>
            <a:extLst>
              <a:ext uri="{53640926-AAD7-44d8-BBD7-CCE9431645EC}">
                <a14:shadowObscured xmlns="" xmlns:a14="http://schemas.microsoft.com/office/drawing/2010/main"/>
              </a:ext>
            </a:extLst>
          </p:spPr>
        </p:pic>
      </p:grpSp>
      <p:sp>
        <p:nvSpPr>
          <p:cNvPr id="22" name="Ellipse 21"/>
          <p:cNvSpPr/>
          <p:nvPr/>
        </p:nvSpPr>
        <p:spPr>
          <a:xfrm>
            <a:off x="7262889" y="2243292"/>
            <a:ext cx="666836" cy="691276"/>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3200" dirty="0">
                <a:effectLst/>
                <a:ea typeface="Calibri" panose="020F0502020204030204" pitchFamily="34" charset="0"/>
                <a:cs typeface="Times New Roman" panose="02020603050405020304" pitchFamily="18" charset="0"/>
              </a:rPr>
              <a:t>LB</a:t>
            </a:r>
          </a:p>
        </p:txBody>
      </p:sp>
      <p:sp>
        <p:nvSpPr>
          <p:cNvPr id="2" name="Datumsplatzhalter 1">
            <a:extLst>
              <a:ext uri="{FF2B5EF4-FFF2-40B4-BE49-F238E27FC236}">
                <a16:creationId xmlns:a16="http://schemas.microsoft.com/office/drawing/2014/main" id="{ED5CBA04-A531-1B25-D6CD-8094CDA47633}"/>
              </a:ext>
            </a:extLst>
          </p:cNvPr>
          <p:cNvSpPr>
            <a:spLocks noGrp="1"/>
          </p:cNvSpPr>
          <p:nvPr>
            <p:ph type="dt" sz="half" idx="10"/>
          </p:nvPr>
        </p:nvSpPr>
        <p:spPr/>
        <p:txBody>
          <a:bodyPr/>
          <a:lstStyle/>
          <a:p>
            <a:fld id="{C2D8D85F-5784-F248-A392-D066E419B2EA}" type="datetime1">
              <a:rPr lang="de-DE" smtClean="0"/>
              <a:t>13.01.2023</a:t>
            </a:fld>
            <a:endParaRPr lang="en-US" dirty="0"/>
          </a:p>
        </p:txBody>
      </p:sp>
      <p:sp>
        <p:nvSpPr>
          <p:cNvPr id="5" name="Fußzeilenplatzhalter 4">
            <a:extLst>
              <a:ext uri="{FF2B5EF4-FFF2-40B4-BE49-F238E27FC236}">
                <a16:creationId xmlns:a16="http://schemas.microsoft.com/office/drawing/2014/main" id="{2CDCC1F8-FA7B-4C34-EC81-76E64015627D}"/>
              </a:ext>
            </a:extLst>
          </p:cNvPr>
          <p:cNvSpPr>
            <a:spLocks noGrp="1"/>
          </p:cNvSpPr>
          <p:nvPr>
            <p:ph type="ftr" sz="quarter" idx="11"/>
          </p:nvPr>
        </p:nvSpPr>
        <p:spPr/>
        <p:txBody>
          <a:bodyPr/>
          <a:lstStyle/>
          <a:p>
            <a:endParaRPr lang="en-US" dirty="0"/>
          </a:p>
        </p:txBody>
      </p:sp>
      <p:sp>
        <p:nvSpPr>
          <p:cNvPr id="14" name="Foliennummernplatzhalter 13">
            <a:extLst>
              <a:ext uri="{FF2B5EF4-FFF2-40B4-BE49-F238E27FC236}">
                <a16:creationId xmlns:a16="http://schemas.microsoft.com/office/drawing/2014/main" id="{9B7EF24E-5754-DE88-B5EF-39E323F27116}"/>
              </a:ext>
            </a:extLst>
          </p:cNvPr>
          <p:cNvSpPr>
            <a:spLocks noGrp="1"/>
          </p:cNvSpPr>
          <p:nvPr>
            <p:ph type="sldNum" sz="quarter" idx="12"/>
          </p:nvPr>
        </p:nvSpPr>
        <p:spPr/>
        <p:txBody>
          <a:bodyPr/>
          <a:lstStyle/>
          <a:p>
            <a:fld id="{01B7ABBB-F95C-4207-9F24-BB3EEA8B05EE}"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60040"/>
            <a:ext cx="8229600" cy="1052736"/>
          </a:xfrm>
        </p:spPr>
        <p:txBody>
          <a:bodyPr/>
          <a:lstStyle/>
          <a:p>
            <a:r>
              <a:rPr lang="en-US" b="1" dirty="0">
                <a:latin typeface="Arial" panose="020B0604020202020204" pitchFamily="34" charset="0"/>
                <a:cs typeface="Arial" panose="020B0604020202020204" pitchFamily="34" charset="0"/>
              </a:rPr>
              <a:t>1. gRNA-</a:t>
            </a:r>
            <a:r>
              <a:rPr lang="en-US" b="1" dirty="0" err="1">
                <a:latin typeface="Arial" panose="020B0604020202020204" pitchFamily="34" charset="0"/>
                <a:cs typeface="Arial" panose="020B0604020202020204" pitchFamily="34" charset="0"/>
              </a:rPr>
              <a:t>Synt</a:t>
            </a:r>
            <a:r>
              <a:rPr lang="cs-CZ" b="1" dirty="0" err="1">
                <a:latin typeface="Arial" panose="020B0604020202020204" pitchFamily="34" charset="0"/>
                <a:cs typeface="Arial" panose="020B0604020202020204" pitchFamily="34" charset="0"/>
              </a:rPr>
              <a:t>éza</a:t>
            </a:r>
            <a:endParaRPr lang="en-US" b="1" dirty="0">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323528" y="1375611"/>
            <a:ext cx="84969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600" b="0" i="0" u="none" strike="noStrike" cap="none" normalizeH="0" baseline="0" dirty="0">
              <a:ln>
                <a:noFill/>
              </a:ln>
              <a:solidFill>
                <a:schemeClr val="tx1"/>
              </a:solidFill>
              <a:effectLst/>
              <a:latin typeface="Arial" pitchFamily="34" charset="0"/>
              <a:cs typeface="Arial" pitchFamily="34" charset="0"/>
            </a:endParaRPr>
          </a:p>
          <a:p>
            <a:pPr marL="718820" indent="-718820" defTabSz="717550" eaLnBrk="0" fontAlgn="base" hangingPunct="0">
              <a:spcBef>
                <a:spcPct val="0"/>
              </a:spcBef>
              <a:spcAft>
                <a:spcPct val="0"/>
              </a:spcAft>
            </a:pPr>
            <a:r>
              <a:rPr kumimoji="0" lang="de-DE" sz="2800" b="0" i="0" u="none" strike="noStrike" cap="none" normalizeH="0" baseline="0" dirty="0">
                <a:ln>
                  <a:noFill/>
                </a:ln>
                <a:effectLst/>
                <a:latin typeface="Arial"/>
                <a:ea typeface="Calibri" pitchFamily="34" charset="0"/>
                <a:cs typeface="Arial"/>
              </a:rPr>
              <a:t>1.1</a:t>
            </a:r>
            <a:r>
              <a:rPr lang="de-DE" sz="2800" dirty="0">
                <a:latin typeface="Arial"/>
                <a:ea typeface="Calibri" pitchFamily="34" charset="0"/>
                <a:cs typeface="Arial"/>
              </a:rPr>
              <a:t> </a:t>
            </a:r>
            <a:r>
              <a:rPr kumimoji="0" lang="de-DE" sz="2800" b="0" i="0" u="none" strike="noStrike" cap="none" normalizeH="0" baseline="0" dirty="0">
                <a:ln>
                  <a:noFill/>
                </a:ln>
                <a:effectLst/>
                <a:latin typeface="Arial"/>
                <a:ea typeface="Calibri" pitchFamily="34" charset="0"/>
                <a:cs typeface="Arial"/>
              </a:rPr>
              <a:t> </a:t>
            </a:r>
            <a:r>
              <a:rPr lang="de-DE" sz="2800" dirty="0">
                <a:latin typeface="Arial"/>
                <a:ea typeface="Calibri" pitchFamily="34" charset="0"/>
                <a:cs typeface="Arial"/>
              </a:rPr>
              <a:t>Pro</a:t>
            </a:r>
            <a:r>
              <a:rPr lang="cs-CZ" sz="2800" dirty="0">
                <a:latin typeface="Arial"/>
                <a:ea typeface="Calibri" pitchFamily="34" charset="0"/>
                <a:cs typeface="Arial"/>
              </a:rPr>
              <a:t> </a:t>
            </a:r>
            <a:r>
              <a:rPr kumimoji="0" lang="cs-CZ" sz="2800" b="0" i="0" u="none" strike="noStrike" cap="none" normalizeH="0" baseline="0" dirty="0" err="1">
                <a:ln>
                  <a:noFill/>
                </a:ln>
                <a:effectLst/>
                <a:latin typeface="Arial"/>
                <a:ea typeface="Calibri" pitchFamily="34" charset="0"/>
                <a:cs typeface="Arial"/>
              </a:rPr>
              <a:t>gRNA</a:t>
            </a:r>
            <a:r>
              <a:rPr kumimoji="0" lang="cs-CZ" sz="2800" b="0" i="0" u="none" strike="noStrike" cap="none" normalizeH="0" baseline="0" dirty="0">
                <a:ln>
                  <a:noFill/>
                </a:ln>
                <a:effectLst/>
                <a:latin typeface="Arial"/>
                <a:ea typeface="Calibri" pitchFamily="34" charset="0"/>
                <a:cs typeface="Arial"/>
              </a:rPr>
              <a:t> syntézu </a:t>
            </a:r>
            <a:r>
              <a:rPr kumimoji="0" lang="cs-CZ" sz="2800" b="0" i="0" u="none" strike="noStrike" cap="none" normalizeH="0" baseline="0" dirty="0" err="1">
                <a:ln>
                  <a:noFill/>
                </a:ln>
                <a:effectLst/>
                <a:latin typeface="Arial"/>
                <a:ea typeface="Calibri" pitchFamily="34" charset="0"/>
                <a:cs typeface="Arial"/>
              </a:rPr>
              <a:t>napipetujte</a:t>
            </a:r>
            <a:r>
              <a:rPr lang="cs-CZ" sz="2800" dirty="0">
                <a:latin typeface="Arial"/>
                <a:ea typeface="Calibri" pitchFamily="34" charset="0"/>
                <a:cs typeface="Arial"/>
              </a:rPr>
              <a:t> do prázdné zkumavky </a:t>
            </a:r>
            <a:r>
              <a:rPr kumimoji="0" lang="cs-CZ" sz="2800" b="0" i="0" u="none" strike="noStrike" cap="none" normalizeH="0" baseline="0" dirty="0">
                <a:ln>
                  <a:noFill/>
                </a:ln>
                <a:effectLst/>
                <a:latin typeface="Arial"/>
                <a:ea typeface="Calibri" pitchFamily="34" charset="0"/>
                <a:cs typeface="Arial"/>
              </a:rPr>
              <a:t>následující činidla</a:t>
            </a:r>
            <a:r>
              <a:rPr kumimoji="0" lang="de-DE" sz="2800" b="0" i="0" u="none" strike="noStrike" cap="none" normalizeH="0" baseline="0" dirty="0">
                <a:ln>
                  <a:noFill/>
                </a:ln>
                <a:effectLst/>
                <a:latin typeface="Arial"/>
                <a:ea typeface="Calibri" pitchFamily="34" charset="0"/>
                <a:cs typeface="Arial"/>
              </a:rPr>
              <a:t>:</a:t>
            </a:r>
            <a:endParaRPr lang="de-DE" sz="2800" b="0" i="0" u="none" strike="noStrike" cap="none" normalizeH="0" baseline="0" dirty="0">
              <a:ln>
                <a:noFill/>
              </a:ln>
              <a:effectLst/>
              <a:latin typeface="Arial"/>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270099141"/>
              </p:ext>
            </p:extLst>
          </p:nvPr>
        </p:nvGraphicFramePr>
        <p:xfrm>
          <a:off x="539552" y="2774250"/>
          <a:ext cx="7704856" cy="3031014"/>
        </p:xfrm>
        <a:graphic>
          <a:graphicData uri="http://schemas.openxmlformats.org/drawingml/2006/table">
            <a:tbl>
              <a:tblPr/>
              <a:tblGrid>
                <a:gridCol w="4680520">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398311">
                <a:tc>
                  <a:txBody>
                    <a:bodyPr/>
                    <a:lstStyle/>
                    <a:p>
                      <a:pPr marL="457200" algn="l">
                        <a:lnSpc>
                          <a:spcPct val="107000"/>
                        </a:lnSpc>
                        <a:spcAft>
                          <a:spcPts val="0"/>
                        </a:spcAft>
                      </a:pPr>
                      <a:endParaRPr lang="de-DE" sz="2400" dirty="0">
                        <a:latin typeface="Arial"/>
                        <a:ea typeface="Calibri"/>
                        <a:cs typeface="Times New Roman"/>
                      </a:endParaRPr>
                    </a:p>
                  </a:txBody>
                  <a:tcPr marL="67815" marR="67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cs-CZ" sz="2400" b="1" dirty="0">
                          <a:latin typeface="Arial"/>
                          <a:ea typeface="Calibri"/>
                          <a:cs typeface="Times New Roman"/>
                        </a:rPr>
                        <a:t>Objem</a:t>
                      </a:r>
                      <a:endParaRPr lang="de-DE" sz="2000" dirty="0">
                        <a:latin typeface="Calibri"/>
                        <a:ea typeface="Calibri"/>
                        <a:cs typeface="Times New Roman"/>
                      </a:endParaRPr>
                    </a:p>
                  </a:txBody>
                  <a:tcPr marL="67815" marR="67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5785">
                <a:tc>
                  <a:txBody>
                    <a:bodyPr/>
                    <a:lstStyle/>
                    <a:p>
                      <a:pPr marL="457200" indent="-279400" algn="l">
                        <a:lnSpc>
                          <a:spcPct val="107000"/>
                        </a:lnSpc>
                        <a:spcAft>
                          <a:spcPts val="0"/>
                        </a:spcAft>
                      </a:pPr>
                      <a:r>
                        <a:rPr lang="cs-CZ" sz="2800" dirty="0">
                          <a:latin typeface="Arial" panose="020B0604020202020204" pitchFamily="34" charset="0"/>
                          <a:cs typeface="Arial" panose="020B0604020202020204" pitchFamily="34" charset="0"/>
                        </a:rPr>
                        <a:t>Voda bez nukleázy</a:t>
                      </a:r>
                      <a:r>
                        <a:rPr lang="de-DE" sz="2800" dirty="0">
                          <a:latin typeface="Arial" panose="020B0604020202020204" pitchFamily="34" charset="0"/>
                          <a:cs typeface="Arial" panose="020B0604020202020204" pitchFamily="34" charset="0"/>
                        </a:rPr>
                        <a:t>(H</a:t>
                      </a:r>
                      <a:r>
                        <a:rPr lang="de-DE" sz="2800" baseline="-25000" dirty="0">
                          <a:latin typeface="Arial" panose="020B0604020202020204" pitchFamily="34" charset="0"/>
                          <a:cs typeface="Arial" panose="020B0604020202020204" pitchFamily="34" charset="0"/>
                        </a:rPr>
                        <a:t>2</a:t>
                      </a:r>
                      <a:r>
                        <a:rPr lang="de-DE" sz="2800" dirty="0">
                          <a:latin typeface="Arial" panose="020B0604020202020204" pitchFamily="34" charset="0"/>
                          <a:cs typeface="Arial" panose="020B0604020202020204" pitchFamily="34" charset="0"/>
                        </a:rPr>
                        <a:t>O)</a:t>
                      </a:r>
                    </a:p>
                  </a:txBody>
                  <a:tcPr marL="67815" marR="67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de-DE" sz="2800" dirty="0">
                          <a:latin typeface="Arial"/>
                          <a:ea typeface="Calibri"/>
                          <a:cs typeface="Times New Roman"/>
                        </a:rPr>
                        <a:t>16 µL</a:t>
                      </a:r>
                      <a:endParaRPr lang="de-DE" sz="2800" dirty="0">
                        <a:latin typeface="Calibri"/>
                        <a:ea typeface="Calibri"/>
                        <a:cs typeface="Times New Roman"/>
                      </a:endParaRPr>
                    </a:p>
                  </a:txBody>
                  <a:tcPr marL="67815" marR="67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2256">
                <a:tc>
                  <a:txBody>
                    <a:bodyPr/>
                    <a:lstStyle/>
                    <a:p>
                      <a:pPr marL="457200" indent="-279400" algn="l">
                        <a:lnSpc>
                          <a:spcPct val="107000"/>
                        </a:lnSpc>
                        <a:spcAft>
                          <a:spcPts val="0"/>
                        </a:spcAft>
                      </a:pPr>
                      <a:r>
                        <a:rPr lang="de-DE" sz="2800" dirty="0">
                          <a:latin typeface="Arial" panose="020B0604020202020204" pitchFamily="34" charset="0"/>
                          <a:cs typeface="Arial" panose="020B0604020202020204" pitchFamily="34" charset="0"/>
                        </a:rPr>
                        <a:t>NTP </a:t>
                      </a:r>
                      <a:r>
                        <a:rPr lang="cs-CZ" sz="2800" dirty="0">
                          <a:latin typeface="Arial" panose="020B0604020202020204" pitchFamily="34" charset="0"/>
                          <a:cs typeface="Arial" panose="020B0604020202020204" pitchFamily="34" charset="0"/>
                        </a:rPr>
                        <a:t>Puf</a:t>
                      </a:r>
                      <a:r>
                        <a:rPr lang="de-DE" sz="2800" dirty="0">
                          <a:latin typeface="Arial" panose="020B0604020202020204" pitchFamily="34" charset="0"/>
                          <a:cs typeface="Arial" panose="020B0604020202020204" pitchFamily="34" charset="0"/>
                        </a:rPr>
                        <a:t>rmix (NTP)</a:t>
                      </a:r>
                    </a:p>
                  </a:txBody>
                  <a:tcPr marL="67815" marR="67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de-DE" sz="2800" dirty="0">
                          <a:latin typeface="Arial"/>
                          <a:ea typeface="Calibri"/>
                          <a:cs typeface="Times New Roman"/>
                        </a:rPr>
                        <a:t>10 µL</a:t>
                      </a:r>
                      <a:endParaRPr lang="de-DE" sz="2800" dirty="0">
                        <a:latin typeface="Calibri"/>
                        <a:ea typeface="Calibri"/>
                        <a:cs typeface="Times New Roman"/>
                      </a:endParaRPr>
                    </a:p>
                  </a:txBody>
                  <a:tcPr marL="67815" marR="67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3848">
                <a:tc>
                  <a:txBody>
                    <a:bodyPr/>
                    <a:lstStyle/>
                    <a:p>
                      <a:pPr marL="457200" indent="-279400" algn="l">
                        <a:lnSpc>
                          <a:spcPct val="107000"/>
                        </a:lnSpc>
                        <a:spcAft>
                          <a:spcPts val="0"/>
                        </a:spcAft>
                      </a:pPr>
                      <a:r>
                        <a:rPr lang="de-DE" sz="2800" dirty="0">
                          <a:latin typeface="Arial" panose="020B0604020202020204" pitchFamily="34" charset="0"/>
                          <a:cs typeface="Arial" panose="020B0604020202020204" pitchFamily="34" charset="0"/>
                        </a:rPr>
                        <a:t>Duplex</a:t>
                      </a:r>
                      <a:r>
                        <a:rPr lang="cs-CZ" sz="2800" dirty="0">
                          <a:latin typeface="Arial" panose="020B0604020202020204" pitchFamily="34" charset="0"/>
                          <a:cs typeface="Arial" panose="020B0604020202020204" pitchFamily="34" charset="0"/>
                        </a:rPr>
                        <a:t>ní DNA</a:t>
                      </a:r>
                      <a:r>
                        <a:rPr lang="de-DE" sz="2800" dirty="0">
                          <a:latin typeface="Arial" panose="020B0604020202020204" pitchFamily="34" charset="0"/>
                          <a:cs typeface="Arial" panose="020B0604020202020204" pitchFamily="34" charset="0"/>
                        </a:rPr>
                        <a:t> (D)</a:t>
                      </a:r>
                    </a:p>
                  </a:txBody>
                  <a:tcPr marL="67815" marR="67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de-DE" sz="2800" dirty="0">
                          <a:latin typeface="Arial"/>
                          <a:ea typeface="Calibri"/>
                          <a:cs typeface="Times New Roman"/>
                        </a:rPr>
                        <a:t>  2 µL</a:t>
                      </a:r>
                      <a:endParaRPr lang="de-DE" sz="2800" dirty="0">
                        <a:latin typeface="Calibri"/>
                        <a:ea typeface="Calibri"/>
                        <a:cs typeface="Times New Roman"/>
                      </a:endParaRPr>
                    </a:p>
                  </a:txBody>
                  <a:tcPr marL="67815" marR="67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7205">
                <a:tc>
                  <a:txBody>
                    <a:bodyPr/>
                    <a:lstStyle/>
                    <a:p>
                      <a:pPr marL="457200" indent="-279400" algn="l">
                        <a:lnSpc>
                          <a:spcPct val="107000"/>
                        </a:lnSpc>
                        <a:spcAft>
                          <a:spcPts val="0"/>
                        </a:spcAft>
                      </a:pPr>
                      <a:r>
                        <a:rPr lang="de-DE" sz="2800" dirty="0">
                          <a:latin typeface="Arial" panose="020B0604020202020204" pitchFamily="34" charset="0"/>
                          <a:cs typeface="Arial" panose="020B0604020202020204" pitchFamily="34" charset="0"/>
                        </a:rPr>
                        <a:t>T7 RNA-Polyme</a:t>
                      </a:r>
                      <a:r>
                        <a:rPr lang="cs-CZ" sz="2800" dirty="0" err="1">
                          <a:latin typeface="Arial" panose="020B0604020202020204" pitchFamily="34" charset="0"/>
                          <a:cs typeface="Arial" panose="020B0604020202020204" pitchFamily="34" charset="0"/>
                        </a:rPr>
                        <a:t>ráza</a:t>
                      </a:r>
                      <a:r>
                        <a:rPr lang="de-DE" sz="2800" dirty="0">
                          <a:latin typeface="Arial" panose="020B0604020202020204" pitchFamily="34" charset="0"/>
                          <a:cs typeface="Arial" panose="020B0604020202020204" pitchFamily="34" charset="0"/>
                        </a:rPr>
                        <a:t> (T7)</a:t>
                      </a:r>
                    </a:p>
                  </a:txBody>
                  <a:tcPr marL="67815" marR="67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de-DE" sz="2800" dirty="0">
                          <a:latin typeface="Arial"/>
                          <a:ea typeface="Calibri"/>
                          <a:cs typeface="Times New Roman"/>
                        </a:rPr>
                        <a:t>  2 µL</a:t>
                      </a:r>
                      <a:endParaRPr lang="de-DE" sz="2800" dirty="0">
                        <a:latin typeface="Calibri"/>
                        <a:ea typeface="Calibri"/>
                        <a:cs typeface="Times New Roman"/>
                      </a:endParaRPr>
                    </a:p>
                  </a:txBody>
                  <a:tcPr marL="67815" marR="67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3609">
                <a:tc>
                  <a:txBody>
                    <a:bodyPr/>
                    <a:lstStyle/>
                    <a:p>
                      <a:pPr marL="457200" indent="-279400" algn="l">
                        <a:lnSpc>
                          <a:spcPct val="107000"/>
                        </a:lnSpc>
                        <a:spcAft>
                          <a:spcPts val="0"/>
                        </a:spcAft>
                      </a:pPr>
                      <a:r>
                        <a:rPr lang="cs-CZ" sz="2800" b="1" i="1" dirty="0">
                          <a:latin typeface="Arial"/>
                          <a:ea typeface="Calibri"/>
                          <a:cs typeface="Times New Roman"/>
                        </a:rPr>
                        <a:t>Celkový objem </a:t>
                      </a:r>
                      <a:r>
                        <a:rPr lang="de-DE" sz="2800" b="1" i="1" dirty="0">
                          <a:latin typeface="Arial"/>
                          <a:ea typeface="Calibri"/>
                          <a:cs typeface="Times New Roman"/>
                        </a:rPr>
                        <a:t>(S)</a:t>
                      </a:r>
                      <a:endParaRPr lang="de-DE" sz="2800" b="1" dirty="0">
                        <a:latin typeface="Calibri"/>
                        <a:ea typeface="Calibri"/>
                        <a:cs typeface="Times New Roman"/>
                      </a:endParaRPr>
                    </a:p>
                  </a:txBody>
                  <a:tcPr marL="67815" marR="67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de-DE" sz="2800" b="1" i="1" dirty="0">
                          <a:latin typeface="Arial"/>
                          <a:ea typeface="Calibri"/>
                          <a:cs typeface="Times New Roman"/>
                        </a:rPr>
                        <a:t>30 µL</a:t>
                      </a:r>
                      <a:endParaRPr lang="de-DE" sz="2800" b="1" dirty="0">
                        <a:latin typeface="Calibri"/>
                        <a:ea typeface="Calibri"/>
                        <a:cs typeface="Times New Roman"/>
                      </a:endParaRPr>
                    </a:p>
                  </a:txBody>
                  <a:tcPr marL="67815" marR="67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Datumsplatzhalter 2">
            <a:extLst>
              <a:ext uri="{FF2B5EF4-FFF2-40B4-BE49-F238E27FC236}">
                <a16:creationId xmlns:a16="http://schemas.microsoft.com/office/drawing/2014/main" id="{7C8F1942-0AFB-5FB0-95EC-72E691A36432}"/>
              </a:ext>
            </a:extLst>
          </p:cNvPr>
          <p:cNvSpPr>
            <a:spLocks noGrp="1"/>
          </p:cNvSpPr>
          <p:nvPr>
            <p:ph type="dt" sz="half" idx="10"/>
          </p:nvPr>
        </p:nvSpPr>
        <p:spPr/>
        <p:txBody>
          <a:bodyPr/>
          <a:lstStyle/>
          <a:p>
            <a:fld id="{BC1CC0EE-E5C2-9A4F-9BF7-FCFF2F62C1F9}" type="datetime1">
              <a:rPr lang="de-DE" smtClean="0"/>
              <a:t>13.01.2023</a:t>
            </a:fld>
            <a:endParaRPr lang="en-US" dirty="0"/>
          </a:p>
        </p:txBody>
      </p:sp>
      <p:sp>
        <p:nvSpPr>
          <p:cNvPr id="5" name="Fußzeilenplatzhalter 4">
            <a:extLst>
              <a:ext uri="{FF2B5EF4-FFF2-40B4-BE49-F238E27FC236}">
                <a16:creationId xmlns:a16="http://schemas.microsoft.com/office/drawing/2014/main" id="{E9E1A522-CEA5-A302-F5BE-2B098358ECE0}"/>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C90ED4DA-F012-ED4F-1EC0-278B8AE2E4FB}"/>
              </a:ext>
            </a:extLst>
          </p:cNvPr>
          <p:cNvSpPr>
            <a:spLocks noGrp="1"/>
          </p:cNvSpPr>
          <p:nvPr>
            <p:ph type="sldNum" sz="quarter" idx="12"/>
          </p:nvPr>
        </p:nvSpPr>
        <p:spPr/>
        <p:txBody>
          <a:bodyPr/>
          <a:lstStyle/>
          <a:p>
            <a:fld id="{01B7ABBB-F95C-4207-9F24-BB3EEA8B05EE}" type="slidenum">
              <a:rPr lang="en-US" smtClean="0"/>
              <a:pPr/>
              <a:t>15</a:t>
            </a:fld>
            <a:endParaRPr lang="en-US" dirty="0"/>
          </a:p>
        </p:txBody>
      </p:sp>
      <p:pic>
        <p:nvPicPr>
          <p:cNvPr id="8" name="Grafik 7">
            <a:extLst>
              <a:ext uri="{FF2B5EF4-FFF2-40B4-BE49-F238E27FC236}">
                <a16:creationId xmlns:a16="http://schemas.microsoft.com/office/drawing/2014/main" id="{24B75FDB-91BD-39F9-6349-0727AB677F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67544" y="2204864"/>
            <a:ext cx="82809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8650" indent="-628650" fontAlgn="base">
              <a:spcBef>
                <a:spcPct val="0"/>
              </a:spcBef>
              <a:spcAft>
                <a:spcPct val="0"/>
              </a:spcAft>
              <a:tabLst>
                <a:tab pos="269875" algn="l"/>
              </a:tabLst>
            </a:pPr>
            <a:r>
              <a:rPr kumimoji="0" lang="de-DE" sz="2800" b="0" i="0" u="none" strike="noStrike" cap="none" normalizeH="0" baseline="0" dirty="0">
                <a:ln>
                  <a:noFill/>
                </a:ln>
                <a:effectLst/>
                <a:latin typeface="Arial"/>
                <a:ea typeface="Calibri" pitchFamily="34" charset="0"/>
                <a:cs typeface="Arial"/>
              </a:rPr>
              <a:t>1.2</a:t>
            </a:r>
            <a:r>
              <a:rPr lang="de-DE" sz="2800" dirty="0">
                <a:latin typeface="Arial"/>
                <a:ea typeface="Calibri" pitchFamily="34" charset="0"/>
                <a:cs typeface="Arial"/>
              </a:rPr>
              <a:t> Pro </a:t>
            </a:r>
            <a:r>
              <a:rPr lang="de-DE" sz="2800" dirty="0" err="1">
                <a:latin typeface="Arial"/>
                <a:ea typeface="Calibri" pitchFamily="34" charset="0"/>
                <a:cs typeface="Arial"/>
              </a:rPr>
              <a:t>slepou</a:t>
            </a:r>
            <a:r>
              <a:rPr lang="de-DE" sz="2800" dirty="0">
                <a:latin typeface="Arial"/>
                <a:ea typeface="Calibri" pitchFamily="34" charset="0"/>
                <a:cs typeface="Arial"/>
              </a:rPr>
              <a:t> </a:t>
            </a:r>
            <a:r>
              <a:rPr lang="de-DE" sz="2800" dirty="0" err="1">
                <a:latin typeface="Arial"/>
                <a:ea typeface="Calibri" pitchFamily="34" charset="0"/>
                <a:cs typeface="Arial"/>
              </a:rPr>
              <a:t>kontrolu</a:t>
            </a:r>
            <a:r>
              <a:rPr lang="de-DE" sz="2800" dirty="0">
                <a:latin typeface="Arial"/>
                <a:ea typeface="Calibri" pitchFamily="34" charset="0"/>
                <a:cs typeface="Arial"/>
              </a:rPr>
              <a:t> </a:t>
            </a:r>
            <a:r>
              <a:rPr lang="cs-CZ" sz="2800" dirty="0" err="1">
                <a:latin typeface="Arial"/>
                <a:ea typeface="Calibri" pitchFamily="34" charset="0"/>
                <a:cs typeface="Arial"/>
              </a:rPr>
              <a:t>gRNA</a:t>
            </a:r>
            <a:r>
              <a:rPr kumimoji="0" lang="cs-CZ" sz="2800" b="0" i="0" u="none" strike="noStrike" cap="none" normalizeH="0" baseline="0" dirty="0">
                <a:ln>
                  <a:noFill/>
                </a:ln>
                <a:effectLst/>
                <a:latin typeface="Arial"/>
                <a:ea typeface="Calibri" pitchFamily="34" charset="0"/>
                <a:cs typeface="Arial"/>
              </a:rPr>
              <a:t> </a:t>
            </a:r>
            <a:r>
              <a:rPr lang="cs-CZ" sz="2800" dirty="0">
                <a:latin typeface="Arial"/>
                <a:ea typeface="Calibri" pitchFamily="34" charset="0"/>
                <a:cs typeface="Arial"/>
              </a:rPr>
              <a:t>syntézy </a:t>
            </a:r>
            <a:r>
              <a:rPr kumimoji="0" lang="cs-CZ" sz="2800" b="0" i="0" u="none" strike="noStrike" cap="none" normalizeH="0" baseline="0" dirty="0" err="1">
                <a:ln>
                  <a:noFill/>
                </a:ln>
                <a:effectLst/>
                <a:latin typeface="Arial"/>
                <a:ea typeface="Calibri" pitchFamily="34" charset="0"/>
                <a:cs typeface="Arial"/>
              </a:rPr>
              <a:t>napipetujte</a:t>
            </a:r>
            <a:r>
              <a:rPr kumimoji="0" lang="cs-CZ" sz="2800" b="0" i="0" u="none" strike="noStrike" cap="none" normalizeH="0" baseline="0" dirty="0">
                <a:ln>
                  <a:noFill/>
                </a:ln>
                <a:effectLst/>
                <a:latin typeface="Arial"/>
                <a:ea typeface="Calibri" pitchFamily="34" charset="0"/>
                <a:cs typeface="Arial"/>
              </a:rPr>
              <a:t> 5 </a:t>
            </a:r>
            <a:r>
              <a:rPr lang="de-DE" sz="2800" dirty="0">
                <a:latin typeface="Arial"/>
                <a:ea typeface="Calibri"/>
                <a:cs typeface="Times New Roman"/>
              </a:rPr>
              <a:t>µ</a:t>
            </a:r>
            <a:r>
              <a:rPr lang="cs-CZ" sz="2800" dirty="0">
                <a:latin typeface="Arial"/>
                <a:ea typeface="Calibri"/>
                <a:cs typeface="Times New Roman"/>
              </a:rPr>
              <a:t>L ze zkumavky S do nové zkumavky označené </a:t>
            </a:r>
            <a:r>
              <a:rPr kumimoji="0" lang="de-DE" sz="2800" b="0" i="0" u="none" strike="noStrike" cap="none" normalizeH="0" dirty="0">
                <a:ln>
                  <a:noFill/>
                </a:ln>
                <a:effectLst/>
                <a:latin typeface="Arial"/>
                <a:ea typeface="Calibri" pitchFamily="34" charset="0"/>
                <a:cs typeface="Arial"/>
              </a:rPr>
              <a:t>S</a:t>
            </a:r>
            <a:r>
              <a:rPr kumimoji="0" lang="de-DE" sz="2800" b="0" i="0" u="none" strike="noStrike" cap="none" normalizeH="0" baseline="-25000" dirty="0">
                <a:ln>
                  <a:noFill/>
                </a:ln>
                <a:effectLst/>
                <a:latin typeface="Arial"/>
                <a:ea typeface="Calibri" pitchFamily="34" charset="0"/>
                <a:cs typeface="Arial"/>
              </a:rPr>
              <a:t>t0</a:t>
            </a:r>
            <a:r>
              <a:rPr kumimoji="0" lang="de-DE" sz="2800" b="0" i="0" u="none" strike="noStrike" cap="none" normalizeH="0" dirty="0">
                <a:ln>
                  <a:noFill/>
                </a:ln>
                <a:effectLst/>
                <a:latin typeface="Arial"/>
                <a:ea typeface="Calibri" pitchFamily="34" charset="0"/>
                <a:cs typeface="Arial"/>
              </a:rPr>
              <a:t> </a:t>
            </a:r>
            <a:r>
              <a:rPr kumimoji="0" lang="cs-CZ" sz="2800" b="0" i="0" u="none" strike="noStrike" cap="none" normalizeH="0" dirty="0">
                <a:ln>
                  <a:noFill/>
                </a:ln>
                <a:effectLst/>
                <a:latin typeface="Arial"/>
                <a:ea typeface="Calibri" pitchFamily="34" charset="0"/>
                <a:cs typeface="Arial"/>
              </a:rPr>
              <a:t>a chlaďte na ledu</a:t>
            </a:r>
            <a:r>
              <a:rPr kumimoji="0" lang="de-DE" sz="2800" b="0" i="0" u="none" strike="noStrike" cap="none" normalizeH="0" dirty="0">
                <a:ln>
                  <a:noFill/>
                </a:ln>
                <a:effectLst/>
                <a:latin typeface="Arial"/>
                <a:ea typeface="Calibri" pitchFamily="34" charset="0"/>
                <a:cs typeface="Arial"/>
              </a:rPr>
              <a:t>.</a:t>
            </a:r>
            <a:r>
              <a:rPr lang="de-DE" sz="2800" dirty="0">
                <a:latin typeface="Arial"/>
                <a:ea typeface="Calibri" pitchFamily="34" charset="0"/>
                <a:cs typeface="Arial"/>
              </a:rPr>
              <a:t> </a:t>
            </a:r>
            <a:endParaRPr kumimoji="0" lang="de-DE" sz="2800" b="0" i="0" u="none" strike="noStrike" cap="none" normalizeH="0" baseline="0" dirty="0">
              <a:ln>
                <a:noFill/>
              </a:ln>
              <a:effectLst/>
              <a:latin typeface="Arial" pitchFamily="34" charset="0"/>
              <a:ea typeface="Calibri" pitchFamily="34" charset="0"/>
              <a:cs typeface="Arial" pitchFamily="34" charset="0"/>
            </a:endParaRPr>
          </a:p>
        </p:txBody>
      </p:sp>
      <p:sp>
        <p:nvSpPr>
          <p:cNvPr id="6" name="Titel 1"/>
          <p:cNvSpPr txBox="1">
            <a:spLocks/>
          </p:cNvSpPr>
          <p:nvPr/>
        </p:nvSpPr>
        <p:spPr>
          <a:xfrm>
            <a:off x="467544" y="360040"/>
            <a:ext cx="8220075" cy="1395636"/>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a:latin typeface="Arial"/>
                <a:cs typeface="Arial"/>
              </a:rPr>
              <a:t>Slepá kontrola </a:t>
            </a:r>
            <a:r>
              <a:rPr lang="cs-CZ" dirty="0" err="1">
                <a:latin typeface="Arial"/>
                <a:cs typeface="Arial"/>
              </a:rPr>
              <a:t>gRNA</a:t>
            </a:r>
            <a:r>
              <a:rPr lang="cs-CZ" dirty="0">
                <a:latin typeface="Arial"/>
                <a:cs typeface="Arial"/>
              </a:rPr>
              <a:t> syntézy</a:t>
            </a:r>
            <a:endParaRPr lang="en-US" dirty="0">
              <a:latin typeface="Arial"/>
              <a:cs typeface="Arial"/>
            </a:endParaRPr>
          </a:p>
        </p:txBody>
      </p:sp>
      <p:pic>
        <p:nvPicPr>
          <p:cNvPr id="4" name="Grafik 3">
            <a:extLst>
              <a:ext uri="{FF2B5EF4-FFF2-40B4-BE49-F238E27FC236}">
                <a16:creationId xmlns:a16="http://schemas.microsoft.com/office/drawing/2014/main" id="{D72569C9-BC39-4673-9B59-94227F324FB5}"/>
              </a:ext>
            </a:extLst>
          </p:cNvPr>
          <p:cNvPicPr>
            <a:picLocks noChangeAspect="1"/>
          </p:cNvPicPr>
          <p:nvPr/>
        </p:nvPicPr>
        <p:blipFill rotWithShape="1">
          <a:blip r:embed="rId2">
            <a:extLst>
              <a:ext uri="{28A0092B-C50C-407E-A947-70E740481C1C}">
                <a14:useLocalDpi xmlns:a14="http://schemas.microsoft.com/office/drawing/2010/main" val="0"/>
              </a:ext>
            </a:extLst>
          </a:blip>
          <a:srcRect l="2751" t="4612" r="4640" b="24469"/>
          <a:stretch/>
        </p:blipFill>
        <p:spPr>
          <a:xfrm>
            <a:off x="3275856" y="3841151"/>
            <a:ext cx="2376264" cy="2424759"/>
          </a:xfrm>
          <a:prstGeom prst="rect">
            <a:avLst/>
          </a:prstGeom>
        </p:spPr>
      </p:pic>
      <p:sp>
        <p:nvSpPr>
          <p:cNvPr id="5" name="Textfeld 4">
            <a:extLst>
              <a:ext uri="{FF2B5EF4-FFF2-40B4-BE49-F238E27FC236}">
                <a16:creationId xmlns:a16="http://schemas.microsoft.com/office/drawing/2014/main" id="{818698C0-2E8B-47F0-9948-1313509F957C}"/>
              </a:ext>
            </a:extLst>
          </p:cNvPr>
          <p:cNvSpPr txBox="1"/>
          <p:nvPr/>
        </p:nvSpPr>
        <p:spPr>
          <a:xfrm>
            <a:off x="4247964" y="4797152"/>
            <a:ext cx="432048" cy="369332"/>
          </a:xfrm>
          <a:prstGeom prst="rect">
            <a:avLst/>
          </a:prstGeom>
          <a:noFill/>
        </p:spPr>
        <p:txBody>
          <a:bodyPr wrap="square" rtlCol="0">
            <a:spAutoFit/>
          </a:bodyPr>
          <a:lstStyle/>
          <a:p>
            <a:r>
              <a:rPr lang="de-DE" dirty="0"/>
              <a:t>S</a:t>
            </a:r>
            <a:r>
              <a:rPr lang="de-DE" baseline="-25000" dirty="0"/>
              <a:t>t0</a:t>
            </a:r>
          </a:p>
        </p:txBody>
      </p:sp>
      <p:sp>
        <p:nvSpPr>
          <p:cNvPr id="3" name="Datumsplatzhalter 2">
            <a:extLst>
              <a:ext uri="{FF2B5EF4-FFF2-40B4-BE49-F238E27FC236}">
                <a16:creationId xmlns:a16="http://schemas.microsoft.com/office/drawing/2014/main" id="{B59E9E62-A993-1713-A569-8DB3DDA221AD}"/>
              </a:ext>
            </a:extLst>
          </p:cNvPr>
          <p:cNvSpPr>
            <a:spLocks noGrp="1"/>
          </p:cNvSpPr>
          <p:nvPr>
            <p:ph type="dt" sz="half" idx="10"/>
          </p:nvPr>
        </p:nvSpPr>
        <p:spPr/>
        <p:txBody>
          <a:bodyPr/>
          <a:lstStyle/>
          <a:p>
            <a:fld id="{9D2AD7EB-AA5D-7047-969F-AB901CFB7B26}" type="datetime1">
              <a:rPr lang="de-DE" smtClean="0"/>
              <a:t>13.01.2023</a:t>
            </a:fld>
            <a:endParaRPr lang="en-US" dirty="0"/>
          </a:p>
        </p:txBody>
      </p:sp>
      <p:sp>
        <p:nvSpPr>
          <p:cNvPr id="7" name="Fußzeilenplatzhalter 6">
            <a:extLst>
              <a:ext uri="{FF2B5EF4-FFF2-40B4-BE49-F238E27FC236}">
                <a16:creationId xmlns:a16="http://schemas.microsoft.com/office/drawing/2014/main" id="{9711F101-E3AA-651F-3BD1-0B237260E913}"/>
              </a:ext>
            </a:extLst>
          </p:cNvPr>
          <p:cNvSpPr>
            <a:spLocks noGrp="1"/>
          </p:cNvSpPr>
          <p:nvPr>
            <p:ph type="ftr" sz="quarter" idx="11"/>
          </p:nvPr>
        </p:nvSpPr>
        <p:spPr/>
        <p:txBody>
          <a:bodyPr/>
          <a:lstStyle/>
          <a:p>
            <a:endParaRPr lang="en-US" dirty="0"/>
          </a:p>
        </p:txBody>
      </p:sp>
      <p:sp>
        <p:nvSpPr>
          <p:cNvPr id="8" name="Foliennummernplatzhalter 7">
            <a:extLst>
              <a:ext uri="{FF2B5EF4-FFF2-40B4-BE49-F238E27FC236}">
                <a16:creationId xmlns:a16="http://schemas.microsoft.com/office/drawing/2014/main" id="{A0F1C116-8508-7BF5-DAEA-54469AE3E7DD}"/>
              </a:ext>
            </a:extLst>
          </p:cNvPr>
          <p:cNvSpPr>
            <a:spLocks noGrp="1"/>
          </p:cNvSpPr>
          <p:nvPr>
            <p:ph type="sldNum" sz="quarter" idx="12"/>
          </p:nvPr>
        </p:nvSpPr>
        <p:spPr/>
        <p:txBody>
          <a:bodyPr/>
          <a:lstStyle/>
          <a:p>
            <a:fld id="{01B7ABBB-F95C-4207-9F24-BB3EEA8B05EE}" type="slidenum">
              <a:rPr lang="en-US" smtClean="0"/>
              <a:pPr/>
              <a:t>16</a:t>
            </a:fld>
            <a:endParaRPr lang="en-US" dirty="0"/>
          </a:p>
        </p:txBody>
      </p:sp>
    </p:spTree>
    <p:extLst>
      <p:ext uri="{BB962C8B-B14F-4D97-AF65-F5344CB8AC3E}">
        <p14:creationId xmlns:p14="http://schemas.microsoft.com/office/powerpoint/2010/main" val="409146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3528" y="1277560"/>
            <a:ext cx="856895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8650" indent="-628650" fontAlgn="base">
              <a:spcBef>
                <a:spcPct val="0"/>
              </a:spcBef>
              <a:spcAft>
                <a:spcPct val="0"/>
              </a:spcAft>
              <a:tabLst>
                <a:tab pos="269875" algn="l"/>
              </a:tabLst>
            </a:pPr>
            <a:r>
              <a:rPr kumimoji="0" lang="de-DE" sz="2800" b="0" i="0" u="none" strike="noStrike" cap="none" normalizeH="0" baseline="0" dirty="0">
                <a:ln>
                  <a:noFill/>
                </a:ln>
                <a:effectLst/>
                <a:latin typeface="Arial"/>
                <a:ea typeface="Calibri" pitchFamily="34" charset="0"/>
                <a:cs typeface="Arial"/>
              </a:rPr>
              <a:t>1.3</a:t>
            </a:r>
            <a:r>
              <a:rPr lang="de-DE" sz="2800" dirty="0">
                <a:latin typeface="Arial"/>
                <a:ea typeface="Calibri" pitchFamily="34" charset="0"/>
                <a:cs typeface="Arial"/>
              </a:rPr>
              <a:t> </a:t>
            </a:r>
            <a:r>
              <a:rPr lang="de-DE" sz="2800" dirty="0" err="1">
                <a:latin typeface="Arial"/>
                <a:ea typeface="Calibri" pitchFamily="34" charset="0"/>
                <a:cs typeface="Arial"/>
              </a:rPr>
              <a:t>Zkumavku</a:t>
            </a:r>
            <a:r>
              <a:rPr lang="de-DE" sz="2800" dirty="0">
                <a:latin typeface="Arial"/>
                <a:ea typeface="Calibri" pitchFamily="34" charset="0"/>
                <a:cs typeface="Arial"/>
              </a:rPr>
              <a:t> S n</a:t>
            </a:r>
            <a:r>
              <a:rPr lang="cs-CZ" sz="2800" dirty="0" err="1">
                <a:latin typeface="Arial"/>
                <a:ea typeface="Calibri" pitchFamily="34" charset="0"/>
                <a:cs typeface="Arial"/>
              </a:rPr>
              <a:t>echejte</a:t>
            </a:r>
            <a:r>
              <a:rPr kumimoji="0" lang="cs-CZ" sz="2800" b="0" i="0" u="none" strike="noStrike" cap="none" normalizeH="0" baseline="0" dirty="0">
                <a:ln>
                  <a:noFill/>
                </a:ln>
                <a:effectLst/>
                <a:latin typeface="Arial"/>
                <a:ea typeface="Calibri" pitchFamily="34" charset="0"/>
                <a:cs typeface="Arial"/>
              </a:rPr>
              <a:t> 1 hod inkubovat </a:t>
            </a:r>
            <a:r>
              <a:rPr lang="cs-CZ" sz="2800" dirty="0">
                <a:latin typeface="Arial"/>
                <a:ea typeface="Calibri" pitchFamily="34" charset="0"/>
                <a:cs typeface="Arial"/>
              </a:rPr>
              <a:t>při </a:t>
            </a:r>
            <a:r>
              <a:rPr kumimoji="0" lang="cs-CZ" sz="2800" b="0" i="0" u="none" strike="noStrike" cap="none" normalizeH="0" baseline="0" dirty="0">
                <a:ln>
                  <a:noFill/>
                </a:ln>
                <a:effectLst/>
                <a:latin typeface="Arial"/>
                <a:ea typeface="Calibri" pitchFamily="34" charset="0"/>
                <a:cs typeface="Arial"/>
              </a:rPr>
              <a:t>37°C</a:t>
            </a:r>
            <a:r>
              <a:rPr kumimoji="0" lang="de-DE" sz="2800" b="0" i="0" u="none" strike="noStrike" cap="none" normalizeH="0" baseline="0" dirty="0">
                <a:ln>
                  <a:noFill/>
                </a:ln>
                <a:effectLst/>
                <a:latin typeface="Arial"/>
                <a:ea typeface="Calibri" pitchFamily="34" charset="0"/>
                <a:cs typeface="Arial"/>
              </a:rPr>
              <a:t>.</a:t>
            </a:r>
            <a:endParaRPr kumimoji="0" lang="de-DE" sz="2800" b="0" i="0" u="none" strike="noStrike" cap="none" normalizeH="0" baseline="0" dirty="0">
              <a:ln>
                <a:noFill/>
              </a:ln>
              <a:effectLst/>
              <a:latin typeface="Arial"/>
              <a:cs typeface="Arial"/>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4269" y="2060848"/>
            <a:ext cx="5916149" cy="4437112"/>
          </a:xfrm>
          <a:prstGeom prst="rect">
            <a:avLst/>
          </a:prstGeom>
        </p:spPr>
      </p:pic>
      <p:sp>
        <p:nvSpPr>
          <p:cNvPr id="5" name="Titel 1"/>
          <p:cNvSpPr txBox="1">
            <a:spLocks/>
          </p:cNvSpPr>
          <p:nvPr/>
        </p:nvSpPr>
        <p:spPr>
          <a:xfrm>
            <a:off x="467544" y="188640"/>
            <a:ext cx="8229600" cy="10527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1. gRNA-</a:t>
            </a:r>
            <a:r>
              <a:rPr lang="en-US" b="1" dirty="0" err="1"/>
              <a:t>synt</a:t>
            </a:r>
            <a:r>
              <a:rPr lang="cs-CZ" b="1" dirty="0" err="1"/>
              <a:t>éza</a:t>
            </a:r>
            <a:endParaRPr lang="en-US" b="1" dirty="0"/>
          </a:p>
        </p:txBody>
      </p:sp>
      <p:sp>
        <p:nvSpPr>
          <p:cNvPr id="3" name="Datumsplatzhalter 2">
            <a:extLst>
              <a:ext uri="{FF2B5EF4-FFF2-40B4-BE49-F238E27FC236}">
                <a16:creationId xmlns:a16="http://schemas.microsoft.com/office/drawing/2014/main" id="{753FBA0C-4656-59DD-548C-35AF3D9275A9}"/>
              </a:ext>
            </a:extLst>
          </p:cNvPr>
          <p:cNvSpPr>
            <a:spLocks noGrp="1"/>
          </p:cNvSpPr>
          <p:nvPr>
            <p:ph type="dt" sz="half" idx="10"/>
          </p:nvPr>
        </p:nvSpPr>
        <p:spPr/>
        <p:txBody>
          <a:bodyPr/>
          <a:lstStyle/>
          <a:p>
            <a:fld id="{DAB22BDD-E1A1-3D45-A367-98F87EFCFA60}" type="datetime1">
              <a:rPr lang="de-DE" smtClean="0"/>
              <a:t>13.01.2023</a:t>
            </a:fld>
            <a:endParaRPr lang="en-US" dirty="0"/>
          </a:p>
        </p:txBody>
      </p:sp>
      <p:sp>
        <p:nvSpPr>
          <p:cNvPr id="6" name="Fußzeilenplatzhalter 5">
            <a:extLst>
              <a:ext uri="{FF2B5EF4-FFF2-40B4-BE49-F238E27FC236}">
                <a16:creationId xmlns:a16="http://schemas.microsoft.com/office/drawing/2014/main" id="{5979040E-DAF0-C22C-4FA4-0B9A8788433D}"/>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B2D88078-D8E8-586F-3390-CDFCB8DEE576}"/>
              </a:ext>
            </a:extLst>
          </p:cNvPr>
          <p:cNvSpPr>
            <a:spLocks noGrp="1"/>
          </p:cNvSpPr>
          <p:nvPr>
            <p:ph type="sldNum" sz="quarter" idx="12"/>
          </p:nvPr>
        </p:nvSpPr>
        <p:spPr/>
        <p:txBody>
          <a:bodyPr/>
          <a:lstStyle/>
          <a:p>
            <a:fld id="{01B7ABBB-F95C-4207-9F24-BB3EEA8B05EE}" type="slidenum">
              <a:rPr lang="en-US" smtClean="0"/>
              <a:pPr/>
              <a:t>17</a:t>
            </a:fld>
            <a:endParaRPr lang="en-US" dirty="0"/>
          </a:p>
        </p:txBody>
      </p:sp>
    </p:spTree>
    <p:extLst>
      <p:ext uri="{BB962C8B-B14F-4D97-AF65-F5344CB8AC3E}">
        <p14:creationId xmlns:p14="http://schemas.microsoft.com/office/powerpoint/2010/main" val="285947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a:t>GuideRNA</a:t>
            </a:r>
            <a:r>
              <a:rPr lang="de-DE" dirty="0"/>
              <a:t> </a:t>
            </a:r>
            <a:r>
              <a:rPr lang="de-DE" dirty="0" err="1"/>
              <a:t>synt</a:t>
            </a:r>
            <a:r>
              <a:rPr lang="cs-CZ" dirty="0" err="1"/>
              <a:t>éza</a:t>
            </a:r>
            <a:r>
              <a:rPr lang="de-DE" dirty="0"/>
              <a:t> (gRNA)</a:t>
            </a:r>
          </a:p>
        </p:txBody>
      </p:sp>
      <p:sp>
        <p:nvSpPr>
          <p:cNvPr id="4" name="Rechteck 3"/>
          <p:cNvSpPr/>
          <p:nvPr/>
        </p:nvSpPr>
        <p:spPr>
          <a:xfrm>
            <a:off x="692753" y="2202163"/>
            <a:ext cx="8843134" cy="300082"/>
          </a:xfrm>
          <a:prstGeom prst="rect">
            <a:avLst/>
          </a:prstGeom>
        </p:spPr>
        <p:txBody>
          <a:bodyPr wrap="square">
            <a:spAutoFit/>
          </a:bodyPr>
          <a:lstStyle/>
          <a:p>
            <a:r>
              <a:rPr lang="de-DE" sz="1200" b="1" dirty="0"/>
              <a:t>5`  </a:t>
            </a:r>
            <a:r>
              <a:rPr lang="de-DE" sz="1350" b="1" dirty="0">
                <a:solidFill>
                  <a:srgbClr val="FF0000"/>
                </a:solidFill>
              </a:rPr>
              <a:t>T T C T A </a:t>
            </a:r>
            <a:r>
              <a:rPr lang="de-DE" sz="1350" b="1" dirty="0" err="1">
                <a:solidFill>
                  <a:srgbClr val="FF0000"/>
                </a:solidFill>
              </a:rPr>
              <a:t>A</a:t>
            </a:r>
            <a:r>
              <a:rPr lang="de-DE" sz="1350" b="1" dirty="0">
                <a:solidFill>
                  <a:srgbClr val="FF0000"/>
                </a:solidFill>
              </a:rPr>
              <a:t> T A C A G A C T C A  C T A T A </a:t>
            </a:r>
            <a:r>
              <a:rPr lang="de-DE" sz="1350" b="1" dirty="0"/>
              <a:t>G </a:t>
            </a:r>
            <a:r>
              <a:rPr lang="de-DE" sz="1350" b="1" dirty="0" err="1"/>
              <a:t>G</a:t>
            </a:r>
            <a:r>
              <a:rPr lang="de-DE" sz="1350" b="1" dirty="0"/>
              <a:t> </a:t>
            </a:r>
            <a:r>
              <a:rPr lang="de-DE" sz="1350" b="1" dirty="0">
                <a:solidFill>
                  <a:srgbClr val="00B050"/>
                </a:solidFill>
              </a:rPr>
              <a:t>C G C T </a:t>
            </a:r>
            <a:r>
              <a:rPr lang="de-DE" sz="1350" b="1" dirty="0" err="1">
                <a:solidFill>
                  <a:srgbClr val="00B050"/>
                </a:solidFill>
              </a:rPr>
              <a:t>T</a:t>
            </a:r>
            <a:r>
              <a:rPr lang="de-DE" sz="1350" b="1" dirty="0">
                <a:solidFill>
                  <a:srgbClr val="00B050"/>
                </a:solidFill>
              </a:rPr>
              <a:t> G T </a:t>
            </a:r>
            <a:r>
              <a:rPr lang="de-DE" sz="1350" b="1" dirty="0" err="1">
                <a:solidFill>
                  <a:srgbClr val="00B050"/>
                </a:solidFill>
              </a:rPr>
              <a:t>T</a:t>
            </a:r>
            <a:r>
              <a:rPr lang="de-DE" sz="1350" b="1" dirty="0">
                <a:solidFill>
                  <a:srgbClr val="00B050"/>
                </a:solidFill>
              </a:rPr>
              <a:t> </a:t>
            </a:r>
            <a:r>
              <a:rPr lang="de-DE" sz="1350" b="1" dirty="0" err="1">
                <a:solidFill>
                  <a:srgbClr val="00B050"/>
                </a:solidFill>
              </a:rPr>
              <a:t>T</a:t>
            </a:r>
            <a:r>
              <a:rPr lang="de-DE" sz="1350" b="1" dirty="0">
                <a:solidFill>
                  <a:srgbClr val="00B050"/>
                </a:solidFill>
              </a:rPr>
              <a:t> C G </a:t>
            </a:r>
            <a:r>
              <a:rPr lang="de-DE" sz="1350" b="1" dirty="0" err="1">
                <a:solidFill>
                  <a:srgbClr val="00B050"/>
                </a:solidFill>
              </a:rPr>
              <a:t>G</a:t>
            </a:r>
            <a:r>
              <a:rPr lang="de-DE" sz="1350" b="1" dirty="0">
                <a:solidFill>
                  <a:srgbClr val="00B050"/>
                </a:solidFill>
              </a:rPr>
              <a:t> C G T G </a:t>
            </a:r>
            <a:r>
              <a:rPr lang="de-DE" sz="1350" b="1" dirty="0" err="1">
                <a:solidFill>
                  <a:srgbClr val="00B050"/>
                </a:solidFill>
              </a:rPr>
              <a:t>G</a:t>
            </a:r>
            <a:r>
              <a:rPr lang="de-DE" sz="1350" b="1" dirty="0">
                <a:solidFill>
                  <a:srgbClr val="00B050"/>
                </a:solidFill>
              </a:rPr>
              <a:t> </a:t>
            </a:r>
            <a:r>
              <a:rPr lang="de-DE" sz="1350" b="1" dirty="0" err="1">
                <a:solidFill>
                  <a:srgbClr val="00B050"/>
                </a:solidFill>
              </a:rPr>
              <a:t>G</a:t>
            </a:r>
            <a:r>
              <a:rPr lang="de-DE" sz="1350" b="1" dirty="0">
                <a:solidFill>
                  <a:srgbClr val="00B050"/>
                </a:solidFill>
              </a:rPr>
              <a:t> T A </a:t>
            </a:r>
            <a:r>
              <a:rPr lang="de-DE" sz="1350" b="1" dirty="0">
                <a:solidFill>
                  <a:srgbClr val="0000FF"/>
                </a:solidFill>
              </a:rPr>
              <a:t>G T </a:t>
            </a:r>
            <a:r>
              <a:rPr lang="de-DE" sz="1350" b="1" dirty="0" err="1">
                <a:solidFill>
                  <a:srgbClr val="0000FF"/>
                </a:solidFill>
              </a:rPr>
              <a:t>T</a:t>
            </a:r>
            <a:r>
              <a:rPr lang="de-DE" sz="1350" b="1" dirty="0">
                <a:solidFill>
                  <a:srgbClr val="0000FF"/>
                </a:solidFill>
              </a:rPr>
              <a:t> </a:t>
            </a:r>
            <a:r>
              <a:rPr lang="de-DE" sz="1350" b="1" dirty="0" err="1">
                <a:solidFill>
                  <a:srgbClr val="0000FF"/>
                </a:solidFill>
              </a:rPr>
              <a:t>T</a:t>
            </a:r>
            <a:r>
              <a:rPr lang="de-DE" sz="1350" b="1" dirty="0">
                <a:solidFill>
                  <a:srgbClr val="0000FF"/>
                </a:solidFill>
              </a:rPr>
              <a:t> </a:t>
            </a:r>
            <a:r>
              <a:rPr lang="de-DE" sz="1350" b="1" dirty="0" err="1">
                <a:solidFill>
                  <a:srgbClr val="0000FF"/>
                </a:solidFill>
              </a:rPr>
              <a:t>T</a:t>
            </a:r>
            <a:r>
              <a:rPr lang="de-DE" sz="1350" b="1" dirty="0">
                <a:solidFill>
                  <a:srgbClr val="0000FF"/>
                </a:solidFill>
              </a:rPr>
              <a:t> A G A G C T A………</a:t>
            </a:r>
            <a:endParaRPr lang="de-DE" sz="1200" b="1" dirty="0">
              <a:solidFill>
                <a:srgbClr val="0000FF"/>
              </a:solidFill>
            </a:endParaRPr>
          </a:p>
        </p:txBody>
      </p:sp>
      <p:sp>
        <p:nvSpPr>
          <p:cNvPr id="5" name="Textfeld 4"/>
          <p:cNvSpPr txBox="1"/>
          <p:nvPr/>
        </p:nvSpPr>
        <p:spPr>
          <a:xfrm>
            <a:off x="714410" y="2715633"/>
            <a:ext cx="9372599" cy="300082"/>
          </a:xfrm>
          <a:prstGeom prst="rect">
            <a:avLst/>
          </a:prstGeom>
          <a:noFill/>
        </p:spPr>
        <p:txBody>
          <a:bodyPr wrap="square" rtlCol="0">
            <a:spAutoFit/>
          </a:bodyPr>
          <a:lstStyle/>
          <a:p>
            <a:r>
              <a:rPr lang="de-DE" sz="1200" b="1" dirty="0"/>
              <a:t>3`  </a:t>
            </a:r>
            <a:r>
              <a:rPr lang="de-DE" sz="1350" b="1" dirty="0">
                <a:solidFill>
                  <a:srgbClr val="FF0000"/>
                </a:solidFill>
              </a:rPr>
              <a:t>A A G A T T A T G T C T G A G T G A T A T </a:t>
            </a:r>
            <a:r>
              <a:rPr lang="de-DE" sz="1350" b="1" dirty="0"/>
              <a:t>C C </a:t>
            </a:r>
            <a:r>
              <a:rPr lang="de-DE" sz="1350" b="1" dirty="0">
                <a:solidFill>
                  <a:srgbClr val="00B050"/>
                </a:solidFill>
              </a:rPr>
              <a:t>G C G A A C A A A G C C G C A C C C A T </a:t>
            </a:r>
            <a:r>
              <a:rPr lang="de-DE" sz="1350" b="1" dirty="0">
                <a:solidFill>
                  <a:srgbClr val="0000FF"/>
                </a:solidFill>
              </a:rPr>
              <a:t>C A A A A T C T C G AT……..</a:t>
            </a:r>
            <a:endParaRPr lang="de-DE" sz="1200" b="1" dirty="0">
              <a:solidFill>
                <a:srgbClr val="0000FF"/>
              </a:solidFill>
            </a:endParaRPr>
          </a:p>
        </p:txBody>
      </p:sp>
      <p:sp>
        <p:nvSpPr>
          <p:cNvPr id="26" name="Textfeld 25"/>
          <p:cNvSpPr txBox="1"/>
          <p:nvPr/>
        </p:nvSpPr>
        <p:spPr>
          <a:xfrm>
            <a:off x="924219" y="2438634"/>
            <a:ext cx="8218715" cy="300082"/>
          </a:xfrm>
          <a:prstGeom prst="rect">
            <a:avLst/>
          </a:prstGeom>
          <a:noFill/>
        </p:spPr>
        <p:txBody>
          <a:bodyPr wrap="square" rtlCol="0">
            <a:spAutoFit/>
          </a:bodyPr>
          <a:lstStyle/>
          <a:p>
            <a:r>
              <a:rPr lang="de-DE" sz="1350" dirty="0"/>
              <a:t>| | | | | |  |  |  |  |  |  |  | |   |  |  | |  |  |  |  |  | | |   |  |  |  |  |  |  | |  | |  |  |  |  | | | |  | |  | |  |  | | | | |  </a:t>
            </a:r>
          </a:p>
        </p:txBody>
      </p:sp>
      <p:sp>
        <p:nvSpPr>
          <p:cNvPr id="52" name="Textfeld 51"/>
          <p:cNvSpPr txBox="1"/>
          <p:nvPr/>
        </p:nvSpPr>
        <p:spPr>
          <a:xfrm>
            <a:off x="628650" y="3469640"/>
            <a:ext cx="2009553" cy="369332"/>
          </a:xfrm>
          <a:prstGeom prst="rect">
            <a:avLst/>
          </a:prstGeom>
          <a:noFill/>
        </p:spPr>
        <p:txBody>
          <a:bodyPr wrap="square" rtlCol="0">
            <a:spAutoFit/>
          </a:bodyPr>
          <a:lstStyle/>
          <a:p>
            <a:r>
              <a:rPr lang="de-DE" b="1" dirty="0"/>
              <a:t>RNA-Polymer</a:t>
            </a:r>
            <a:r>
              <a:rPr lang="cs-CZ" b="1" dirty="0" err="1"/>
              <a:t>áza</a:t>
            </a:r>
            <a:endParaRPr lang="de-DE" b="1" dirty="0"/>
          </a:p>
        </p:txBody>
      </p:sp>
      <p:sp>
        <p:nvSpPr>
          <p:cNvPr id="53" name="Textfeld 52"/>
          <p:cNvSpPr txBox="1"/>
          <p:nvPr/>
        </p:nvSpPr>
        <p:spPr>
          <a:xfrm>
            <a:off x="3836152" y="3104483"/>
            <a:ext cx="5070619" cy="311624"/>
          </a:xfrm>
          <a:prstGeom prst="rect">
            <a:avLst/>
          </a:prstGeom>
          <a:noFill/>
        </p:spPr>
        <p:txBody>
          <a:bodyPr wrap="none" rtlCol="0">
            <a:spAutoFit/>
          </a:bodyPr>
          <a:lstStyle/>
          <a:p>
            <a:r>
              <a:rPr lang="de-DE" sz="1425" b="1" dirty="0"/>
              <a:t>5` </a:t>
            </a:r>
            <a:r>
              <a:rPr lang="de-DE" sz="1350" b="1" dirty="0">
                <a:solidFill>
                  <a:srgbClr val="7030A0"/>
                </a:solidFill>
              </a:rPr>
              <a:t>C G C U </a:t>
            </a:r>
            <a:r>
              <a:rPr lang="de-DE" sz="1350" b="1" dirty="0" err="1">
                <a:solidFill>
                  <a:srgbClr val="7030A0"/>
                </a:solidFill>
              </a:rPr>
              <a:t>U</a:t>
            </a:r>
            <a:r>
              <a:rPr lang="de-DE" sz="1350" b="1" dirty="0">
                <a:solidFill>
                  <a:srgbClr val="7030A0"/>
                </a:solidFill>
              </a:rPr>
              <a:t> G U </a:t>
            </a:r>
            <a:r>
              <a:rPr lang="de-DE" sz="1350" b="1" dirty="0" err="1">
                <a:solidFill>
                  <a:srgbClr val="7030A0"/>
                </a:solidFill>
              </a:rPr>
              <a:t>U</a:t>
            </a:r>
            <a:r>
              <a:rPr lang="de-DE" sz="1350" b="1" dirty="0">
                <a:solidFill>
                  <a:srgbClr val="7030A0"/>
                </a:solidFill>
              </a:rPr>
              <a:t> </a:t>
            </a:r>
            <a:r>
              <a:rPr lang="de-DE" sz="1350" b="1" dirty="0" err="1">
                <a:solidFill>
                  <a:srgbClr val="7030A0"/>
                </a:solidFill>
              </a:rPr>
              <a:t>U</a:t>
            </a:r>
            <a:r>
              <a:rPr lang="de-DE" sz="1350" b="1" dirty="0">
                <a:solidFill>
                  <a:srgbClr val="7030A0"/>
                </a:solidFill>
              </a:rPr>
              <a:t> C G </a:t>
            </a:r>
            <a:r>
              <a:rPr lang="de-DE" sz="1350" b="1" dirty="0" err="1">
                <a:solidFill>
                  <a:srgbClr val="7030A0"/>
                </a:solidFill>
              </a:rPr>
              <a:t>G</a:t>
            </a:r>
            <a:r>
              <a:rPr lang="de-DE" sz="1350" b="1" dirty="0">
                <a:solidFill>
                  <a:srgbClr val="7030A0"/>
                </a:solidFill>
              </a:rPr>
              <a:t> C G U G </a:t>
            </a:r>
            <a:r>
              <a:rPr lang="de-DE" sz="1350" b="1" dirty="0" err="1">
                <a:solidFill>
                  <a:srgbClr val="7030A0"/>
                </a:solidFill>
              </a:rPr>
              <a:t>G</a:t>
            </a:r>
            <a:r>
              <a:rPr lang="de-DE" sz="1350" b="1" dirty="0">
                <a:solidFill>
                  <a:srgbClr val="7030A0"/>
                </a:solidFill>
              </a:rPr>
              <a:t> </a:t>
            </a:r>
            <a:r>
              <a:rPr lang="de-DE" sz="1350" b="1" dirty="0" err="1">
                <a:solidFill>
                  <a:srgbClr val="7030A0"/>
                </a:solidFill>
              </a:rPr>
              <a:t>G</a:t>
            </a:r>
            <a:r>
              <a:rPr lang="de-DE" sz="1350" b="1" dirty="0">
                <a:solidFill>
                  <a:srgbClr val="7030A0"/>
                </a:solidFill>
              </a:rPr>
              <a:t> U A G U </a:t>
            </a:r>
            <a:r>
              <a:rPr lang="de-DE" sz="1350" b="1" dirty="0" err="1">
                <a:solidFill>
                  <a:srgbClr val="7030A0"/>
                </a:solidFill>
              </a:rPr>
              <a:t>U</a:t>
            </a:r>
            <a:r>
              <a:rPr lang="de-DE" sz="1350" b="1" dirty="0">
                <a:solidFill>
                  <a:srgbClr val="7030A0"/>
                </a:solidFill>
              </a:rPr>
              <a:t> </a:t>
            </a:r>
            <a:r>
              <a:rPr lang="de-DE" sz="1350" b="1" dirty="0" err="1">
                <a:solidFill>
                  <a:srgbClr val="7030A0"/>
                </a:solidFill>
              </a:rPr>
              <a:t>U</a:t>
            </a:r>
            <a:r>
              <a:rPr lang="de-DE" sz="1350" b="1" dirty="0">
                <a:solidFill>
                  <a:srgbClr val="7030A0"/>
                </a:solidFill>
              </a:rPr>
              <a:t> </a:t>
            </a:r>
            <a:r>
              <a:rPr lang="de-DE" sz="1350" b="1" dirty="0" err="1">
                <a:solidFill>
                  <a:srgbClr val="7030A0"/>
                </a:solidFill>
              </a:rPr>
              <a:t>U</a:t>
            </a:r>
            <a:r>
              <a:rPr lang="de-DE" sz="1350" b="1" dirty="0">
                <a:solidFill>
                  <a:srgbClr val="7030A0"/>
                </a:solidFill>
              </a:rPr>
              <a:t> A G C U A……..</a:t>
            </a:r>
            <a:endParaRPr lang="de-DE" sz="1425" b="1" dirty="0"/>
          </a:p>
        </p:txBody>
      </p:sp>
      <p:sp>
        <p:nvSpPr>
          <p:cNvPr id="6" name="Rechteck 5"/>
          <p:cNvSpPr/>
          <p:nvPr/>
        </p:nvSpPr>
        <p:spPr>
          <a:xfrm>
            <a:off x="546854" y="4252706"/>
            <a:ext cx="7361361" cy="323165"/>
          </a:xfrm>
          <a:prstGeom prst="rect">
            <a:avLst/>
          </a:prstGeom>
        </p:spPr>
        <p:txBody>
          <a:bodyPr wrap="square">
            <a:spAutoFit/>
          </a:bodyPr>
          <a:lstStyle/>
          <a:p>
            <a:r>
              <a:rPr lang="de-DE" sz="1500" b="1" dirty="0">
                <a:solidFill>
                  <a:srgbClr val="0000FF"/>
                </a:solidFill>
              </a:rPr>
              <a:t>……G T </a:t>
            </a:r>
            <a:r>
              <a:rPr lang="de-DE" sz="1500" b="1" dirty="0" err="1">
                <a:solidFill>
                  <a:srgbClr val="0000FF"/>
                </a:solidFill>
              </a:rPr>
              <a:t>T</a:t>
            </a:r>
            <a:r>
              <a:rPr lang="de-DE" sz="1500" b="1" dirty="0">
                <a:solidFill>
                  <a:srgbClr val="0000FF"/>
                </a:solidFill>
              </a:rPr>
              <a:t> A T C A </a:t>
            </a:r>
            <a:r>
              <a:rPr lang="de-DE" sz="1500" b="1" dirty="0" err="1">
                <a:solidFill>
                  <a:srgbClr val="0000FF"/>
                </a:solidFill>
              </a:rPr>
              <a:t>A</a:t>
            </a:r>
            <a:r>
              <a:rPr lang="de-DE" sz="1500" b="1" dirty="0">
                <a:solidFill>
                  <a:srgbClr val="0000FF"/>
                </a:solidFill>
              </a:rPr>
              <a:t> C T </a:t>
            </a:r>
            <a:r>
              <a:rPr lang="de-DE" sz="1500" b="1" dirty="0" err="1">
                <a:solidFill>
                  <a:srgbClr val="0000FF"/>
                </a:solidFill>
              </a:rPr>
              <a:t>T</a:t>
            </a:r>
            <a:r>
              <a:rPr lang="de-DE" sz="1500" b="1" dirty="0">
                <a:solidFill>
                  <a:srgbClr val="0000FF"/>
                </a:solidFill>
              </a:rPr>
              <a:t> G A </a:t>
            </a:r>
            <a:r>
              <a:rPr lang="de-DE" sz="1500" b="1" dirty="0" err="1">
                <a:solidFill>
                  <a:srgbClr val="0000FF"/>
                </a:solidFill>
              </a:rPr>
              <a:t>A</a:t>
            </a:r>
            <a:r>
              <a:rPr lang="de-DE" sz="1500" b="1" dirty="0">
                <a:solidFill>
                  <a:srgbClr val="0000FF"/>
                </a:solidFill>
              </a:rPr>
              <a:t> </a:t>
            </a:r>
            <a:r>
              <a:rPr lang="de-DE" sz="1500" b="1" dirty="0" err="1">
                <a:solidFill>
                  <a:srgbClr val="0000FF"/>
                </a:solidFill>
              </a:rPr>
              <a:t>A</a:t>
            </a:r>
            <a:r>
              <a:rPr lang="de-DE" sz="1500" b="1" dirty="0">
                <a:solidFill>
                  <a:srgbClr val="0000FF"/>
                </a:solidFill>
              </a:rPr>
              <a:t> </a:t>
            </a:r>
            <a:r>
              <a:rPr lang="de-DE" sz="1500" b="1" dirty="0" err="1">
                <a:solidFill>
                  <a:srgbClr val="0000FF"/>
                </a:solidFill>
              </a:rPr>
              <a:t>A</a:t>
            </a:r>
            <a:r>
              <a:rPr lang="de-DE" sz="1500" b="1" dirty="0">
                <a:solidFill>
                  <a:srgbClr val="0000FF"/>
                </a:solidFill>
              </a:rPr>
              <a:t> </a:t>
            </a:r>
            <a:r>
              <a:rPr lang="de-DE" sz="1500" b="1" dirty="0" err="1">
                <a:solidFill>
                  <a:srgbClr val="0000FF"/>
                </a:solidFill>
              </a:rPr>
              <a:t>A</a:t>
            </a:r>
            <a:r>
              <a:rPr lang="de-DE" sz="1500" b="1" dirty="0">
                <a:solidFill>
                  <a:srgbClr val="0000FF"/>
                </a:solidFill>
              </a:rPr>
              <a:t> G T G </a:t>
            </a:r>
            <a:r>
              <a:rPr lang="de-DE" sz="1500" b="1" dirty="0" err="1">
                <a:solidFill>
                  <a:srgbClr val="0000FF"/>
                </a:solidFill>
              </a:rPr>
              <a:t>G</a:t>
            </a:r>
            <a:r>
              <a:rPr lang="de-DE" sz="1500" b="1" dirty="0">
                <a:solidFill>
                  <a:srgbClr val="0000FF"/>
                </a:solidFill>
              </a:rPr>
              <a:t> C A C </a:t>
            </a:r>
            <a:r>
              <a:rPr lang="de-DE" sz="1500" b="1" dirty="0" err="1">
                <a:solidFill>
                  <a:srgbClr val="0000FF"/>
                </a:solidFill>
              </a:rPr>
              <a:t>C</a:t>
            </a:r>
            <a:r>
              <a:rPr lang="de-DE" sz="1500" b="1" dirty="0">
                <a:solidFill>
                  <a:srgbClr val="0000FF"/>
                </a:solidFill>
              </a:rPr>
              <a:t> G A G T C G </a:t>
            </a:r>
            <a:r>
              <a:rPr lang="de-DE" sz="1500" b="1" dirty="0" err="1">
                <a:solidFill>
                  <a:srgbClr val="0000FF"/>
                </a:solidFill>
              </a:rPr>
              <a:t>G</a:t>
            </a:r>
            <a:r>
              <a:rPr lang="de-DE" sz="1500" b="1" dirty="0">
                <a:solidFill>
                  <a:srgbClr val="0000FF"/>
                </a:solidFill>
              </a:rPr>
              <a:t> T G C T </a:t>
            </a:r>
            <a:r>
              <a:rPr lang="de-DE" sz="1500" b="1" dirty="0" err="1">
                <a:solidFill>
                  <a:srgbClr val="0000FF"/>
                </a:solidFill>
              </a:rPr>
              <a:t>T</a:t>
            </a:r>
            <a:r>
              <a:rPr lang="de-DE" sz="1500" b="1" dirty="0">
                <a:solidFill>
                  <a:srgbClr val="0000FF"/>
                </a:solidFill>
              </a:rPr>
              <a:t> </a:t>
            </a:r>
            <a:r>
              <a:rPr lang="de-DE" sz="1500" b="1" dirty="0" err="1">
                <a:solidFill>
                  <a:srgbClr val="0000FF"/>
                </a:solidFill>
              </a:rPr>
              <a:t>T</a:t>
            </a:r>
            <a:r>
              <a:rPr lang="de-DE" sz="1500" b="1" dirty="0">
                <a:solidFill>
                  <a:srgbClr val="0000FF"/>
                </a:solidFill>
              </a:rPr>
              <a:t> </a:t>
            </a:r>
            <a:r>
              <a:rPr lang="de-DE" sz="1500" b="1" dirty="0" err="1">
                <a:solidFill>
                  <a:srgbClr val="0000FF"/>
                </a:solidFill>
              </a:rPr>
              <a:t>T</a:t>
            </a:r>
            <a:r>
              <a:rPr lang="de-DE" sz="1500" b="1" dirty="0">
                <a:solidFill>
                  <a:srgbClr val="0000FF"/>
                </a:solidFill>
              </a:rPr>
              <a:t> </a:t>
            </a:r>
            <a:r>
              <a:rPr lang="de-DE" sz="1350" b="1" dirty="0"/>
              <a:t>3</a:t>
            </a:r>
            <a:r>
              <a:rPr lang="de-DE" sz="1350" b="1" dirty="0">
                <a:solidFill>
                  <a:srgbClr val="0000FF"/>
                </a:solidFill>
              </a:rPr>
              <a:t>`</a:t>
            </a:r>
          </a:p>
        </p:txBody>
      </p:sp>
      <p:sp>
        <p:nvSpPr>
          <p:cNvPr id="8" name="Textfeld 7"/>
          <p:cNvSpPr txBox="1"/>
          <p:nvPr/>
        </p:nvSpPr>
        <p:spPr>
          <a:xfrm>
            <a:off x="546854" y="4698112"/>
            <a:ext cx="6556603" cy="323165"/>
          </a:xfrm>
          <a:prstGeom prst="rect">
            <a:avLst/>
          </a:prstGeom>
          <a:noFill/>
        </p:spPr>
        <p:txBody>
          <a:bodyPr wrap="none" rtlCol="0">
            <a:spAutoFit/>
          </a:bodyPr>
          <a:lstStyle/>
          <a:p>
            <a:r>
              <a:rPr lang="de-DE" sz="1500" b="1" dirty="0">
                <a:solidFill>
                  <a:srgbClr val="0000FF"/>
                </a:solidFill>
              </a:rPr>
              <a:t>……C A A T A G T T G A A C T T T T T C A C C G T G G C T C A G C C A C G A A A A  </a:t>
            </a:r>
            <a:r>
              <a:rPr lang="de-DE" sz="1350" b="1" dirty="0"/>
              <a:t>5`</a:t>
            </a:r>
          </a:p>
        </p:txBody>
      </p:sp>
      <p:sp>
        <p:nvSpPr>
          <p:cNvPr id="9" name="Textfeld 8"/>
          <p:cNvSpPr txBox="1"/>
          <p:nvPr/>
        </p:nvSpPr>
        <p:spPr>
          <a:xfrm>
            <a:off x="876565" y="4458394"/>
            <a:ext cx="6042039" cy="300082"/>
          </a:xfrm>
          <a:prstGeom prst="rect">
            <a:avLst/>
          </a:prstGeom>
          <a:noFill/>
        </p:spPr>
        <p:txBody>
          <a:bodyPr wrap="none" rtlCol="0">
            <a:spAutoFit/>
          </a:bodyPr>
          <a:lstStyle/>
          <a:p>
            <a:r>
              <a:rPr lang="de-DE" sz="1350" dirty="0"/>
              <a:t>| |  | |  |  |  |  |  | |  |  |  | |  |  |  |  |  |  |  | |  |   | |  |  |  | |  |   | |  |  |  |  | |  |  |  </a:t>
            </a:r>
          </a:p>
        </p:txBody>
      </p:sp>
      <p:sp>
        <p:nvSpPr>
          <p:cNvPr id="10" name="Textfeld 9"/>
          <p:cNvSpPr txBox="1"/>
          <p:nvPr/>
        </p:nvSpPr>
        <p:spPr>
          <a:xfrm>
            <a:off x="611843" y="5121656"/>
            <a:ext cx="6502101" cy="323165"/>
          </a:xfrm>
          <a:prstGeom prst="rect">
            <a:avLst/>
          </a:prstGeom>
          <a:noFill/>
        </p:spPr>
        <p:txBody>
          <a:bodyPr wrap="none" rtlCol="0">
            <a:spAutoFit/>
          </a:bodyPr>
          <a:lstStyle/>
          <a:p>
            <a:r>
              <a:rPr lang="de-DE" sz="1500" b="1" dirty="0">
                <a:solidFill>
                  <a:srgbClr val="002060"/>
                </a:solidFill>
              </a:rPr>
              <a:t>..…</a:t>
            </a:r>
            <a:r>
              <a:rPr lang="de-DE" sz="1425" b="1" dirty="0">
                <a:solidFill>
                  <a:srgbClr val="7030A0"/>
                </a:solidFill>
              </a:rPr>
              <a:t>G U </a:t>
            </a:r>
            <a:r>
              <a:rPr lang="de-DE" sz="1425" b="1" dirty="0" err="1">
                <a:solidFill>
                  <a:srgbClr val="7030A0"/>
                </a:solidFill>
              </a:rPr>
              <a:t>U</a:t>
            </a:r>
            <a:r>
              <a:rPr lang="de-DE" sz="1425" b="1" dirty="0">
                <a:solidFill>
                  <a:srgbClr val="7030A0"/>
                </a:solidFill>
              </a:rPr>
              <a:t> A U C A </a:t>
            </a:r>
            <a:r>
              <a:rPr lang="de-DE" sz="1425" b="1" dirty="0" err="1">
                <a:solidFill>
                  <a:srgbClr val="7030A0"/>
                </a:solidFill>
              </a:rPr>
              <a:t>A</a:t>
            </a:r>
            <a:r>
              <a:rPr lang="de-DE" sz="1425" b="1" dirty="0">
                <a:solidFill>
                  <a:srgbClr val="7030A0"/>
                </a:solidFill>
              </a:rPr>
              <a:t> C U </a:t>
            </a:r>
            <a:r>
              <a:rPr lang="de-DE" sz="1425" b="1" dirty="0" err="1">
                <a:solidFill>
                  <a:srgbClr val="7030A0"/>
                </a:solidFill>
              </a:rPr>
              <a:t>U</a:t>
            </a:r>
            <a:r>
              <a:rPr lang="de-DE" sz="1425" b="1" dirty="0">
                <a:solidFill>
                  <a:srgbClr val="7030A0"/>
                </a:solidFill>
              </a:rPr>
              <a:t> G A </a:t>
            </a:r>
            <a:r>
              <a:rPr lang="de-DE" sz="1425" b="1" dirty="0" err="1">
                <a:solidFill>
                  <a:srgbClr val="7030A0"/>
                </a:solidFill>
              </a:rPr>
              <a:t>A</a:t>
            </a:r>
            <a:r>
              <a:rPr lang="de-DE" sz="1425" b="1" dirty="0">
                <a:solidFill>
                  <a:srgbClr val="7030A0"/>
                </a:solidFill>
              </a:rPr>
              <a:t> </a:t>
            </a:r>
            <a:r>
              <a:rPr lang="de-DE" sz="1425" b="1" dirty="0" err="1">
                <a:solidFill>
                  <a:srgbClr val="7030A0"/>
                </a:solidFill>
              </a:rPr>
              <a:t>A</a:t>
            </a:r>
            <a:r>
              <a:rPr lang="de-DE" sz="1425" b="1" dirty="0">
                <a:solidFill>
                  <a:srgbClr val="7030A0"/>
                </a:solidFill>
              </a:rPr>
              <a:t> </a:t>
            </a:r>
            <a:r>
              <a:rPr lang="de-DE" sz="1425" b="1" dirty="0" err="1">
                <a:solidFill>
                  <a:srgbClr val="7030A0"/>
                </a:solidFill>
              </a:rPr>
              <a:t>A</a:t>
            </a:r>
            <a:r>
              <a:rPr lang="de-DE" sz="1425" b="1" dirty="0">
                <a:solidFill>
                  <a:srgbClr val="7030A0"/>
                </a:solidFill>
              </a:rPr>
              <a:t>  G U G </a:t>
            </a:r>
            <a:r>
              <a:rPr lang="de-DE" sz="1425" b="1" dirty="0" err="1">
                <a:solidFill>
                  <a:srgbClr val="7030A0"/>
                </a:solidFill>
              </a:rPr>
              <a:t>G</a:t>
            </a:r>
            <a:r>
              <a:rPr lang="de-DE" sz="1425" b="1" dirty="0">
                <a:solidFill>
                  <a:srgbClr val="7030A0"/>
                </a:solidFill>
              </a:rPr>
              <a:t> C A  C </a:t>
            </a:r>
            <a:r>
              <a:rPr lang="de-DE" sz="1425" b="1" dirty="0" err="1">
                <a:solidFill>
                  <a:srgbClr val="7030A0"/>
                </a:solidFill>
              </a:rPr>
              <a:t>C</a:t>
            </a:r>
            <a:r>
              <a:rPr lang="de-DE" sz="1425" b="1" dirty="0">
                <a:solidFill>
                  <a:srgbClr val="7030A0"/>
                </a:solidFill>
              </a:rPr>
              <a:t> G A G U C G </a:t>
            </a:r>
            <a:r>
              <a:rPr lang="de-DE" sz="1425" b="1" dirty="0" err="1">
                <a:solidFill>
                  <a:srgbClr val="7030A0"/>
                </a:solidFill>
              </a:rPr>
              <a:t>G</a:t>
            </a:r>
            <a:r>
              <a:rPr lang="de-DE" sz="1425" b="1" dirty="0">
                <a:solidFill>
                  <a:srgbClr val="7030A0"/>
                </a:solidFill>
              </a:rPr>
              <a:t> U G C U </a:t>
            </a:r>
            <a:r>
              <a:rPr lang="de-DE" sz="1425" b="1" dirty="0" err="1">
                <a:solidFill>
                  <a:srgbClr val="7030A0"/>
                </a:solidFill>
              </a:rPr>
              <a:t>U</a:t>
            </a:r>
            <a:r>
              <a:rPr lang="de-DE" sz="1425" b="1" dirty="0">
                <a:solidFill>
                  <a:srgbClr val="7030A0"/>
                </a:solidFill>
              </a:rPr>
              <a:t> </a:t>
            </a:r>
            <a:r>
              <a:rPr lang="de-DE" sz="1425" b="1" dirty="0" err="1">
                <a:solidFill>
                  <a:srgbClr val="7030A0"/>
                </a:solidFill>
              </a:rPr>
              <a:t>U</a:t>
            </a:r>
            <a:r>
              <a:rPr lang="de-DE" sz="1425" b="1" dirty="0">
                <a:solidFill>
                  <a:srgbClr val="7030A0"/>
                </a:solidFill>
              </a:rPr>
              <a:t> </a:t>
            </a:r>
            <a:r>
              <a:rPr lang="de-DE" sz="1425" b="1" dirty="0" err="1">
                <a:solidFill>
                  <a:srgbClr val="7030A0"/>
                </a:solidFill>
              </a:rPr>
              <a:t>U</a:t>
            </a:r>
            <a:r>
              <a:rPr lang="de-DE" sz="1500" b="1" dirty="0">
                <a:solidFill>
                  <a:srgbClr val="7030A0"/>
                </a:solidFill>
              </a:rPr>
              <a:t> </a:t>
            </a:r>
            <a:r>
              <a:rPr lang="de-DE" sz="1425" b="1" dirty="0"/>
              <a:t>3`</a:t>
            </a:r>
          </a:p>
        </p:txBody>
      </p:sp>
      <p:sp>
        <p:nvSpPr>
          <p:cNvPr id="11" name="Rechteck 10"/>
          <p:cNvSpPr/>
          <p:nvPr/>
        </p:nvSpPr>
        <p:spPr>
          <a:xfrm>
            <a:off x="3897040" y="3112927"/>
            <a:ext cx="5246960" cy="300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0" name="Rechteck 19"/>
          <p:cNvSpPr/>
          <p:nvPr/>
        </p:nvSpPr>
        <p:spPr>
          <a:xfrm>
            <a:off x="625642" y="5104410"/>
            <a:ext cx="6309148" cy="341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 name="Textfeld 11"/>
          <p:cNvSpPr txBox="1"/>
          <p:nvPr/>
        </p:nvSpPr>
        <p:spPr>
          <a:xfrm>
            <a:off x="3305228" y="5270458"/>
            <a:ext cx="1308371" cy="415498"/>
          </a:xfrm>
          <a:prstGeom prst="rect">
            <a:avLst/>
          </a:prstGeom>
          <a:noFill/>
        </p:spPr>
        <p:txBody>
          <a:bodyPr wrap="none" rtlCol="0">
            <a:spAutoFit/>
          </a:bodyPr>
          <a:lstStyle/>
          <a:p>
            <a:r>
              <a:rPr lang="de-DE" sz="2100" dirty="0" err="1"/>
              <a:t>GuideRNA</a:t>
            </a:r>
            <a:endParaRPr lang="de-DE" sz="2100" dirty="0"/>
          </a:p>
        </p:txBody>
      </p:sp>
      <p:sp>
        <p:nvSpPr>
          <p:cNvPr id="51" name="Kreis 50"/>
          <p:cNvSpPr/>
          <p:nvPr/>
        </p:nvSpPr>
        <p:spPr>
          <a:xfrm rot="2645813">
            <a:off x="128414" y="3391306"/>
            <a:ext cx="506682" cy="52735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chemeClr val="tx1"/>
              </a:solidFill>
            </a:endParaRPr>
          </a:p>
        </p:txBody>
      </p:sp>
      <p:sp>
        <p:nvSpPr>
          <p:cNvPr id="18" name="Kreis 17"/>
          <p:cNvSpPr/>
          <p:nvPr/>
        </p:nvSpPr>
        <p:spPr>
          <a:xfrm rot="2645813">
            <a:off x="-137988" y="4847071"/>
            <a:ext cx="506682" cy="52735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chemeClr val="tx1"/>
              </a:solidFill>
            </a:endParaRPr>
          </a:p>
        </p:txBody>
      </p:sp>
      <p:sp>
        <p:nvSpPr>
          <p:cNvPr id="3" name="Datumsplatzhalter 2">
            <a:extLst>
              <a:ext uri="{FF2B5EF4-FFF2-40B4-BE49-F238E27FC236}">
                <a16:creationId xmlns:a16="http://schemas.microsoft.com/office/drawing/2014/main" id="{76E45C08-BA23-6D40-B255-3AE9960ADD5C}"/>
              </a:ext>
            </a:extLst>
          </p:cNvPr>
          <p:cNvSpPr>
            <a:spLocks noGrp="1"/>
          </p:cNvSpPr>
          <p:nvPr>
            <p:ph type="dt" sz="half" idx="10"/>
          </p:nvPr>
        </p:nvSpPr>
        <p:spPr/>
        <p:txBody>
          <a:bodyPr/>
          <a:lstStyle/>
          <a:p>
            <a:fld id="{E6E9DBC0-3926-AA48-8D75-7F8319B93550}" type="datetime1">
              <a:rPr lang="de-DE" smtClean="0"/>
              <a:t>13.01.2023</a:t>
            </a:fld>
            <a:endParaRPr lang="de-DE"/>
          </a:p>
        </p:txBody>
      </p:sp>
      <p:sp>
        <p:nvSpPr>
          <p:cNvPr id="7" name="Fußzeilenplatzhalter 6">
            <a:extLst>
              <a:ext uri="{FF2B5EF4-FFF2-40B4-BE49-F238E27FC236}">
                <a16:creationId xmlns:a16="http://schemas.microsoft.com/office/drawing/2014/main" id="{EB8BB69F-156B-D6FF-1AA2-3DF7F7C16725}"/>
              </a:ext>
            </a:extLst>
          </p:cNvPr>
          <p:cNvSpPr>
            <a:spLocks noGrp="1"/>
          </p:cNvSpPr>
          <p:nvPr>
            <p:ph type="ftr" sz="quarter" idx="11"/>
          </p:nvPr>
        </p:nvSpPr>
        <p:spPr/>
        <p:txBody>
          <a:bodyPr/>
          <a:lstStyle/>
          <a:p>
            <a:endParaRPr lang="de-DE" dirty="0"/>
          </a:p>
        </p:txBody>
      </p:sp>
      <p:sp>
        <p:nvSpPr>
          <p:cNvPr id="13" name="Foliennummernplatzhalter 12">
            <a:extLst>
              <a:ext uri="{FF2B5EF4-FFF2-40B4-BE49-F238E27FC236}">
                <a16:creationId xmlns:a16="http://schemas.microsoft.com/office/drawing/2014/main" id="{D4FE7D46-9813-719D-95CF-286598718B0A}"/>
              </a:ext>
            </a:extLst>
          </p:cNvPr>
          <p:cNvSpPr>
            <a:spLocks noGrp="1"/>
          </p:cNvSpPr>
          <p:nvPr>
            <p:ph type="sldNum" sz="quarter" idx="12"/>
          </p:nvPr>
        </p:nvSpPr>
        <p:spPr/>
        <p:txBody>
          <a:bodyPr/>
          <a:lstStyle/>
          <a:p>
            <a:fld id="{A6D34566-0F85-4765-B38B-EBDD1F063B1A}" type="slidenum">
              <a:rPr lang="de-DE" smtClean="0"/>
              <a:pPr/>
              <a:t>18</a:t>
            </a:fld>
            <a:endParaRPr lang="de-DE" dirty="0"/>
          </a:p>
        </p:txBody>
      </p:sp>
      <p:pic>
        <p:nvPicPr>
          <p:cNvPr id="21" name="Grafik 20">
            <a:extLst>
              <a:ext uri="{FF2B5EF4-FFF2-40B4-BE49-F238E27FC236}">
                <a16:creationId xmlns:a16="http://schemas.microsoft.com/office/drawing/2014/main" id="{0530359F-7BCE-376C-3D87-BECFCD54E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29483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par>
                          <p:cTn id="8" fill="hold">
                            <p:stCondLst>
                              <p:cond delay="500"/>
                            </p:stCondLst>
                            <p:childTnLst>
                              <p:par>
                                <p:cTn id="9" presetID="0" presetClass="path" presetSubtype="0" accel="50000" decel="50000" fill="hold" grpId="0" nodeType="afterEffect">
                                  <p:stCondLst>
                                    <p:cond delay="800"/>
                                  </p:stCondLst>
                                  <p:childTnLst>
                                    <p:animMotion origin="layout" path="M 2.08333E-6 -2.59259E-6 L 0.00091 -0.04791 L 0.00273 -0.11203 L 0.02031 -0.14514 L 0.06289 -0.15648 L 0.40182 -0.15324 " pathEditMode="relative" rAng="0" ptsTypes="AAAAAA">
                                      <p:cBhvr>
                                        <p:cTn id="10" dur="3000" fill="hold"/>
                                        <p:tgtEl>
                                          <p:spTgt spid="51"/>
                                        </p:tgtEl>
                                        <p:attrNameLst>
                                          <p:attrName>ppt_x</p:attrName>
                                          <p:attrName>ppt_y</p:attrName>
                                        </p:attrNameLst>
                                      </p:cBhvr>
                                      <p:rCtr x="20091" y="-7824"/>
                                    </p:animMotion>
                                  </p:childTnLst>
                                </p:cTn>
                              </p:par>
                            </p:childTnLst>
                          </p:cTn>
                        </p:par>
                        <p:par>
                          <p:cTn id="11" fill="hold">
                            <p:stCondLst>
                              <p:cond delay="4300"/>
                            </p:stCondLst>
                            <p:childTnLst>
                              <p:par>
                                <p:cTn id="12" presetID="0" presetClass="path" presetSubtype="0" accel="50000" decel="50000" fill="hold" grpId="1" nodeType="afterEffect">
                                  <p:stCondLst>
                                    <p:cond delay="1300"/>
                                  </p:stCondLst>
                                  <p:childTnLst>
                                    <p:animMotion origin="layout" path="M 0.40182 -0.15324 L 0.40729 -0.13843 L 0.41015 -0.12523 L 0.42395 -0.11204 L 1.07317 -0.11713 " pathEditMode="relative" ptsTypes="AAAAA">
                                      <p:cBhvr>
                                        <p:cTn id="13" dur="5000" fill="hold"/>
                                        <p:tgtEl>
                                          <p:spTgt spid="51"/>
                                        </p:tgtEl>
                                        <p:attrNameLst>
                                          <p:attrName>ppt_x</p:attrName>
                                          <p:attrName>ppt_y</p:attrName>
                                        </p:attrNameLst>
                                      </p:cBhvr>
                                    </p:animMotion>
                                  </p:childTnLst>
                                </p:cTn>
                              </p:par>
                              <p:par>
                                <p:cTn id="14" presetID="0" presetClass="path" presetSubtype="0" accel="50000" decel="50000" fill="hold" grpId="0" nodeType="withEffect">
                                  <p:stCondLst>
                                    <p:cond delay="1500"/>
                                  </p:stCondLst>
                                  <p:childTnLst>
                                    <p:animMotion origin="layout" path="M -0.0013 -0.00254 L 0.62344 -0.00416 " pathEditMode="relative" rAng="0" ptsTypes="AA">
                                      <p:cBhvr>
                                        <p:cTn id="15" dur="4400" fill="hold"/>
                                        <p:tgtEl>
                                          <p:spTgt spid="11"/>
                                        </p:tgtEl>
                                        <p:attrNameLst>
                                          <p:attrName>ppt_x</p:attrName>
                                          <p:attrName>ppt_y</p:attrName>
                                        </p:attrNameLst>
                                      </p:cBhvr>
                                      <p:rCtr x="31237" y="-93"/>
                                    </p:animMotion>
                                  </p:childTnLst>
                                </p:cTn>
                              </p:par>
                              <p:par>
                                <p:cTn id="16" presetID="10" presetClass="entr" presetSubtype="0" fill="hold" grpId="2" nodeType="withEffect">
                                  <p:stCondLst>
                                    <p:cond delay="59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0" presetClass="path" presetSubtype="0" accel="50000" decel="50000" fill="hold" grpId="0" nodeType="withEffect">
                                  <p:stCondLst>
                                    <p:cond delay="5800"/>
                                  </p:stCondLst>
                                  <p:childTnLst>
                                    <p:animMotion origin="layout" path="M 0.03294 0.00209 L 0.78646 -0.00208 " pathEditMode="relative" rAng="0" ptsTypes="AA">
                                      <p:cBhvr>
                                        <p:cTn id="20" dur="5900" fill="hold"/>
                                        <p:tgtEl>
                                          <p:spTgt spid="18"/>
                                        </p:tgtEl>
                                        <p:attrNameLst>
                                          <p:attrName>ppt_x</p:attrName>
                                          <p:attrName>ppt_y</p:attrName>
                                        </p:attrNameLst>
                                      </p:cBhvr>
                                      <p:rCtr x="37669" y="-208"/>
                                    </p:animMotion>
                                  </p:childTnLst>
                                </p:cTn>
                              </p:par>
                              <p:par>
                                <p:cTn id="21" presetID="0" presetClass="path" presetSubtype="0" accel="50000" decel="50000" fill="hold" grpId="0" nodeType="withEffect">
                                  <p:stCondLst>
                                    <p:cond delay="6000"/>
                                  </p:stCondLst>
                                  <p:childTnLst>
                                    <p:animMotion origin="layout" path="M 0.0026 -0.00162 L 0.98425 -0.00185 " pathEditMode="relative" rAng="0" ptsTypes="AA">
                                      <p:cBhvr>
                                        <p:cTn id="22" dur="7500" fill="hold"/>
                                        <p:tgtEl>
                                          <p:spTgt spid="20"/>
                                        </p:tgtEl>
                                        <p:attrNameLst>
                                          <p:attrName>ppt_x</p:attrName>
                                          <p:attrName>ppt_y</p:attrName>
                                        </p:attrNameLst>
                                      </p:cBhvr>
                                      <p:rCtr x="491" y="0"/>
                                    </p:animMotion>
                                  </p:childTnLst>
                                </p:cTn>
                              </p:par>
                            </p:childTnLst>
                          </p:cTn>
                        </p:par>
                        <p:par>
                          <p:cTn id="23" fill="hold">
                            <p:stCondLst>
                              <p:cond delay="17800"/>
                            </p:stCondLst>
                            <p:childTnLst>
                              <p:par>
                                <p:cTn id="24" presetID="10" presetClass="exit" presetSubtype="0" fill="hold" grpId="1" nodeType="afterEffect">
                                  <p:stCondLst>
                                    <p:cond delay="40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 presetClass="entr" presetSubtype="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1" grpId="0" animBg="1"/>
      <p:bldP spid="20" grpId="0" animBg="1"/>
      <p:bldP spid="12" grpId="0"/>
      <p:bldP spid="51" grpId="0" animBg="1"/>
      <p:bldP spid="51" grpId="1" animBg="1"/>
      <p:bldP spid="18" grpId="0" animBg="1"/>
      <p:bldP spid="18" grpId="1" animBg="1"/>
      <p:bldP spid="18"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11560" y="476672"/>
            <a:ext cx="7992888" cy="1317154"/>
          </a:xfrm>
          <a:prstGeom prst="rect">
            <a:avLst/>
          </a:prstGeom>
        </p:spPr>
        <p:txBody>
          <a:bodyPr lIns="91440" tIns="45720" rIns="91440" bIns="45720" anchor="t"/>
          <a:lstStyle/>
          <a:p>
            <a:pPr marL="631825" indent="-631825">
              <a:spcBef>
                <a:spcPct val="0"/>
              </a:spcBef>
              <a:defRPr/>
            </a:pPr>
            <a:r>
              <a:rPr kumimoji="0" lang="en-US" sz="4400" b="1" i="0" u="none" strike="noStrike" kern="1200" cap="none" spc="0" normalizeH="0" baseline="0" noProof="0" dirty="0">
                <a:ln>
                  <a:noFill/>
                </a:ln>
                <a:effectLst/>
                <a:uLnTx/>
                <a:uFillTx/>
                <a:latin typeface="Arial"/>
                <a:ea typeface="+mj-ea"/>
                <a:cs typeface="Arial"/>
              </a:rPr>
              <a:t>2. </a:t>
            </a:r>
            <a:r>
              <a:rPr kumimoji="0" lang="cs-CZ" sz="3600" b="1" i="0" u="none" strike="noStrike" kern="1200" cap="none" spc="0" normalizeH="0" baseline="0" noProof="0" dirty="0">
                <a:ln>
                  <a:noFill/>
                </a:ln>
                <a:effectLst/>
                <a:uLnTx/>
                <a:uFillTx/>
                <a:latin typeface="Arial"/>
                <a:ea typeface="+mj-ea"/>
                <a:cs typeface="Arial"/>
              </a:rPr>
              <a:t>Kontrola</a:t>
            </a:r>
            <a:r>
              <a:rPr lang="cs-CZ" sz="3600" b="1" dirty="0">
                <a:latin typeface="Arial"/>
                <a:ea typeface="+mj-ea"/>
                <a:cs typeface="Arial"/>
              </a:rPr>
              <a:t> </a:t>
            </a:r>
            <a:r>
              <a:rPr lang="cs-CZ" sz="3600" b="1" dirty="0" err="1">
                <a:latin typeface="Arial"/>
                <a:ea typeface="+mj-ea"/>
                <a:cs typeface="Arial"/>
              </a:rPr>
              <a:t>nasyntetizované</a:t>
            </a:r>
            <a:r>
              <a:rPr lang="cs-CZ" sz="3600" b="1" dirty="0">
                <a:latin typeface="Arial"/>
                <a:ea typeface="+mj-ea"/>
                <a:cs typeface="Arial"/>
              </a:rPr>
              <a:t> </a:t>
            </a:r>
            <a:r>
              <a:rPr kumimoji="0" lang="cs-CZ" sz="3600" b="1" i="0" u="none" strike="noStrike" kern="1200" cap="none" spc="0" normalizeH="0" baseline="0" noProof="0" dirty="0" err="1">
                <a:ln>
                  <a:noFill/>
                </a:ln>
                <a:effectLst/>
                <a:uLnTx/>
                <a:uFillTx/>
                <a:latin typeface="Arial"/>
                <a:ea typeface="+mj-ea"/>
                <a:cs typeface="Arial"/>
              </a:rPr>
              <a:t>gRNA</a:t>
            </a:r>
            <a:r>
              <a:rPr kumimoji="0" lang="cs-CZ" sz="3600" b="1" i="0" u="none" strike="noStrike" kern="1200" cap="none" spc="0" normalizeH="0" baseline="0" noProof="0" dirty="0">
                <a:ln>
                  <a:noFill/>
                </a:ln>
                <a:effectLst/>
                <a:uLnTx/>
                <a:uFillTx/>
                <a:latin typeface="Arial"/>
                <a:ea typeface="+mj-ea"/>
                <a:cs typeface="Arial"/>
              </a:rPr>
              <a:t> pomocí gelové elektroforézy</a:t>
            </a:r>
            <a:endParaRPr lang="cs-CZ" sz="3600" b="1" i="0" u="none" strike="noStrike" kern="1200" cap="none" spc="0" normalizeH="0" baseline="0" noProof="0" dirty="0">
              <a:ln>
                <a:noFill/>
              </a:ln>
              <a:effectLst/>
              <a:uLnTx/>
              <a:uFillTx/>
              <a:latin typeface="Arial"/>
              <a:ea typeface="+mj-ea"/>
              <a:cs typeface="Arial"/>
            </a:endParaRPr>
          </a:p>
          <a:p>
            <a:pPr marL="631825" marR="0" lvl="0" indent="-631825"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2" name="Rechteck 1"/>
          <p:cNvSpPr/>
          <p:nvPr/>
        </p:nvSpPr>
        <p:spPr>
          <a:xfrm>
            <a:off x="421060" y="3055600"/>
            <a:ext cx="5303068" cy="2668131"/>
          </a:xfrm>
          <a:prstGeom prst="rect">
            <a:avLst/>
          </a:prstGeom>
        </p:spPr>
        <p:txBody>
          <a:bodyPr wrap="square" lIns="91440" tIns="45720" rIns="91440" bIns="45720" anchor="t">
            <a:spAutoFit/>
          </a:bodyPr>
          <a:lstStyle/>
          <a:p>
            <a:pPr marL="804545" indent="-804545"/>
            <a:r>
              <a:rPr lang="de-DE" sz="2800" dirty="0">
                <a:latin typeface="Arial"/>
                <a:cs typeface="Arial"/>
              </a:rPr>
              <a:t>2.1	</a:t>
            </a:r>
            <a:r>
              <a:rPr lang="cs-CZ" sz="2800" dirty="0">
                <a:latin typeface="Arial"/>
                <a:cs typeface="Arial"/>
              </a:rPr>
              <a:t>Otevřete gelovou kazetu a navlhčete jamky pomocí </a:t>
            </a:r>
            <a:r>
              <a:rPr lang="de-DE" sz="2800" dirty="0">
                <a:latin typeface="Arial"/>
                <a:cs typeface="Arial"/>
              </a:rPr>
              <a:t>H</a:t>
            </a:r>
            <a:r>
              <a:rPr lang="de-DE" sz="2800" baseline="-25000" dirty="0">
                <a:latin typeface="Arial"/>
                <a:cs typeface="Arial"/>
              </a:rPr>
              <a:t>2</a:t>
            </a:r>
            <a:r>
              <a:rPr lang="de-DE" sz="2800" dirty="0">
                <a:latin typeface="Arial"/>
                <a:cs typeface="Arial"/>
              </a:rPr>
              <a:t>O</a:t>
            </a:r>
            <a:r>
              <a:rPr lang="de-DE" sz="2800" baseline="-25000" dirty="0">
                <a:latin typeface="Arial"/>
                <a:cs typeface="Arial"/>
              </a:rPr>
              <a:t>dist</a:t>
            </a:r>
            <a:endParaRPr lang="cs-CZ" dirty="0">
              <a:latin typeface="Arial"/>
              <a:cs typeface="Arial"/>
            </a:endParaRPr>
          </a:p>
          <a:p>
            <a:pPr marL="804545" indent="-804545"/>
            <a:endParaRPr lang="de-DE" sz="2800" dirty="0">
              <a:latin typeface="Arial" panose="020B0604020202020204" pitchFamily="34" charset="0"/>
              <a:cs typeface="Arial" panose="020B0604020202020204" pitchFamily="34" charset="0"/>
            </a:endParaRPr>
          </a:p>
          <a:p>
            <a:pPr marL="804545" indent="-804545"/>
            <a:r>
              <a:rPr lang="de-DE" sz="2800" dirty="0">
                <a:latin typeface="Arial"/>
                <a:cs typeface="Arial"/>
              </a:rPr>
              <a:t>2.2	</a:t>
            </a:r>
            <a:r>
              <a:rPr lang="cs-CZ" sz="2800" dirty="0">
                <a:latin typeface="Arial"/>
                <a:cs typeface="Arial"/>
              </a:rPr>
              <a:t>Odsajte přebytečnou vodu papírovou utěrkou</a:t>
            </a:r>
            <a:endParaRPr lang="de-DE" sz="2800" dirty="0">
              <a:latin typeface="Arial"/>
              <a:cs typeface="Aria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2677" y="4976345"/>
            <a:ext cx="2235679" cy="1490453"/>
          </a:xfrm>
          <a:prstGeom prst="rect">
            <a:avLst/>
          </a:prstGeom>
        </p:spPr>
      </p:pic>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r="23579"/>
          <a:stretch/>
        </p:blipFill>
        <p:spPr>
          <a:xfrm>
            <a:off x="6072677" y="2708920"/>
            <a:ext cx="2215396" cy="1932635"/>
          </a:xfrm>
          <a:prstGeom prst="rect">
            <a:avLst/>
          </a:prstGeom>
        </p:spPr>
      </p:pic>
      <p:sp>
        <p:nvSpPr>
          <p:cNvPr id="3" name="Datumsplatzhalter 2">
            <a:extLst>
              <a:ext uri="{FF2B5EF4-FFF2-40B4-BE49-F238E27FC236}">
                <a16:creationId xmlns:a16="http://schemas.microsoft.com/office/drawing/2014/main" id="{494604A1-65F3-0B81-33C7-B6C0664113BA}"/>
              </a:ext>
            </a:extLst>
          </p:cNvPr>
          <p:cNvSpPr>
            <a:spLocks noGrp="1"/>
          </p:cNvSpPr>
          <p:nvPr>
            <p:ph type="dt" sz="half" idx="10"/>
          </p:nvPr>
        </p:nvSpPr>
        <p:spPr/>
        <p:txBody>
          <a:bodyPr/>
          <a:lstStyle/>
          <a:p>
            <a:fld id="{83E2226C-950A-3741-B227-F98A6CC082AB}" type="datetime1">
              <a:rPr lang="de-DE" smtClean="0"/>
              <a:t>13.01.2023</a:t>
            </a:fld>
            <a:endParaRPr lang="en-US" dirty="0"/>
          </a:p>
        </p:txBody>
      </p:sp>
      <p:sp>
        <p:nvSpPr>
          <p:cNvPr id="7" name="Fußzeilenplatzhalter 6">
            <a:extLst>
              <a:ext uri="{FF2B5EF4-FFF2-40B4-BE49-F238E27FC236}">
                <a16:creationId xmlns:a16="http://schemas.microsoft.com/office/drawing/2014/main" id="{2257F446-BFC8-A86B-541F-43590F55DA70}"/>
              </a:ext>
            </a:extLst>
          </p:cNvPr>
          <p:cNvSpPr>
            <a:spLocks noGrp="1"/>
          </p:cNvSpPr>
          <p:nvPr>
            <p:ph type="ftr" sz="quarter" idx="11"/>
          </p:nvPr>
        </p:nvSpPr>
        <p:spPr/>
        <p:txBody>
          <a:bodyPr/>
          <a:lstStyle/>
          <a:p>
            <a:endParaRPr lang="en-US" dirty="0"/>
          </a:p>
        </p:txBody>
      </p:sp>
      <p:sp>
        <p:nvSpPr>
          <p:cNvPr id="8" name="Foliennummernplatzhalter 7">
            <a:extLst>
              <a:ext uri="{FF2B5EF4-FFF2-40B4-BE49-F238E27FC236}">
                <a16:creationId xmlns:a16="http://schemas.microsoft.com/office/drawing/2014/main" id="{82A1055A-6B4A-5F06-6F58-6B541CD3372C}"/>
              </a:ext>
            </a:extLst>
          </p:cNvPr>
          <p:cNvSpPr>
            <a:spLocks noGrp="1"/>
          </p:cNvSpPr>
          <p:nvPr>
            <p:ph type="sldNum" sz="quarter" idx="12"/>
          </p:nvPr>
        </p:nvSpPr>
        <p:spPr/>
        <p:txBody>
          <a:bodyPr/>
          <a:lstStyle/>
          <a:p>
            <a:fld id="{01B7ABBB-F95C-4207-9F24-BB3EEA8B05EE}" type="slidenum">
              <a:rPr lang="en-US" smtClean="0"/>
              <a:pPr/>
              <a:t>19</a:t>
            </a:fld>
            <a:endParaRPr lang="en-US" dirty="0"/>
          </a:p>
        </p:txBody>
      </p:sp>
      <p:pic>
        <p:nvPicPr>
          <p:cNvPr id="9" name="Grafik 8">
            <a:extLst>
              <a:ext uri="{FF2B5EF4-FFF2-40B4-BE49-F238E27FC236}">
                <a16:creationId xmlns:a16="http://schemas.microsoft.com/office/drawing/2014/main" id="{ECA7EB0E-DF82-1F52-D6CA-EF2358EDAC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1242" y="404664"/>
            <a:ext cx="7125113" cy="924475"/>
          </a:xfrm>
          <a:solidFill>
            <a:schemeClr val="bg1">
              <a:alpha val="6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de-DE" sz="2600" dirty="0">
                <a:solidFill>
                  <a:schemeClr val="tx1">
                    <a:lumMod val="75000"/>
                    <a:lumOff val="25000"/>
                  </a:schemeClr>
                </a:solidFill>
              </a:rPr>
              <a:t> </a:t>
            </a:r>
            <a:r>
              <a:rPr lang="cs-CZ" sz="2600" dirty="0">
                <a:solidFill>
                  <a:schemeClr val="tx1">
                    <a:lumMod val="75000"/>
                    <a:lumOff val="25000"/>
                  </a:schemeClr>
                </a:solidFill>
              </a:rPr>
              <a:t>Co znamená  </a:t>
            </a:r>
            <a:r>
              <a:rPr lang="de-DE" sz="2600" dirty="0">
                <a:solidFill>
                  <a:schemeClr val="tx1">
                    <a:lumMod val="75000"/>
                    <a:lumOff val="25000"/>
                  </a:schemeClr>
                </a:solidFill>
              </a:rPr>
              <a:t>„CRISPR“ </a:t>
            </a:r>
          </a:p>
        </p:txBody>
      </p:sp>
      <p:sp>
        <p:nvSpPr>
          <p:cNvPr id="3" name="Rechteck 2"/>
          <p:cNvSpPr/>
          <p:nvPr/>
        </p:nvSpPr>
        <p:spPr>
          <a:xfrm>
            <a:off x="1624134" y="1782347"/>
            <a:ext cx="3595938" cy="40011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r>
              <a:rPr lang="en-US" sz="2000" i="1" dirty="0">
                <a:solidFill>
                  <a:schemeClr val="tx1">
                    <a:lumMod val="95000"/>
                    <a:lumOff val="5000"/>
                  </a:schemeClr>
                </a:solidFill>
              </a:rPr>
              <a:t>Clustered</a:t>
            </a:r>
            <a:r>
              <a:rPr lang="cs-CZ" sz="2000" i="1" dirty="0">
                <a:solidFill>
                  <a:schemeClr val="tx1">
                    <a:lumMod val="95000"/>
                    <a:lumOff val="5000"/>
                  </a:schemeClr>
                </a:solidFill>
              </a:rPr>
              <a:t> (Nahromaděné)</a:t>
            </a:r>
            <a:endParaRPr lang="de-DE" sz="2000" dirty="0">
              <a:solidFill>
                <a:schemeClr val="tx1">
                  <a:lumMod val="95000"/>
                  <a:lumOff val="5000"/>
                </a:schemeClr>
              </a:solidFill>
            </a:endParaRPr>
          </a:p>
        </p:txBody>
      </p:sp>
      <p:sp>
        <p:nvSpPr>
          <p:cNvPr id="5" name="Textfeld 4"/>
          <p:cNvSpPr txBox="1"/>
          <p:nvPr/>
        </p:nvSpPr>
        <p:spPr>
          <a:xfrm>
            <a:off x="1021242" y="1700808"/>
            <a:ext cx="481222" cy="584775"/>
          </a:xfrm>
          <a:prstGeom prst="rect">
            <a:avLst/>
          </a:prstGeom>
          <a:noFill/>
        </p:spPr>
        <p:txBody>
          <a:bodyPr wrap="none" rtlCol="0">
            <a:spAutoFit/>
          </a:bodyPr>
          <a:lstStyle/>
          <a:p>
            <a:r>
              <a:rPr lang="de-DE" sz="3200" b="1" dirty="0">
                <a:effectLst>
                  <a:outerShdw blurRad="38100" dist="38100" dir="2700000" algn="tl">
                    <a:srgbClr val="000000">
                      <a:alpha val="43137"/>
                    </a:srgbClr>
                  </a:outerShdw>
                </a:effectLst>
              </a:rPr>
              <a:t>C</a:t>
            </a:r>
          </a:p>
        </p:txBody>
      </p:sp>
      <p:sp>
        <p:nvSpPr>
          <p:cNvPr id="7" name="Textfeld 6"/>
          <p:cNvSpPr txBox="1"/>
          <p:nvPr/>
        </p:nvSpPr>
        <p:spPr>
          <a:xfrm>
            <a:off x="1111118" y="2285583"/>
            <a:ext cx="505267" cy="584775"/>
          </a:xfrm>
          <a:prstGeom prst="rect">
            <a:avLst/>
          </a:prstGeom>
          <a:noFill/>
        </p:spPr>
        <p:txBody>
          <a:bodyPr wrap="none" rtlCol="0">
            <a:spAutoFit/>
          </a:bodyPr>
          <a:lstStyle/>
          <a:p>
            <a:r>
              <a:rPr lang="de-DE" sz="3200" b="1" dirty="0">
                <a:effectLst>
                  <a:outerShdw blurRad="38100" dist="38100" dir="2700000" algn="tl">
                    <a:srgbClr val="000000">
                      <a:alpha val="43137"/>
                    </a:srgbClr>
                  </a:outerShdw>
                </a:effectLst>
              </a:rPr>
              <a:t>R</a:t>
            </a:r>
          </a:p>
        </p:txBody>
      </p:sp>
      <p:sp>
        <p:nvSpPr>
          <p:cNvPr id="8" name="Textfeld 7"/>
          <p:cNvSpPr txBox="1"/>
          <p:nvPr/>
        </p:nvSpPr>
        <p:spPr>
          <a:xfrm>
            <a:off x="1245526" y="2893741"/>
            <a:ext cx="409086" cy="584775"/>
          </a:xfrm>
          <a:prstGeom prst="rect">
            <a:avLst/>
          </a:prstGeom>
          <a:noFill/>
        </p:spPr>
        <p:txBody>
          <a:bodyPr wrap="none" rtlCol="0">
            <a:spAutoFit/>
          </a:bodyPr>
          <a:lstStyle/>
          <a:p>
            <a:r>
              <a:rPr lang="de-DE" sz="3200" b="1" dirty="0">
                <a:effectLst>
                  <a:outerShdw blurRad="38100" dist="38100" dir="2700000" algn="tl">
                    <a:srgbClr val="000000">
                      <a:alpha val="43137"/>
                    </a:srgbClr>
                  </a:outerShdw>
                </a:effectLst>
              </a:rPr>
              <a:t>I</a:t>
            </a:r>
          </a:p>
        </p:txBody>
      </p:sp>
      <p:sp>
        <p:nvSpPr>
          <p:cNvPr id="9" name="Textfeld 8"/>
          <p:cNvSpPr txBox="1"/>
          <p:nvPr/>
        </p:nvSpPr>
        <p:spPr>
          <a:xfrm>
            <a:off x="1335402" y="3478516"/>
            <a:ext cx="476412" cy="584775"/>
          </a:xfrm>
          <a:prstGeom prst="rect">
            <a:avLst/>
          </a:prstGeom>
          <a:noFill/>
        </p:spPr>
        <p:txBody>
          <a:bodyPr wrap="none" rtlCol="0">
            <a:spAutoFit/>
          </a:bodyPr>
          <a:lstStyle/>
          <a:p>
            <a:r>
              <a:rPr lang="de-DE" sz="3200" b="1" dirty="0">
                <a:effectLst>
                  <a:outerShdw blurRad="38100" dist="38100" dir="2700000" algn="tl">
                    <a:srgbClr val="000000">
                      <a:alpha val="43137"/>
                    </a:srgbClr>
                  </a:outerShdw>
                </a:effectLst>
              </a:rPr>
              <a:t>S</a:t>
            </a:r>
          </a:p>
        </p:txBody>
      </p:sp>
      <p:sp>
        <p:nvSpPr>
          <p:cNvPr id="10" name="Textfeld 9"/>
          <p:cNvSpPr txBox="1"/>
          <p:nvPr/>
        </p:nvSpPr>
        <p:spPr>
          <a:xfrm>
            <a:off x="1477085" y="4063291"/>
            <a:ext cx="486030" cy="584775"/>
          </a:xfrm>
          <a:prstGeom prst="rect">
            <a:avLst/>
          </a:prstGeom>
          <a:noFill/>
        </p:spPr>
        <p:txBody>
          <a:bodyPr wrap="none" rtlCol="0">
            <a:spAutoFit/>
          </a:bodyPr>
          <a:lstStyle/>
          <a:p>
            <a:r>
              <a:rPr lang="de-DE" sz="3200" b="1" dirty="0">
                <a:effectLst>
                  <a:outerShdw blurRad="38100" dist="38100" dir="2700000" algn="tl">
                    <a:srgbClr val="000000">
                      <a:alpha val="43137"/>
                    </a:srgbClr>
                  </a:outerShdw>
                </a:effectLst>
              </a:rPr>
              <a:t>P</a:t>
            </a:r>
          </a:p>
        </p:txBody>
      </p:sp>
      <p:sp>
        <p:nvSpPr>
          <p:cNvPr id="11" name="Textfeld 10"/>
          <p:cNvSpPr txBox="1"/>
          <p:nvPr/>
        </p:nvSpPr>
        <p:spPr>
          <a:xfrm>
            <a:off x="1566961" y="4648066"/>
            <a:ext cx="505267" cy="584775"/>
          </a:xfrm>
          <a:prstGeom prst="rect">
            <a:avLst/>
          </a:prstGeom>
          <a:noFill/>
        </p:spPr>
        <p:txBody>
          <a:bodyPr wrap="none" rtlCol="0">
            <a:spAutoFit/>
          </a:bodyPr>
          <a:lstStyle/>
          <a:p>
            <a:r>
              <a:rPr lang="de-DE" sz="3200" b="1" dirty="0">
                <a:effectLst>
                  <a:outerShdw blurRad="38100" dist="38100" dir="2700000" algn="tl">
                    <a:srgbClr val="000000">
                      <a:alpha val="43137"/>
                    </a:srgbClr>
                  </a:outerShdw>
                </a:effectLst>
              </a:rPr>
              <a:t>R</a:t>
            </a:r>
          </a:p>
        </p:txBody>
      </p:sp>
      <p:sp>
        <p:nvSpPr>
          <p:cNvPr id="6" name="Rechteck 5"/>
          <p:cNvSpPr/>
          <p:nvPr/>
        </p:nvSpPr>
        <p:spPr>
          <a:xfrm>
            <a:off x="1811814" y="2377915"/>
            <a:ext cx="3595938" cy="40011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r>
              <a:rPr lang="en-US" sz="2000" i="1" dirty="0">
                <a:solidFill>
                  <a:schemeClr val="tx1">
                    <a:lumMod val="95000"/>
                    <a:lumOff val="5000"/>
                  </a:schemeClr>
                </a:solidFill>
              </a:rPr>
              <a:t>Regularly</a:t>
            </a:r>
            <a:r>
              <a:rPr lang="cs-CZ" sz="2000" i="1" dirty="0">
                <a:solidFill>
                  <a:schemeClr val="tx1">
                    <a:lumMod val="95000"/>
                    <a:lumOff val="5000"/>
                  </a:schemeClr>
                </a:solidFill>
              </a:rPr>
              <a:t> (Pravidelně)</a:t>
            </a:r>
            <a:endParaRPr lang="de-DE" sz="2000" dirty="0">
              <a:solidFill>
                <a:schemeClr val="tx1">
                  <a:lumMod val="95000"/>
                  <a:lumOff val="5000"/>
                </a:schemeClr>
              </a:solidFill>
            </a:endParaRPr>
          </a:p>
        </p:txBody>
      </p:sp>
      <p:sp>
        <p:nvSpPr>
          <p:cNvPr id="12" name="Rechteck 11"/>
          <p:cNvSpPr/>
          <p:nvPr/>
        </p:nvSpPr>
        <p:spPr>
          <a:xfrm>
            <a:off x="1931478" y="2986073"/>
            <a:ext cx="3595938" cy="40011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r>
              <a:rPr lang="en-US" sz="2000" i="1" dirty="0">
                <a:solidFill>
                  <a:schemeClr val="tx1">
                    <a:lumMod val="95000"/>
                    <a:lumOff val="5000"/>
                  </a:schemeClr>
                </a:solidFill>
              </a:rPr>
              <a:t>Interspaced</a:t>
            </a:r>
            <a:r>
              <a:rPr lang="cs-CZ" sz="2000" i="1" dirty="0">
                <a:solidFill>
                  <a:schemeClr val="tx1">
                    <a:lumMod val="95000"/>
                    <a:lumOff val="5000"/>
                  </a:schemeClr>
                </a:solidFill>
              </a:rPr>
              <a:t> (Rozmístěné)</a:t>
            </a:r>
            <a:endParaRPr lang="de-DE" sz="2000" dirty="0">
              <a:solidFill>
                <a:schemeClr val="tx1">
                  <a:lumMod val="95000"/>
                  <a:lumOff val="5000"/>
                </a:schemeClr>
              </a:solidFill>
            </a:endParaRPr>
          </a:p>
        </p:txBody>
      </p:sp>
      <p:sp>
        <p:nvSpPr>
          <p:cNvPr id="13" name="Rechteck 12"/>
          <p:cNvSpPr/>
          <p:nvPr/>
        </p:nvSpPr>
        <p:spPr>
          <a:xfrm>
            <a:off x="2072228" y="3570848"/>
            <a:ext cx="1619931" cy="40011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nchor="t">
            <a:spAutoFit/>
          </a:bodyPr>
          <a:lstStyle/>
          <a:p>
            <a:r>
              <a:rPr lang="en-US" sz="2000" i="1" dirty="0">
                <a:solidFill>
                  <a:schemeClr val="tx1">
                    <a:lumMod val="95000"/>
                    <a:lumOff val="5000"/>
                  </a:schemeClr>
                </a:solidFill>
              </a:rPr>
              <a:t>Short</a:t>
            </a:r>
            <a:r>
              <a:rPr lang="cs-CZ" sz="2000" i="1" dirty="0">
                <a:solidFill>
                  <a:schemeClr val="tx1">
                    <a:lumMod val="95000"/>
                    <a:lumOff val="5000"/>
                  </a:schemeClr>
                </a:solidFill>
              </a:rPr>
              <a:t> (Krátké)</a:t>
            </a:r>
            <a:endParaRPr lang="de-DE" sz="2000" dirty="0">
              <a:solidFill>
                <a:schemeClr val="tx1">
                  <a:lumMod val="95000"/>
                  <a:lumOff val="5000"/>
                </a:schemeClr>
              </a:solidFill>
            </a:endParaRPr>
          </a:p>
        </p:txBody>
      </p:sp>
      <p:sp>
        <p:nvSpPr>
          <p:cNvPr id="14" name="Rechteck 13"/>
          <p:cNvSpPr/>
          <p:nvPr/>
        </p:nvSpPr>
        <p:spPr>
          <a:xfrm>
            <a:off x="2250072" y="4155623"/>
            <a:ext cx="3310393" cy="40011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nchor="t">
            <a:spAutoFit/>
          </a:bodyPr>
          <a:lstStyle/>
          <a:p>
            <a:r>
              <a:rPr lang="en-US" sz="2000" i="1" dirty="0">
                <a:solidFill>
                  <a:schemeClr val="tx1">
                    <a:lumMod val="95000"/>
                    <a:lumOff val="5000"/>
                  </a:schemeClr>
                </a:solidFill>
              </a:rPr>
              <a:t>Palindromic</a:t>
            </a:r>
            <a:r>
              <a:rPr lang="cs-CZ" sz="2000" i="1" dirty="0">
                <a:solidFill>
                  <a:schemeClr val="tx1">
                    <a:lumMod val="95000"/>
                    <a:lumOff val="5000"/>
                  </a:schemeClr>
                </a:solidFill>
              </a:rPr>
              <a:t> (</a:t>
            </a:r>
            <a:r>
              <a:rPr lang="cs-CZ" sz="2000" i="1" dirty="0" err="1">
                <a:solidFill>
                  <a:schemeClr val="tx1">
                    <a:lumMod val="95000"/>
                    <a:lumOff val="5000"/>
                  </a:schemeClr>
                </a:solidFill>
              </a:rPr>
              <a:t>Palindromatické</a:t>
            </a:r>
            <a:r>
              <a:rPr lang="cs-CZ" sz="2000" i="1" dirty="0">
                <a:solidFill>
                  <a:schemeClr val="tx1">
                    <a:lumMod val="95000"/>
                    <a:lumOff val="5000"/>
                  </a:schemeClr>
                </a:solidFill>
              </a:rPr>
              <a:t>)</a:t>
            </a:r>
            <a:endParaRPr lang="de-DE" sz="2000" dirty="0">
              <a:solidFill>
                <a:schemeClr val="tx1">
                  <a:lumMod val="95000"/>
                  <a:lumOff val="5000"/>
                </a:schemeClr>
              </a:solidFill>
            </a:endParaRPr>
          </a:p>
        </p:txBody>
      </p:sp>
      <p:sp>
        <p:nvSpPr>
          <p:cNvPr id="15" name="Rechteck 14"/>
          <p:cNvSpPr/>
          <p:nvPr/>
        </p:nvSpPr>
        <p:spPr>
          <a:xfrm>
            <a:off x="2394484" y="4755787"/>
            <a:ext cx="2109167" cy="40011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nchor="t">
            <a:spAutoFit/>
          </a:bodyPr>
          <a:lstStyle/>
          <a:p>
            <a:r>
              <a:rPr lang="en-US" sz="2000" i="1" dirty="0">
                <a:solidFill>
                  <a:schemeClr val="tx1">
                    <a:lumMod val="95000"/>
                    <a:lumOff val="5000"/>
                  </a:schemeClr>
                </a:solidFill>
              </a:rPr>
              <a:t>Repeats</a:t>
            </a:r>
            <a:r>
              <a:rPr lang="cs-CZ" sz="2000" i="1" dirty="0">
                <a:solidFill>
                  <a:schemeClr val="tx1">
                    <a:lumMod val="95000"/>
                    <a:lumOff val="5000"/>
                  </a:schemeClr>
                </a:solidFill>
              </a:rPr>
              <a:t> (Repetice)</a:t>
            </a:r>
            <a:endParaRPr lang="de-DE" sz="2000" dirty="0">
              <a:solidFill>
                <a:schemeClr val="tx1">
                  <a:lumMod val="95000"/>
                  <a:lumOff val="5000"/>
                </a:schemeClr>
              </a:solidFill>
            </a:endParaRPr>
          </a:p>
        </p:txBody>
      </p:sp>
      <p:pic>
        <p:nvPicPr>
          <p:cNvPr id="16" name="Grafik 15" descr="Ein Bild, das Text enthält.&#10;&#10;Automatisch generierte Beschreibung">
            <a:extLst>
              <a:ext uri="{FF2B5EF4-FFF2-40B4-BE49-F238E27FC236}">
                <a16:creationId xmlns:a16="http://schemas.microsoft.com/office/drawing/2014/main" id="{6B3E9573-65D0-C4CD-A9FF-DD6D111A5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5301208"/>
            <a:ext cx="1794099" cy="1292598"/>
          </a:xfrm>
          <a:prstGeom prst="rect">
            <a:avLst/>
          </a:prstGeom>
        </p:spPr>
      </p:pic>
      <p:pic>
        <p:nvPicPr>
          <p:cNvPr id="17" name="Grafik 16">
            <a:extLst>
              <a:ext uri="{FF2B5EF4-FFF2-40B4-BE49-F238E27FC236}">
                <a16:creationId xmlns:a16="http://schemas.microsoft.com/office/drawing/2014/main" id="{704855B3-094F-1FF4-11D9-409D1488F189}"/>
              </a:ext>
            </a:extLst>
          </p:cNvPr>
          <p:cNvPicPr>
            <a:picLocks noChangeAspect="1"/>
          </p:cNvPicPr>
          <p:nvPr/>
        </p:nvPicPr>
        <p:blipFill>
          <a:blip r:embed="rId4"/>
          <a:stretch>
            <a:fillRect/>
          </a:stretch>
        </p:blipFill>
        <p:spPr>
          <a:xfrm>
            <a:off x="467544" y="5805263"/>
            <a:ext cx="2501105" cy="714601"/>
          </a:xfrm>
          <a:prstGeom prst="rect">
            <a:avLst/>
          </a:prstGeom>
        </p:spPr>
      </p:pic>
      <p:sp>
        <p:nvSpPr>
          <p:cNvPr id="4" name="Datumsplatzhalter 3">
            <a:extLst>
              <a:ext uri="{FF2B5EF4-FFF2-40B4-BE49-F238E27FC236}">
                <a16:creationId xmlns:a16="http://schemas.microsoft.com/office/drawing/2014/main" id="{F771B665-1241-F32F-AB92-0AEF2EBB7D93}"/>
              </a:ext>
            </a:extLst>
          </p:cNvPr>
          <p:cNvSpPr>
            <a:spLocks noGrp="1"/>
          </p:cNvSpPr>
          <p:nvPr>
            <p:ph type="dt" sz="half" idx="10"/>
          </p:nvPr>
        </p:nvSpPr>
        <p:spPr/>
        <p:txBody>
          <a:bodyPr/>
          <a:lstStyle/>
          <a:p>
            <a:fld id="{8C394DD4-8054-0544-82BA-1B72D109E082}" type="datetime1">
              <a:rPr lang="de-DE" smtClean="0"/>
              <a:t>13.01.2023</a:t>
            </a:fld>
            <a:endParaRPr lang="en-US" dirty="0"/>
          </a:p>
        </p:txBody>
      </p:sp>
      <p:sp>
        <p:nvSpPr>
          <p:cNvPr id="18" name="Fußzeilenplatzhalter 17">
            <a:extLst>
              <a:ext uri="{FF2B5EF4-FFF2-40B4-BE49-F238E27FC236}">
                <a16:creationId xmlns:a16="http://schemas.microsoft.com/office/drawing/2014/main" id="{2FBADD33-F50E-0C5F-61C4-83EDC6AFA40F}"/>
              </a:ext>
            </a:extLst>
          </p:cNvPr>
          <p:cNvSpPr>
            <a:spLocks noGrp="1"/>
          </p:cNvSpPr>
          <p:nvPr>
            <p:ph type="ftr" sz="quarter" idx="11"/>
          </p:nvPr>
        </p:nvSpPr>
        <p:spPr/>
        <p:txBody>
          <a:bodyPr/>
          <a:lstStyle/>
          <a:p>
            <a:endParaRPr lang="en-US" dirty="0"/>
          </a:p>
        </p:txBody>
      </p:sp>
      <p:sp>
        <p:nvSpPr>
          <p:cNvPr id="19" name="Foliennummernplatzhalter 18">
            <a:extLst>
              <a:ext uri="{FF2B5EF4-FFF2-40B4-BE49-F238E27FC236}">
                <a16:creationId xmlns:a16="http://schemas.microsoft.com/office/drawing/2014/main" id="{68FFCB34-BDE3-65AF-2DEE-1DE32FEC20DA}"/>
              </a:ext>
            </a:extLst>
          </p:cNvPr>
          <p:cNvSpPr>
            <a:spLocks noGrp="1"/>
          </p:cNvSpPr>
          <p:nvPr>
            <p:ph type="sldNum" sz="quarter" idx="12"/>
          </p:nvPr>
        </p:nvSpPr>
        <p:spPr/>
        <p:txBody>
          <a:bodyPr/>
          <a:lstStyle/>
          <a:p>
            <a:fld id="{01B7ABBB-F95C-4207-9F24-BB3EEA8B05EE}" type="slidenum">
              <a:rPr lang="en-US" smtClean="0"/>
              <a:pPr/>
              <a:t>2</a:t>
            </a:fld>
            <a:endParaRPr lang="en-US" dirty="0"/>
          </a:p>
        </p:txBody>
      </p:sp>
    </p:spTree>
    <p:extLst>
      <p:ext uri="{BB962C8B-B14F-4D97-AF65-F5344CB8AC3E}">
        <p14:creationId xmlns:p14="http://schemas.microsoft.com/office/powerpoint/2010/main" val="21167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hteck 74"/>
          <p:cNvSpPr/>
          <p:nvPr/>
        </p:nvSpPr>
        <p:spPr>
          <a:xfrm>
            <a:off x="611560" y="3068960"/>
            <a:ext cx="7632848" cy="3108543"/>
          </a:xfrm>
          <a:prstGeom prst="rect">
            <a:avLst/>
          </a:prstGeom>
        </p:spPr>
        <p:txBody>
          <a:bodyPr wrap="square" lIns="91440" tIns="45720" rIns="91440" bIns="45720" anchor="t">
            <a:spAutoFit/>
          </a:bodyPr>
          <a:lstStyle/>
          <a:p>
            <a:pPr marL="718820" indent="-718820"/>
            <a:r>
              <a:rPr lang="de-DE" sz="2800" dirty="0">
                <a:latin typeface="Arial"/>
                <a:cs typeface="Arial"/>
              </a:rPr>
              <a:t>2.3 	</a:t>
            </a:r>
            <a:r>
              <a:rPr lang="cs-CZ" sz="2800" dirty="0" err="1">
                <a:latin typeface="Arial"/>
                <a:cs typeface="Arial"/>
              </a:rPr>
              <a:t>Napipetujte</a:t>
            </a:r>
            <a:r>
              <a:rPr lang="de-DE" sz="2800" dirty="0">
                <a:latin typeface="Arial"/>
                <a:cs typeface="Arial"/>
              </a:rPr>
              <a:t> 5 µL</a:t>
            </a:r>
            <a:r>
              <a:rPr lang="cs-CZ" sz="2800" dirty="0">
                <a:latin typeface="Arial"/>
                <a:cs typeface="Arial"/>
              </a:rPr>
              <a:t> vaší </a:t>
            </a:r>
            <a:r>
              <a:rPr lang="cs-CZ" sz="2800" dirty="0" err="1">
                <a:latin typeface="Arial"/>
                <a:cs typeface="Arial"/>
              </a:rPr>
              <a:t>gRNA</a:t>
            </a:r>
            <a:r>
              <a:rPr lang="cs-CZ" sz="2800" dirty="0">
                <a:latin typeface="Arial"/>
                <a:cs typeface="Arial"/>
              </a:rPr>
              <a:t> syntézy ze zkumavky </a:t>
            </a:r>
            <a:r>
              <a:rPr lang="de-DE" sz="2800" dirty="0">
                <a:latin typeface="Arial"/>
                <a:cs typeface="Arial"/>
              </a:rPr>
              <a:t>S </a:t>
            </a:r>
            <a:r>
              <a:rPr lang="cs-CZ" sz="2800" dirty="0">
                <a:latin typeface="Arial"/>
                <a:cs typeface="Arial"/>
              </a:rPr>
              <a:t>do nové zkumavky </a:t>
            </a:r>
            <a:r>
              <a:rPr lang="de-DE" sz="2800" dirty="0">
                <a:latin typeface="Arial"/>
                <a:cs typeface="Arial"/>
              </a:rPr>
              <a:t>S</a:t>
            </a:r>
            <a:r>
              <a:rPr lang="de-DE" sz="2800" baseline="-25000" dirty="0">
                <a:latin typeface="Arial"/>
                <a:cs typeface="Arial"/>
              </a:rPr>
              <a:t>t1</a:t>
            </a:r>
            <a:r>
              <a:rPr lang="de-DE" sz="2800" dirty="0">
                <a:latin typeface="Arial"/>
                <a:cs typeface="Arial"/>
              </a:rPr>
              <a:t> </a:t>
            </a:r>
            <a:r>
              <a:rPr lang="cs-CZ" sz="2800" dirty="0">
                <a:latin typeface="Arial"/>
                <a:cs typeface="Arial"/>
              </a:rPr>
              <a:t>označené číslem vaší skupiny(</a:t>
            </a:r>
            <a:r>
              <a:rPr lang="de-DE" sz="2800" dirty="0">
                <a:latin typeface="Arial"/>
                <a:cs typeface="Arial"/>
              </a:rPr>
              <a:t>S</a:t>
            </a:r>
            <a:r>
              <a:rPr lang="de-DE" sz="2800" baseline="-25000" dirty="0">
                <a:latin typeface="Arial"/>
                <a:cs typeface="Arial"/>
              </a:rPr>
              <a:t>t1/1</a:t>
            </a:r>
            <a:r>
              <a:rPr lang="de-DE" sz="2800" dirty="0">
                <a:latin typeface="Arial"/>
                <a:cs typeface="Arial"/>
              </a:rPr>
              <a:t> - S</a:t>
            </a:r>
            <a:r>
              <a:rPr lang="de-DE" sz="2800" baseline="-25000" dirty="0">
                <a:latin typeface="Arial"/>
                <a:cs typeface="Arial"/>
              </a:rPr>
              <a:t>t1/8</a:t>
            </a:r>
            <a:r>
              <a:rPr lang="de-DE" sz="2800" dirty="0">
                <a:latin typeface="Arial"/>
                <a:cs typeface="Arial"/>
              </a:rPr>
              <a:t>).</a:t>
            </a:r>
          </a:p>
          <a:p>
            <a:pPr marL="718820" indent="-718820"/>
            <a:r>
              <a:rPr lang="cs-CZ" sz="2800" dirty="0">
                <a:solidFill>
                  <a:srgbClr val="FF0000"/>
                </a:solidFill>
                <a:latin typeface="Arial"/>
                <a:cs typeface="Arial"/>
              </a:rPr>
              <a:t>       Zkumavku S nechte na ledu.</a:t>
            </a:r>
            <a:endParaRPr lang="de-DE" sz="2800" dirty="0">
              <a:solidFill>
                <a:srgbClr val="FF0000"/>
              </a:solidFill>
              <a:latin typeface="Arial"/>
              <a:cs typeface="Arial"/>
            </a:endParaRPr>
          </a:p>
          <a:p>
            <a:pPr marL="718820" indent="-718820"/>
            <a:endParaRPr lang="de-DE" sz="2800" dirty="0">
              <a:latin typeface="Arial" panose="020B0604020202020204" pitchFamily="34" charset="0"/>
              <a:cs typeface="Arial" panose="020B0604020202020204" pitchFamily="34" charset="0"/>
            </a:endParaRPr>
          </a:p>
          <a:p>
            <a:pPr marL="718820" indent="-718820"/>
            <a:r>
              <a:rPr lang="de-DE" sz="2800" dirty="0">
                <a:latin typeface="Arial"/>
                <a:cs typeface="Arial"/>
              </a:rPr>
              <a:t>2.4  </a:t>
            </a:r>
            <a:r>
              <a:rPr lang="cs-CZ" sz="2800" dirty="0">
                <a:latin typeface="Arial"/>
                <a:cs typeface="Arial"/>
              </a:rPr>
              <a:t>Do zkumavek </a:t>
            </a:r>
            <a:r>
              <a:rPr lang="de-DE" sz="2800" dirty="0">
                <a:latin typeface="Arial"/>
                <a:cs typeface="Arial"/>
              </a:rPr>
              <a:t>S</a:t>
            </a:r>
            <a:r>
              <a:rPr lang="de-DE" sz="2800" baseline="-25000" dirty="0">
                <a:latin typeface="Arial"/>
                <a:cs typeface="Arial"/>
              </a:rPr>
              <a:t>t0/1</a:t>
            </a:r>
            <a:r>
              <a:rPr lang="de-DE" sz="2800" dirty="0">
                <a:latin typeface="Arial"/>
                <a:cs typeface="Arial"/>
              </a:rPr>
              <a:t> </a:t>
            </a:r>
            <a:r>
              <a:rPr lang="cs-CZ" sz="2800" dirty="0">
                <a:latin typeface="Arial"/>
                <a:cs typeface="Arial"/>
              </a:rPr>
              <a:t>a</a:t>
            </a:r>
            <a:r>
              <a:rPr lang="de-DE" sz="2800" dirty="0">
                <a:latin typeface="Arial"/>
                <a:cs typeface="Arial"/>
              </a:rPr>
              <a:t> S</a:t>
            </a:r>
            <a:r>
              <a:rPr lang="de-DE" sz="2800" baseline="-25000" dirty="0">
                <a:latin typeface="Arial"/>
                <a:cs typeface="Arial"/>
              </a:rPr>
              <a:t>t1/1</a:t>
            </a:r>
            <a:r>
              <a:rPr lang="de-DE" sz="2800" dirty="0">
                <a:latin typeface="Arial"/>
                <a:cs typeface="Arial"/>
              </a:rPr>
              <a:t> </a:t>
            </a:r>
            <a:r>
              <a:rPr lang="cs-CZ" sz="2800" dirty="0">
                <a:latin typeface="Arial"/>
                <a:cs typeface="Arial"/>
              </a:rPr>
              <a:t>přidejte </a:t>
            </a:r>
            <a:r>
              <a:rPr lang="de-DE" sz="2800" dirty="0">
                <a:latin typeface="Arial"/>
                <a:cs typeface="Arial"/>
              </a:rPr>
              <a:t>1 µL</a:t>
            </a:r>
            <a:r>
              <a:rPr lang="cs-CZ" sz="2800" dirty="0">
                <a:latin typeface="Arial"/>
                <a:cs typeface="Arial"/>
              </a:rPr>
              <a:t> nanášecího pufru (LB).</a:t>
            </a:r>
            <a:endParaRPr lang="de-DE" sz="2800" dirty="0">
              <a:latin typeface="Arial"/>
              <a:cs typeface="Arial"/>
            </a:endParaRPr>
          </a:p>
        </p:txBody>
      </p:sp>
      <p:sp>
        <p:nvSpPr>
          <p:cNvPr id="6" name="Titel 1">
            <a:extLst>
              <a:ext uri="{FF2B5EF4-FFF2-40B4-BE49-F238E27FC236}">
                <a16:creationId xmlns:a16="http://schemas.microsoft.com/office/drawing/2014/main" id="{9FF64686-D83D-4189-A946-74A6CB8C2889}"/>
              </a:ext>
            </a:extLst>
          </p:cNvPr>
          <p:cNvSpPr txBox="1">
            <a:spLocks/>
          </p:cNvSpPr>
          <p:nvPr/>
        </p:nvSpPr>
        <p:spPr>
          <a:xfrm>
            <a:off x="611560" y="1008112"/>
            <a:ext cx="7992888" cy="764704"/>
          </a:xfrm>
          <a:prstGeom prst="rect">
            <a:avLst/>
          </a:prstGeom>
        </p:spPr>
        <p:txBody>
          <a:bodyPr lIns="91440" tIns="45720" rIns="91440" bIns="45720" anchor="t"/>
          <a:lstStyle/>
          <a:p>
            <a:pPr marL="631825" marR="0" lvl="0" indent="-631825"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effectLst/>
                <a:uLnTx/>
                <a:uFillTx/>
                <a:latin typeface="Arial"/>
                <a:ea typeface="+mj-ea"/>
                <a:cs typeface="Arial"/>
              </a:rPr>
              <a:t>2. </a:t>
            </a:r>
            <a:r>
              <a:rPr kumimoji="0" lang="cs-CZ" sz="3600" b="1" i="0" u="none" strike="noStrike" kern="1200" cap="none" spc="0" normalizeH="0" baseline="0" noProof="0" dirty="0">
                <a:ln>
                  <a:noFill/>
                </a:ln>
                <a:effectLst/>
                <a:uLnTx/>
                <a:uFillTx/>
                <a:latin typeface="Arial"/>
                <a:ea typeface="+mj-ea"/>
                <a:cs typeface="Arial"/>
              </a:rPr>
              <a:t>Kontrola </a:t>
            </a:r>
            <a:r>
              <a:rPr lang="cs-CZ" sz="3600" b="1" dirty="0" err="1">
                <a:latin typeface="Arial"/>
                <a:ea typeface="+mj-ea"/>
                <a:cs typeface="Arial"/>
              </a:rPr>
              <a:t>nasyntetizované</a:t>
            </a:r>
            <a:r>
              <a:rPr kumimoji="0" lang="cs-CZ" sz="3600" b="1" i="0" u="none" strike="noStrike" kern="1200" cap="none" spc="0" normalizeH="0" baseline="0" noProof="0" dirty="0">
                <a:ln>
                  <a:noFill/>
                </a:ln>
                <a:effectLst/>
                <a:uLnTx/>
                <a:uFillTx/>
                <a:latin typeface="Arial"/>
                <a:ea typeface="+mj-ea"/>
                <a:cs typeface="Arial"/>
              </a:rPr>
              <a:t> </a:t>
            </a:r>
            <a:r>
              <a:rPr kumimoji="0" lang="cs-CZ" sz="3600" b="1" i="0" u="none" strike="noStrike" kern="1200" cap="none" spc="0" normalizeH="0" baseline="0" noProof="0" dirty="0" err="1">
                <a:ln>
                  <a:noFill/>
                </a:ln>
                <a:effectLst/>
                <a:uLnTx/>
                <a:uFillTx/>
                <a:latin typeface="Arial"/>
                <a:ea typeface="+mj-ea"/>
                <a:cs typeface="Arial"/>
              </a:rPr>
              <a:t>gRNA</a:t>
            </a:r>
            <a:r>
              <a:rPr kumimoji="0" lang="cs-CZ" sz="3600" b="1" i="0" u="none" strike="noStrike" kern="1200" cap="none" spc="0" normalizeH="0" baseline="0" noProof="0" dirty="0">
                <a:ln>
                  <a:noFill/>
                </a:ln>
                <a:effectLst/>
                <a:uLnTx/>
                <a:uFillTx/>
                <a:latin typeface="Arial"/>
                <a:ea typeface="+mj-ea"/>
                <a:cs typeface="Arial"/>
              </a:rPr>
              <a:t> pomocí gelové elektroforézy</a:t>
            </a:r>
            <a:endParaRPr lang="en-US" sz="3600" b="1" i="0" u="none" strike="noStrike" kern="1200" cap="none" spc="0" normalizeH="0" baseline="0" noProof="0">
              <a:ln>
                <a:noFill/>
              </a:ln>
              <a:effectLst/>
              <a:uLnTx/>
              <a:uFillTx/>
              <a:latin typeface="Arial"/>
              <a:ea typeface="+mj-ea"/>
              <a:cs typeface="Arial"/>
            </a:endParaRPr>
          </a:p>
        </p:txBody>
      </p:sp>
      <p:pic>
        <p:nvPicPr>
          <p:cNvPr id="4" name="Grafik 3">
            <a:extLst>
              <a:ext uri="{FF2B5EF4-FFF2-40B4-BE49-F238E27FC236}">
                <a16:creationId xmlns:a16="http://schemas.microsoft.com/office/drawing/2014/main" id="{9749A1F9-B91F-11A7-8E48-6A969A39FA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1" t="4612" r="4640" b="24469"/>
          <a:stretch/>
        </p:blipFill>
        <p:spPr>
          <a:xfrm>
            <a:off x="7521781" y="1866456"/>
            <a:ext cx="1301238" cy="1327794"/>
          </a:xfrm>
          <a:prstGeom prst="rect">
            <a:avLst/>
          </a:prstGeom>
        </p:spPr>
      </p:pic>
      <p:sp>
        <p:nvSpPr>
          <p:cNvPr id="2" name="Textfeld 1">
            <a:extLst>
              <a:ext uri="{FF2B5EF4-FFF2-40B4-BE49-F238E27FC236}">
                <a16:creationId xmlns:a16="http://schemas.microsoft.com/office/drawing/2014/main" id="{7FB62824-365A-C774-D4A1-C8C1EA43E40D}"/>
              </a:ext>
            </a:extLst>
          </p:cNvPr>
          <p:cNvSpPr txBox="1"/>
          <p:nvPr/>
        </p:nvSpPr>
        <p:spPr>
          <a:xfrm>
            <a:off x="8028384" y="2345687"/>
            <a:ext cx="144016" cy="369332"/>
          </a:xfrm>
          <a:prstGeom prst="rect">
            <a:avLst/>
          </a:prstGeom>
          <a:noFill/>
        </p:spPr>
        <p:txBody>
          <a:bodyPr wrap="square" rtlCol="0">
            <a:spAutoFit/>
          </a:bodyPr>
          <a:lstStyle/>
          <a:p>
            <a:r>
              <a:rPr lang="de-DE" dirty="0"/>
              <a:t>S</a:t>
            </a:r>
          </a:p>
        </p:txBody>
      </p:sp>
      <p:sp>
        <p:nvSpPr>
          <p:cNvPr id="3" name="Datumsplatzhalter 2">
            <a:extLst>
              <a:ext uri="{FF2B5EF4-FFF2-40B4-BE49-F238E27FC236}">
                <a16:creationId xmlns:a16="http://schemas.microsoft.com/office/drawing/2014/main" id="{8426A6B2-509E-41E1-A254-3F700B7FAED0}"/>
              </a:ext>
            </a:extLst>
          </p:cNvPr>
          <p:cNvSpPr>
            <a:spLocks noGrp="1"/>
          </p:cNvSpPr>
          <p:nvPr>
            <p:ph type="dt" sz="half" idx="10"/>
          </p:nvPr>
        </p:nvSpPr>
        <p:spPr/>
        <p:txBody>
          <a:bodyPr/>
          <a:lstStyle/>
          <a:p>
            <a:fld id="{B9F42EB8-9E24-A242-9216-F4C0C3C4B02E}" type="datetime1">
              <a:rPr lang="de-DE" smtClean="0"/>
              <a:t>13.01.2023</a:t>
            </a:fld>
            <a:endParaRPr lang="en-US" dirty="0"/>
          </a:p>
        </p:txBody>
      </p:sp>
      <p:sp>
        <p:nvSpPr>
          <p:cNvPr id="5" name="Fußzeilenplatzhalter 4">
            <a:extLst>
              <a:ext uri="{FF2B5EF4-FFF2-40B4-BE49-F238E27FC236}">
                <a16:creationId xmlns:a16="http://schemas.microsoft.com/office/drawing/2014/main" id="{23EA389A-8EF9-4E44-AAFF-7262B99B61B3}"/>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0061CAAF-C673-17C8-762A-C3F88E09423D}"/>
              </a:ext>
            </a:extLst>
          </p:cNvPr>
          <p:cNvSpPr>
            <a:spLocks noGrp="1"/>
          </p:cNvSpPr>
          <p:nvPr>
            <p:ph type="sldNum" sz="quarter" idx="12"/>
          </p:nvPr>
        </p:nvSpPr>
        <p:spPr/>
        <p:txBody>
          <a:bodyPr/>
          <a:lstStyle/>
          <a:p>
            <a:fld id="{01B7ABBB-F95C-4207-9F24-BB3EEA8B05EE}" type="slidenum">
              <a:rPr lang="en-US" smtClean="0"/>
              <a:pPr/>
              <a:t>20</a:t>
            </a:fld>
            <a:endParaRPr lang="en-US" dirty="0"/>
          </a:p>
        </p:txBody>
      </p:sp>
      <p:pic>
        <p:nvPicPr>
          <p:cNvPr id="9" name="Grafik 8">
            <a:extLst>
              <a:ext uri="{FF2B5EF4-FFF2-40B4-BE49-F238E27FC236}">
                <a16:creationId xmlns:a16="http://schemas.microsoft.com/office/drawing/2014/main" id="{489FB19D-1871-0070-2123-8D977844B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56900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93621" y="2647197"/>
            <a:ext cx="8238403" cy="1815882"/>
          </a:xfrm>
          <a:prstGeom prst="rect">
            <a:avLst/>
          </a:prstGeom>
        </p:spPr>
        <p:txBody>
          <a:bodyPr wrap="square" lIns="91440" tIns="45720" rIns="91440" bIns="45720" anchor="t">
            <a:spAutoFit/>
          </a:bodyPr>
          <a:lstStyle/>
          <a:p>
            <a:pPr marL="614045" lvl="1" indent="-614045" eaLnBrk="0" fontAlgn="base" hangingPunct="0">
              <a:spcBef>
                <a:spcPct val="0"/>
              </a:spcBef>
              <a:spcAft>
                <a:spcPct val="0"/>
              </a:spcAft>
            </a:pPr>
            <a:r>
              <a:rPr lang="de-DE" sz="2800" dirty="0">
                <a:latin typeface="Arial"/>
                <a:ea typeface="Calibri" pitchFamily="34" charset="0"/>
                <a:cs typeface="Arial"/>
              </a:rPr>
              <a:t>2.5 	</a:t>
            </a:r>
            <a:r>
              <a:rPr lang="cs-CZ" sz="2800" dirty="0">
                <a:latin typeface="Arial"/>
                <a:ea typeface="Calibri" pitchFamily="34" charset="0"/>
                <a:cs typeface="Arial"/>
              </a:rPr>
              <a:t>Podle následujícího schématu </a:t>
            </a:r>
            <a:r>
              <a:rPr lang="cs-CZ" sz="2800" dirty="0" err="1">
                <a:latin typeface="Arial"/>
                <a:ea typeface="Calibri" pitchFamily="34" charset="0"/>
                <a:cs typeface="Arial"/>
              </a:rPr>
              <a:t>napipetujte</a:t>
            </a:r>
            <a:r>
              <a:rPr lang="cs-CZ" sz="2800" dirty="0">
                <a:latin typeface="Arial"/>
                <a:ea typeface="Calibri" pitchFamily="34" charset="0"/>
                <a:cs typeface="Arial"/>
              </a:rPr>
              <a:t> </a:t>
            </a:r>
            <a:endParaRPr lang="de-DE" sz="2800" dirty="0">
              <a:latin typeface="Arial"/>
              <a:ea typeface="Calibri" pitchFamily="34" charset="0"/>
              <a:cs typeface="Arial"/>
            </a:endParaRPr>
          </a:p>
          <a:p>
            <a:pPr marL="614045" lvl="1" indent="-614045">
              <a:spcBef>
                <a:spcPct val="0"/>
              </a:spcBef>
              <a:spcAft>
                <a:spcPct val="0"/>
              </a:spcAft>
            </a:pPr>
            <a:r>
              <a:rPr lang="cs-CZ" sz="2400" dirty="0">
                <a:latin typeface="Arial"/>
                <a:ea typeface="Calibri" pitchFamily="34" charset="0"/>
                <a:cs typeface="Arial"/>
              </a:rPr>
              <a:t>      6 </a:t>
            </a:r>
            <a:r>
              <a:rPr lang="de-DE" sz="2800" dirty="0">
                <a:latin typeface="Arial"/>
                <a:ea typeface="Calibri" pitchFamily="34" charset="0"/>
                <a:cs typeface="Arial"/>
              </a:rPr>
              <a:t>µL</a:t>
            </a:r>
            <a:r>
              <a:rPr lang="cs-CZ" sz="2800" dirty="0">
                <a:latin typeface="Arial"/>
                <a:ea typeface="Calibri" pitchFamily="34" charset="0"/>
                <a:cs typeface="Arial"/>
              </a:rPr>
              <a:t> S</a:t>
            </a:r>
            <a:r>
              <a:rPr lang="de-DE" sz="1600" dirty="0">
                <a:latin typeface="Arial"/>
                <a:ea typeface="Calibri" pitchFamily="34" charset="0"/>
                <a:cs typeface="Arial"/>
              </a:rPr>
              <a:t>t0 </a:t>
            </a:r>
            <a:r>
              <a:rPr lang="cs-CZ" sz="2800" dirty="0">
                <a:latin typeface="Arial"/>
                <a:ea typeface="Calibri" pitchFamily="34" charset="0"/>
                <a:cs typeface="Arial"/>
              </a:rPr>
              <a:t>na začátek a konec řady jamek a do zbývajících podle pořadí  6 </a:t>
            </a:r>
            <a:r>
              <a:rPr lang="de-DE" sz="2800" dirty="0">
                <a:latin typeface="Arial"/>
                <a:ea typeface="Calibri" pitchFamily="34" charset="0"/>
                <a:cs typeface="Arial"/>
              </a:rPr>
              <a:t>µL</a:t>
            </a:r>
            <a:r>
              <a:rPr lang="cs-CZ" sz="2800" dirty="0">
                <a:latin typeface="Arial"/>
                <a:ea typeface="Calibri" pitchFamily="34" charset="0"/>
                <a:cs typeface="Arial"/>
              </a:rPr>
              <a:t> g</a:t>
            </a:r>
            <a:r>
              <a:rPr lang="de-DE" sz="2800" dirty="0">
                <a:latin typeface="Arial"/>
                <a:ea typeface="Calibri" pitchFamily="34" charset="0"/>
                <a:cs typeface="Arial"/>
              </a:rPr>
              <a:t>RNA </a:t>
            </a:r>
            <a:r>
              <a:rPr lang="cs-CZ" sz="2800" dirty="0">
                <a:latin typeface="Arial"/>
                <a:ea typeface="Calibri" pitchFamily="34" charset="0"/>
                <a:cs typeface="Arial"/>
              </a:rPr>
              <a:t>syntézy ze zkumavek </a:t>
            </a:r>
            <a:r>
              <a:rPr lang="de-DE" sz="2800" dirty="0">
                <a:latin typeface="Arial"/>
                <a:ea typeface="Calibri" pitchFamily="34" charset="0"/>
                <a:cs typeface="Arial"/>
              </a:rPr>
              <a:t>St1/1 – St1/8</a:t>
            </a:r>
            <a:r>
              <a:rPr lang="cs-CZ" sz="2800" dirty="0">
                <a:latin typeface="Arial"/>
                <a:ea typeface="Calibri" pitchFamily="34" charset="0"/>
                <a:cs typeface="Arial"/>
              </a:rPr>
              <a:t> </a:t>
            </a:r>
            <a:endParaRPr lang="de-DE" sz="2800" dirty="0">
              <a:latin typeface="Arial"/>
              <a:ea typeface="Calibri" pitchFamily="34" charset="0"/>
              <a:cs typeface="Arial"/>
            </a:endParaRPr>
          </a:p>
        </p:txBody>
      </p:sp>
      <p:grpSp>
        <p:nvGrpSpPr>
          <p:cNvPr id="2" name="Gruppierung 1"/>
          <p:cNvGrpSpPr/>
          <p:nvPr/>
        </p:nvGrpSpPr>
        <p:grpSpPr>
          <a:xfrm>
            <a:off x="1115616" y="4365104"/>
            <a:ext cx="7416824" cy="1894337"/>
            <a:chOff x="1547664" y="3563724"/>
            <a:chExt cx="6048672" cy="1894337"/>
          </a:xfrm>
        </p:grpSpPr>
        <p:sp>
          <p:nvSpPr>
            <p:cNvPr id="40" name="Textfeld 39"/>
            <p:cNvSpPr txBox="1"/>
            <p:nvPr/>
          </p:nvSpPr>
          <p:spPr>
            <a:xfrm>
              <a:off x="2125680" y="3563724"/>
              <a:ext cx="420308" cy="369332"/>
            </a:xfrm>
            <a:prstGeom prst="rect">
              <a:avLst/>
            </a:prstGeom>
            <a:noFill/>
          </p:spPr>
          <p:txBody>
            <a:bodyPr wrap="none" rtlCol="0">
              <a:spAutoFit/>
            </a:bodyPr>
            <a:lstStyle/>
            <a:p>
              <a:r>
                <a:rPr lang="de-DE" dirty="0"/>
                <a:t>S</a:t>
              </a:r>
              <a:r>
                <a:rPr lang="de-DE" baseline="-25000" dirty="0"/>
                <a:t>t0</a:t>
              </a:r>
              <a:endParaRPr lang="de-DE" dirty="0"/>
            </a:p>
          </p:txBody>
        </p:sp>
        <p:sp>
          <p:nvSpPr>
            <p:cNvPr id="41" name="Textfeld 40"/>
            <p:cNvSpPr txBox="1"/>
            <p:nvPr/>
          </p:nvSpPr>
          <p:spPr>
            <a:xfrm>
              <a:off x="2516811" y="3563724"/>
              <a:ext cx="557702" cy="369332"/>
            </a:xfrm>
            <a:prstGeom prst="rect">
              <a:avLst/>
            </a:prstGeom>
            <a:noFill/>
          </p:spPr>
          <p:txBody>
            <a:bodyPr wrap="none" rtlCol="0">
              <a:spAutoFit/>
            </a:bodyPr>
            <a:lstStyle/>
            <a:p>
              <a:r>
                <a:rPr lang="de-DE" dirty="0"/>
                <a:t>S</a:t>
              </a:r>
              <a:r>
                <a:rPr lang="de-DE" baseline="-25000" dirty="0"/>
                <a:t>t1/1</a:t>
              </a:r>
            </a:p>
          </p:txBody>
        </p:sp>
        <p:sp>
          <p:nvSpPr>
            <p:cNvPr id="45" name="Rechteck 44">
              <a:extLst>
                <a:ext uri="{FF2B5EF4-FFF2-40B4-BE49-F238E27FC236}">
                  <a16:creationId xmlns:a16="http://schemas.microsoft.com/office/drawing/2014/main" id="{7B4BB9DE-8D40-4A5A-9894-0E7C534E72A8}"/>
                </a:ext>
              </a:extLst>
            </p:cNvPr>
            <p:cNvSpPr/>
            <p:nvPr/>
          </p:nvSpPr>
          <p:spPr>
            <a:xfrm>
              <a:off x="1547664" y="4005064"/>
              <a:ext cx="6048672" cy="1452997"/>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46" name="Rechteck 45">
              <a:extLst>
                <a:ext uri="{FF2B5EF4-FFF2-40B4-BE49-F238E27FC236}">
                  <a16:creationId xmlns:a16="http://schemas.microsoft.com/office/drawing/2014/main" id="{33133537-F445-4730-925C-2A80CBB66A75}"/>
                </a:ext>
              </a:extLst>
            </p:cNvPr>
            <p:cNvSpPr/>
            <p:nvPr/>
          </p:nvSpPr>
          <p:spPr>
            <a:xfrm>
              <a:off x="1683076" y="4159911"/>
              <a:ext cx="324723" cy="118913"/>
            </a:xfrm>
            <a:prstGeom prst="rect">
              <a:avLst/>
            </a:prstGeom>
            <a:solidFill>
              <a:schemeClr val="bg1">
                <a:lumMod val="95000"/>
              </a:schemeClr>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7" name="Rechteck 46">
              <a:extLst>
                <a:ext uri="{FF2B5EF4-FFF2-40B4-BE49-F238E27FC236}">
                  <a16:creationId xmlns:a16="http://schemas.microsoft.com/office/drawing/2014/main" id="{7BEF43C6-B0F7-4428-8FDA-D7A20887F8AF}"/>
                </a:ext>
              </a:extLst>
            </p:cNvPr>
            <p:cNvSpPr/>
            <p:nvPr/>
          </p:nvSpPr>
          <p:spPr>
            <a:xfrm>
              <a:off x="2120886" y="4159911"/>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8" name="Rechteck 47">
              <a:extLst>
                <a:ext uri="{FF2B5EF4-FFF2-40B4-BE49-F238E27FC236}">
                  <a16:creationId xmlns:a16="http://schemas.microsoft.com/office/drawing/2014/main" id="{D089C1AD-74AA-485B-AE5A-EFF63E924EB3}"/>
                </a:ext>
              </a:extLst>
            </p:cNvPr>
            <p:cNvSpPr/>
            <p:nvPr/>
          </p:nvSpPr>
          <p:spPr>
            <a:xfrm>
              <a:off x="2576341" y="4163151"/>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9" name="Rechteck 48">
              <a:extLst>
                <a:ext uri="{FF2B5EF4-FFF2-40B4-BE49-F238E27FC236}">
                  <a16:creationId xmlns:a16="http://schemas.microsoft.com/office/drawing/2014/main" id="{92AECEC1-10B7-4A12-8C7C-3663F0A15A45}"/>
                </a:ext>
              </a:extLst>
            </p:cNvPr>
            <p:cNvSpPr/>
            <p:nvPr/>
          </p:nvSpPr>
          <p:spPr>
            <a:xfrm>
              <a:off x="3024250" y="4165920"/>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0" name="Rechteck 49">
              <a:extLst>
                <a:ext uri="{FF2B5EF4-FFF2-40B4-BE49-F238E27FC236}">
                  <a16:creationId xmlns:a16="http://schemas.microsoft.com/office/drawing/2014/main" id="{0FB0F502-CE62-4732-A05D-7A6422ABBA47}"/>
                </a:ext>
              </a:extLst>
            </p:cNvPr>
            <p:cNvSpPr/>
            <p:nvPr/>
          </p:nvSpPr>
          <p:spPr>
            <a:xfrm>
              <a:off x="3469606" y="4165808"/>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1" name="Rechteck 50">
              <a:extLst>
                <a:ext uri="{FF2B5EF4-FFF2-40B4-BE49-F238E27FC236}">
                  <a16:creationId xmlns:a16="http://schemas.microsoft.com/office/drawing/2014/main" id="{EFD33E62-03A1-4057-973A-86EB0466A61B}"/>
                </a:ext>
              </a:extLst>
            </p:cNvPr>
            <p:cNvSpPr/>
            <p:nvPr/>
          </p:nvSpPr>
          <p:spPr>
            <a:xfrm>
              <a:off x="3926673" y="4165808"/>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2" name="Rechteck 51">
              <a:extLst>
                <a:ext uri="{FF2B5EF4-FFF2-40B4-BE49-F238E27FC236}">
                  <a16:creationId xmlns:a16="http://schemas.microsoft.com/office/drawing/2014/main" id="{D16C1DEA-AB69-4194-9A9C-D9F96145D0C6}"/>
                </a:ext>
              </a:extLst>
            </p:cNvPr>
            <p:cNvSpPr/>
            <p:nvPr/>
          </p:nvSpPr>
          <p:spPr>
            <a:xfrm>
              <a:off x="4395861" y="4165916"/>
              <a:ext cx="324723" cy="118913"/>
            </a:xfrm>
            <a:prstGeom prst="rect">
              <a:avLst/>
            </a:prstGeom>
            <a:solidFill>
              <a:schemeClr val="bg1">
                <a:lumMod val="95000"/>
              </a:schemeClr>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3" name="Rechteck 52">
              <a:extLst>
                <a:ext uri="{FF2B5EF4-FFF2-40B4-BE49-F238E27FC236}">
                  <a16:creationId xmlns:a16="http://schemas.microsoft.com/office/drawing/2014/main" id="{A8FCD2A4-79CA-42E4-8271-43F1C58BCEF1}"/>
                </a:ext>
              </a:extLst>
            </p:cNvPr>
            <p:cNvSpPr/>
            <p:nvPr/>
          </p:nvSpPr>
          <p:spPr>
            <a:xfrm>
              <a:off x="4841218" y="4165804"/>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4" name="Rechteck 53">
              <a:extLst>
                <a:ext uri="{FF2B5EF4-FFF2-40B4-BE49-F238E27FC236}">
                  <a16:creationId xmlns:a16="http://schemas.microsoft.com/office/drawing/2014/main" id="{903E0BD7-7E31-401E-8AFA-E7EB8F33E7A4}"/>
                </a:ext>
              </a:extLst>
            </p:cNvPr>
            <p:cNvSpPr/>
            <p:nvPr/>
          </p:nvSpPr>
          <p:spPr>
            <a:xfrm>
              <a:off x="5298284" y="4165804"/>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5" name="Rechteck 54">
              <a:extLst>
                <a:ext uri="{FF2B5EF4-FFF2-40B4-BE49-F238E27FC236}">
                  <a16:creationId xmlns:a16="http://schemas.microsoft.com/office/drawing/2014/main" id="{9A2CE03C-CB9E-4731-B467-6E261A46D5DD}"/>
                </a:ext>
              </a:extLst>
            </p:cNvPr>
            <p:cNvSpPr/>
            <p:nvPr/>
          </p:nvSpPr>
          <p:spPr>
            <a:xfrm>
              <a:off x="5746193" y="4168573"/>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6" name="Rechteck 55">
              <a:extLst>
                <a:ext uri="{FF2B5EF4-FFF2-40B4-BE49-F238E27FC236}">
                  <a16:creationId xmlns:a16="http://schemas.microsoft.com/office/drawing/2014/main" id="{6A4FD043-6486-49EF-8910-8520FDB4F2F0}"/>
                </a:ext>
              </a:extLst>
            </p:cNvPr>
            <p:cNvSpPr/>
            <p:nvPr/>
          </p:nvSpPr>
          <p:spPr>
            <a:xfrm>
              <a:off x="6199855" y="4159911"/>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7" name="Rechteck 56">
              <a:extLst>
                <a:ext uri="{FF2B5EF4-FFF2-40B4-BE49-F238E27FC236}">
                  <a16:creationId xmlns:a16="http://schemas.microsoft.com/office/drawing/2014/main" id="{2B9BB120-4EC8-4344-B826-76808C5F6A97}"/>
                </a:ext>
              </a:extLst>
            </p:cNvPr>
            <p:cNvSpPr/>
            <p:nvPr/>
          </p:nvSpPr>
          <p:spPr>
            <a:xfrm>
              <a:off x="6669043" y="4159911"/>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8" name="Rechteck 57">
              <a:extLst>
                <a:ext uri="{FF2B5EF4-FFF2-40B4-BE49-F238E27FC236}">
                  <a16:creationId xmlns:a16="http://schemas.microsoft.com/office/drawing/2014/main" id="{168B53CA-A39E-43BD-B669-ADFF771A6457}"/>
                </a:ext>
              </a:extLst>
            </p:cNvPr>
            <p:cNvSpPr/>
            <p:nvPr/>
          </p:nvSpPr>
          <p:spPr>
            <a:xfrm>
              <a:off x="7111958" y="4159911"/>
              <a:ext cx="324723" cy="118913"/>
            </a:xfrm>
            <a:prstGeom prst="rect">
              <a:avLst/>
            </a:prstGeom>
            <a:solidFill>
              <a:schemeClr val="bg1">
                <a:lumMod val="95000"/>
              </a:schemeClr>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t>&gt;</a:t>
              </a:r>
            </a:p>
          </p:txBody>
        </p:sp>
        <p:sp>
          <p:nvSpPr>
            <p:cNvPr id="72" name="Textfeld 71"/>
            <p:cNvSpPr txBox="1"/>
            <p:nvPr/>
          </p:nvSpPr>
          <p:spPr>
            <a:xfrm>
              <a:off x="6612346" y="3563724"/>
              <a:ext cx="420308" cy="369332"/>
            </a:xfrm>
            <a:prstGeom prst="rect">
              <a:avLst/>
            </a:prstGeom>
            <a:noFill/>
          </p:spPr>
          <p:txBody>
            <a:bodyPr wrap="none" rtlCol="0">
              <a:spAutoFit/>
            </a:bodyPr>
            <a:lstStyle/>
            <a:p>
              <a:r>
                <a:rPr lang="de-DE" dirty="0"/>
                <a:t>S</a:t>
              </a:r>
              <a:r>
                <a:rPr lang="de-DE" baseline="-25000" dirty="0"/>
                <a:t>t0</a:t>
              </a:r>
              <a:endParaRPr lang="de-DE" dirty="0"/>
            </a:p>
          </p:txBody>
        </p:sp>
        <p:sp>
          <p:nvSpPr>
            <p:cNvPr id="39" name="Textfeld 38"/>
            <p:cNvSpPr txBox="1"/>
            <p:nvPr/>
          </p:nvSpPr>
          <p:spPr>
            <a:xfrm>
              <a:off x="2961258" y="3563724"/>
              <a:ext cx="583055" cy="369332"/>
            </a:xfrm>
            <a:prstGeom prst="rect">
              <a:avLst/>
            </a:prstGeom>
            <a:noFill/>
          </p:spPr>
          <p:txBody>
            <a:bodyPr wrap="square" rtlCol="0">
              <a:spAutoFit/>
            </a:bodyPr>
            <a:lstStyle/>
            <a:p>
              <a:r>
                <a:rPr lang="de-DE" dirty="0"/>
                <a:t>S</a:t>
              </a:r>
              <a:r>
                <a:rPr lang="de-DE" baseline="-25000" dirty="0"/>
                <a:t>t1/2</a:t>
              </a:r>
            </a:p>
          </p:txBody>
        </p:sp>
        <p:sp>
          <p:nvSpPr>
            <p:cNvPr id="74" name="Textfeld 73"/>
            <p:cNvSpPr txBox="1"/>
            <p:nvPr/>
          </p:nvSpPr>
          <p:spPr>
            <a:xfrm>
              <a:off x="3399824" y="3563724"/>
              <a:ext cx="454825" cy="369332"/>
            </a:xfrm>
            <a:prstGeom prst="rect">
              <a:avLst/>
            </a:prstGeom>
            <a:noFill/>
          </p:spPr>
          <p:txBody>
            <a:bodyPr wrap="none" rtlCol="0">
              <a:spAutoFit/>
            </a:bodyPr>
            <a:lstStyle/>
            <a:p>
              <a:r>
                <a:rPr lang="de-DE" dirty="0"/>
                <a:t>S</a:t>
              </a:r>
              <a:r>
                <a:rPr lang="de-DE" baseline="-25000" dirty="0"/>
                <a:t>t1/3</a:t>
              </a:r>
            </a:p>
          </p:txBody>
        </p:sp>
        <p:sp>
          <p:nvSpPr>
            <p:cNvPr id="75" name="Textfeld 74"/>
            <p:cNvSpPr txBox="1"/>
            <p:nvPr/>
          </p:nvSpPr>
          <p:spPr>
            <a:xfrm>
              <a:off x="3837938" y="3563724"/>
              <a:ext cx="454825" cy="369332"/>
            </a:xfrm>
            <a:prstGeom prst="rect">
              <a:avLst/>
            </a:prstGeom>
            <a:noFill/>
          </p:spPr>
          <p:txBody>
            <a:bodyPr wrap="none" rtlCol="0">
              <a:spAutoFit/>
            </a:bodyPr>
            <a:lstStyle/>
            <a:p>
              <a:r>
                <a:rPr lang="de-DE" dirty="0"/>
                <a:t>S</a:t>
              </a:r>
              <a:r>
                <a:rPr lang="de-DE" baseline="-25000" dirty="0"/>
                <a:t>t1/4</a:t>
              </a:r>
            </a:p>
          </p:txBody>
        </p:sp>
        <p:sp>
          <p:nvSpPr>
            <p:cNvPr id="76" name="Textfeld 75"/>
            <p:cNvSpPr txBox="1"/>
            <p:nvPr/>
          </p:nvSpPr>
          <p:spPr>
            <a:xfrm>
              <a:off x="4777537" y="3563724"/>
              <a:ext cx="454825" cy="369332"/>
            </a:xfrm>
            <a:prstGeom prst="rect">
              <a:avLst/>
            </a:prstGeom>
            <a:noFill/>
          </p:spPr>
          <p:txBody>
            <a:bodyPr wrap="none" rtlCol="0">
              <a:spAutoFit/>
            </a:bodyPr>
            <a:lstStyle/>
            <a:p>
              <a:r>
                <a:rPr lang="de-DE" dirty="0"/>
                <a:t>S</a:t>
              </a:r>
              <a:r>
                <a:rPr lang="de-DE" baseline="-25000" dirty="0"/>
                <a:t>t1/5</a:t>
              </a:r>
            </a:p>
          </p:txBody>
        </p:sp>
        <p:sp>
          <p:nvSpPr>
            <p:cNvPr id="77" name="Textfeld 76"/>
            <p:cNvSpPr txBox="1"/>
            <p:nvPr/>
          </p:nvSpPr>
          <p:spPr>
            <a:xfrm>
              <a:off x="5188612" y="3563724"/>
              <a:ext cx="454825" cy="369332"/>
            </a:xfrm>
            <a:prstGeom prst="rect">
              <a:avLst/>
            </a:prstGeom>
            <a:noFill/>
          </p:spPr>
          <p:txBody>
            <a:bodyPr wrap="none" rtlCol="0">
              <a:spAutoFit/>
            </a:bodyPr>
            <a:lstStyle/>
            <a:p>
              <a:r>
                <a:rPr lang="de-DE" dirty="0"/>
                <a:t>S</a:t>
              </a:r>
              <a:r>
                <a:rPr lang="de-DE" baseline="-25000" dirty="0"/>
                <a:t>t1/6</a:t>
              </a:r>
            </a:p>
          </p:txBody>
        </p:sp>
        <p:sp>
          <p:nvSpPr>
            <p:cNvPr id="78" name="Textfeld 77"/>
            <p:cNvSpPr txBox="1"/>
            <p:nvPr/>
          </p:nvSpPr>
          <p:spPr>
            <a:xfrm>
              <a:off x="5658412" y="3563724"/>
              <a:ext cx="454825" cy="369332"/>
            </a:xfrm>
            <a:prstGeom prst="rect">
              <a:avLst/>
            </a:prstGeom>
            <a:noFill/>
          </p:spPr>
          <p:txBody>
            <a:bodyPr wrap="none" rtlCol="0">
              <a:spAutoFit/>
            </a:bodyPr>
            <a:lstStyle/>
            <a:p>
              <a:r>
                <a:rPr lang="de-DE" dirty="0"/>
                <a:t>S</a:t>
              </a:r>
              <a:r>
                <a:rPr lang="de-DE" baseline="-25000" dirty="0"/>
                <a:t>t1/7</a:t>
              </a:r>
            </a:p>
          </p:txBody>
        </p:sp>
        <p:sp>
          <p:nvSpPr>
            <p:cNvPr id="79" name="Textfeld 78"/>
            <p:cNvSpPr txBox="1"/>
            <p:nvPr/>
          </p:nvSpPr>
          <p:spPr>
            <a:xfrm>
              <a:off x="6128212" y="3563724"/>
              <a:ext cx="454825" cy="369332"/>
            </a:xfrm>
            <a:prstGeom prst="rect">
              <a:avLst/>
            </a:prstGeom>
            <a:noFill/>
          </p:spPr>
          <p:txBody>
            <a:bodyPr wrap="none" rtlCol="0">
              <a:spAutoFit/>
            </a:bodyPr>
            <a:lstStyle/>
            <a:p>
              <a:r>
                <a:rPr lang="de-DE" dirty="0"/>
                <a:t>S</a:t>
              </a:r>
              <a:r>
                <a:rPr lang="de-DE" baseline="-25000" dirty="0"/>
                <a:t>t1/8</a:t>
              </a:r>
            </a:p>
          </p:txBody>
        </p:sp>
      </p:grpSp>
      <p:sp>
        <p:nvSpPr>
          <p:cNvPr id="29" name="Titel 1">
            <a:extLst>
              <a:ext uri="{FF2B5EF4-FFF2-40B4-BE49-F238E27FC236}">
                <a16:creationId xmlns:a16="http://schemas.microsoft.com/office/drawing/2014/main" id="{C361A082-A798-48DA-8A03-253951B5D8D3}"/>
              </a:ext>
            </a:extLst>
          </p:cNvPr>
          <p:cNvSpPr txBox="1">
            <a:spLocks/>
          </p:cNvSpPr>
          <p:nvPr/>
        </p:nvSpPr>
        <p:spPr>
          <a:xfrm>
            <a:off x="683568" y="620688"/>
            <a:ext cx="7850013" cy="1288579"/>
          </a:xfrm>
          <a:prstGeom prst="rect">
            <a:avLst/>
          </a:prstGeom>
        </p:spPr>
        <p:txBody>
          <a:bodyPr lIns="91440" tIns="45720" rIns="91440" bIns="45720" anchor="t"/>
          <a:lstStyle/>
          <a:p>
            <a:pPr marL="631825" indent="-631825">
              <a:spcBef>
                <a:spcPct val="0"/>
              </a:spcBef>
              <a:defRPr/>
            </a:pPr>
            <a:r>
              <a:rPr kumimoji="0" lang="en-US" sz="4400" b="1" i="0" u="none" strike="noStrike" kern="1200" cap="none" spc="0" normalizeH="0" baseline="0" noProof="0" dirty="0">
                <a:ln>
                  <a:noFill/>
                </a:ln>
                <a:effectLst/>
                <a:uLnTx/>
                <a:uFillTx/>
                <a:latin typeface="Arial"/>
                <a:ea typeface="+mj-ea"/>
                <a:cs typeface="Arial"/>
              </a:rPr>
              <a:t>2.</a:t>
            </a:r>
            <a:r>
              <a:rPr lang="cs-CZ" sz="3600" b="1" dirty="0">
                <a:latin typeface="Arial"/>
                <a:ea typeface="+mj-ea"/>
                <a:cs typeface="Arial"/>
              </a:rPr>
              <a:t>Kontrola </a:t>
            </a:r>
            <a:r>
              <a:rPr lang="cs-CZ" sz="3600" b="1" dirty="0" err="1">
                <a:latin typeface="Arial"/>
                <a:ea typeface="+mj-ea"/>
                <a:cs typeface="Arial"/>
              </a:rPr>
              <a:t>nasyntetizované</a:t>
            </a:r>
            <a:r>
              <a:rPr lang="cs-CZ" sz="3600" b="1" dirty="0">
                <a:latin typeface="Arial"/>
                <a:ea typeface="+mj-ea"/>
                <a:cs typeface="Arial"/>
              </a:rPr>
              <a:t> </a:t>
            </a:r>
            <a:r>
              <a:rPr lang="cs-CZ" sz="3600" b="1" dirty="0" err="1">
                <a:latin typeface="Arial"/>
                <a:ea typeface="+mj-ea"/>
                <a:cs typeface="Arial"/>
              </a:rPr>
              <a:t>gRNA</a:t>
            </a:r>
            <a:r>
              <a:rPr lang="cs-CZ" sz="3600" b="1" dirty="0">
                <a:latin typeface="Arial"/>
                <a:ea typeface="+mj-ea"/>
                <a:cs typeface="Arial"/>
              </a:rPr>
              <a:t> pomocí gelové elektroforézy</a:t>
            </a:r>
            <a:endParaRPr lang="en-US" sz="3600" dirty="0">
              <a:ea typeface="+mn-lt"/>
              <a:cs typeface="+mn-lt"/>
            </a:endParaRPr>
          </a:p>
          <a:p>
            <a:pPr marL="631825" marR="0" lvl="0" indent="-631825" defTabSz="914400">
              <a:lnSpc>
                <a:spcPct val="100000"/>
              </a:lnSpc>
              <a:spcBef>
                <a:spcPct val="0"/>
              </a:spcBef>
              <a:spcAft>
                <a:spcPts val="0"/>
              </a:spcAft>
              <a:buClrTx/>
              <a:buSzTx/>
              <a:buFontTx/>
              <a:buNone/>
              <a:tabLst/>
              <a:defRPr/>
            </a:pPr>
            <a:endParaRPr lang="en-US" sz="4400" b="1" i="0" u="none" strike="noStrike" kern="1200" cap="none" spc="0" normalizeH="0" baseline="0" noProof="0" dirty="0">
              <a:ln>
                <a:noFill/>
              </a:ln>
              <a:effectLst/>
              <a:uLnTx/>
              <a:uFillTx/>
              <a:latin typeface="Arial"/>
              <a:ea typeface="+mj-ea"/>
              <a:cs typeface="Arial"/>
            </a:endParaRPr>
          </a:p>
        </p:txBody>
      </p:sp>
      <p:sp>
        <p:nvSpPr>
          <p:cNvPr id="4" name="Datumsplatzhalter 3">
            <a:extLst>
              <a:ext uri="{FF2B5EF4-FFF2-40B4-BE49-F238E27FC236}">
                <a16:creationId xmlns:a16="http://schemas.microsoft.com/office/drawing/2014/main" id="{2D41304E-2EB2-A3F0-CC7F-EE887FC7E1C7}"/>
              </a:ext>
            </a:extLst>
          </p:cNvPr>
          <p:cNvSpPr>
            <a:spLocks noGrp="1"/>
          </p:cNvSpPr>
          <p:nvPr>
            <p:ph type="dt" sz="half" idx="10"/>
          </p:nvPr>
        </p:nvSpPr>
        <p:spPr/>
        <p:txBody>
          <a:bodyPr/>
          <a:lstStyle/>
          <a:p>
            <a:fld id="{E08FFD47-F7EA-F247-B5B8-68DDD03A35B6}" type="datetime1">
              <a:rPr lang="de-DE" smtClean="0"/>
              <a:t>13.01.2023</a:t>
            </a:fld>
            <a:endParaRPr lang="en-US" dirty="0"/>
          </a:p>
        </p:txBody>
      </p:sp>
      <p:sp>
        <p:nvSpPr>
          <p:cNvPr id="5" name="Fußzeilenplatzhalter 4">
            <a:extLst>
              <a:ext uri="{FF2B5EF4-FFF2-40B4-BE49-F238E27FC236}">
                <a16:creationId xmlns:a16="http://schemas.microsoft.com/office/drawing/2014/main" id="{51128124-909A-6299-F2FF-39B21296547D}"/>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4DD82FD0-6743-C28A-1690-D62C042CE811}"/>
              </a:ext>
            </a:extLst>
          </p:cNvPr>
          <p:cNvSpPr>
            <a:spLocks noGrp="1"/>
          </p:cNvSpPr>
          <p:nvPr>
            <p:ph type="sldNum" sz="quarter" idx="12"/>
          </p:nvPr>
        </p:nvSpPr>
        <p:spPr/>
        <p:txBody>
          <a:bodyPr/>
          <a:lstStyle/>
          <a:p>
            <a:fld id="{01B7ABBB-F95C-4207-9F24-BB3EEA8B05EE}" type="slidenum">
              <a:rPr lang="en-US" smtClean="0"/>
              <a:pPr/>
              <a:t>21</a:t>
            </a:fld>
            <a:endParaRPr lang="en-US" dirty="0"/>
          </a:p>
        </p:txBody>
      </p:sp>
    </p:spTree>
    <p:extLst>
      <p:ext uri="{BB962C8B-B14F-4D97-AF65-F5344CB8AC3E}">
        <p14:creationId xmlns:p14="http://schemas.microsoft.com/office/powerpoint/2010/main" val="2588573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92861" y="575471"/>
            <a:ext cx="856895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eaLnBrk="0" fontAlgn="base" hangingPunct="0">
              <a:spcBef>
                <a:spcPct val="0"/>
              </a:spcBef>
              <a:spcAft>
                <a:spcPct val="0"/>
              </a:spcAft>
            </a:pPr>
            <a:r>
              <a:rPr lang="cs-CZ" sz="3200" b="1" dirty="0">
                <a:latin typeface="Arial"/>
                <a:cs typeface="Arial"/>
              </a:rPr>
              <a:t> Průběh g</a:t>
            </a:r>
            <a:r>
              <a:rPr lang="en-US" sz="3200" b="1" dirty="0" err="1">
                <a:latin typeface="Arial"/>
                <a:cs typeface="Arial"/>
              </a:rPr>
              <a:t>el</a:t>
            </a:r>
            <a:r>
              <a:rPr lang="cs-CZ" sz="3200" b="1" dirty="0" err="1">
                <a:latin typeface="Arial"/>
                <a:cs typeface="Arial"/>
              </a:rPr>
              <a:t>ové</a:t>
            </a:r>
            <a:r>
              <a:rPr lang="en-US" sz="3200" b="1" dirty="0">
                <a:latin typeface="Arial"/>
                <a:cs typeface="Arial"/>
              </a:rPr>
              <a:t> </a:t>
            </a:r>
            <a:r>
              <a:rPr lang="en-US" sz="3200" b="1" dirty="0" err="1">
                <a:latin typeface="Arial"/>
                <a:cs typeface="Arial"/>
              </a:rPr>
              <a:t>elektro</a:t>
            </a:r>
            <a:r>
              <a:rPr lang="cs-CZ" sz="3200" b="1" dirty="0">
                <a:latin typeface="Arial"/>
                <a:cs typeface="Arial"/>
              </a:rPr>
              <a:t>forézy</a:t>
            </a:r>
            <a:endParaRPr kumimoji="0" lang="de-DE" sz="2200" b="0" i="0" u="none" strike="noStrike" cap="none" normalizeH="0" baseline="0" dirty="0">
              <a:ln>
                <a:noFill/>
              </a:ln>
              <a:solidFill>
                <a:schemeClr val="tx1"/>
              </a:solidFill>
              <a:effectLst/>
              <a:latin typeface="Arial"/>
              <a:ea typeface="Calibri" pitchFamily="34" charset="0"/>
              <a:cs typeface="Arial"/>
            </a:endParaRPr>
          </a:p>
          <a:p>
            <a:pPr marL="718820" indent="-718820"/>
            <a:r>
              <a:rPr lang="de-DE" sz="2800" dirty="0">
                <a:latin typeface="Arial"/>
                <a:ea typeface="Calibri" pitchFamily="34" charset="0"/>
                <a:cs typeface="Arial"/>
              </a:rPr>
              <a:t>2.6 	</a:t>
            </a:r>
            <a:r>
              <a:rPr lang="cs-CZ" sz="2800" dirty="0">
                <a:latin typeface="Arial"/>
                <a:ea typeface="Calibri" pitchFamily="34" charset="0"/>
                <a:cs typeface="Arial"/>
              </a:rPr>
              <a:t>Připojte </a:t>
            </a:r>
            <a:r>
              <a:rPr lang="cs-CZ" sz="2800" dirty="0" err="1">
                <a:latin typeface="Arial"/>
                <a:ea typeface="Calibri" pitchFamily="34" charset="0"/>
                <a:cs typeface="Arial"/>
              </a:rPr>
              <a:t>FlashGel</a:t>
            </a:r>
            <a:r>
              <a:rPr lang="cs-CZ" sz="2800" dirty="0">
                <a:latin typeface="Arial"/>
                <a:ea typeface="Calibri" pitchFamily="34" charset="0"/>
                <a:cs typeface="Arial"/>
              </a:rPr>
              <a:t> stanici do zdroje elektřiny a zapněte jej na 180 V.</a:t>
            </a:r>
            <a:endParaRPr lang="de-DE" sz="2800" dirty="0">
              <a:latin typeface="Arial"/>
              <a:cs typeface="Arial"/>
            </a:endParaRPr>
          </a:p>
          <a:p>
            <a:pPr marL="718820" indent="-718820"/>
            <a:endParaRPr lang="de-DE" sz="2400" dirty="0">
              <a:latin typeface="Arial" panose="020B0604020202020204" pitchFamily="34" charset="0"/>
              <a:cs typeface="Arial" panose="020B0604020202020204" pitchFamily="34" charset="0"/>
            </a:endParaRPr>
          </a:p>
          <a:p>
            <a:pPr marL="728345" marR="0" lvl="1" indent="-728345" algn="l" defTabSz="914400" rtl="0" eaLnBrk="0" fontAlgn="base" latinLnBrk="0" hangingPunct="0">
              <a:lnSpc>
                <a:spcPct val="100000"/>
              </a:lnSpc>
              <a:spcBef>
                <a:spcPct val="0"/>
              </a:spcBef>
              <a:spcAft>
                <a:spcPct val="0"/>
              </a:spcAft>
              <a:buClrTx/>
              <a:buSzTx/>
              <a:tabLst/>
            </a:pPr>
            <a:r>
              <a:rPr lang="de-DE" sz="2800" dirty="0">
                <a:latin typeface="Arial" pitchFamily="34" charset="0"/>
                <a:cs typeface="Arial" pitchFamily="34" charset="0"/>
              </a:rPr>
              <a:t>	</a:t>
            </a:r>
            <a:r>
              <a:rPr lang="cs-CZ" sz="2800" dirty="0">
                <a:latin typeface="Arial" pitchFamily="34" charset="0"/>
                <a:cs typeface="Arial" pitchFamily="34" charset="0"/>
              </a:rPr>
              <a:t>Sledujte progres elektroforézy zapnutím UV světla na stanici.</a:t>
            </a:r>
            <a:endParaRPr lang="de-DE" sz="2800" b="0" i="0" u="none" strike="noStrike" cap="none" normalizeH="0" baseline="0" dirty="0">
              <a:ln>
                <a:noFill/>
              </a:ln>
              <a:solidFill>
                <a:schemeClr val="tx1"/>
              </a:solidFill>
              <a:effectLst/>
              <a:latin typeface="Arial" pitchFamily="34" charset="0"/>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7337" y="3732058"/>
            <a:ext cx="4072057" cy="2714704"/>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570" y="3732057"/>
            <a:ext cx="4085422" cy="2723614"/>
          </a:xfrm>
          <a:prstGeom prst="rect">
            <a:avLst/>
          </a:prstGeom>
        </p:spPr>
      </p:pic>
      <p:sp>
        <p:nvSpPr>
          <p:cNvPr id="2" name="Textfeld 1"/>
          <p:cNvSpPr txBox="1"/>
          <p:nvPr/>
        </p:nvSpPr>
        <p:spPr>
          <a:xfrm>
            <a:off x="3059832" y="4904744"/>
            <a:ext cx="576064" cy="369332"/>
          </a:xfrm>
          <a:prstGeom prst="rect">
            <a:avLst/>
          </a:prstGeom>
          <a:solidFill>
            <a:schemeClr val="tx1"/>
          </a:solidFill>
        </p:spPr>
        <p:txBody>
          <a:bodyPr wrap="square" rtlCol="0">
            <a:spAutoFit/>
          </a:bodyPr>
          <a:lstStyle/>
          <a:p>
            <a:r>
              <a:rPr lang="de-DE" dirty="0">
                <a:solidFill>
                  <a:srgbClr val="FF0000"/>
                </a:solidFill>
              </a:rPr>
              <a:t>180</a:t>
            </a:r>
          </a:p>
        </p:txBody>
      </p:sp>
      <p:sp>
        <p:nvSpPr>
          <p:cNvPr id="4" name="Datumsplatzhalter 3">
            <a:extLst>
              <a:ext uri="{FF2B5EF4-FFF2-40B4-BE49-F238E27FC236}">
                <a16:creationId xmlns:a16="http://schemas.microsoft.com/office/drawing/2014/main" id="{B179E15E-5679-ACE7-A107-1EBB69F8AD63}"/>
              </a:ext>
            </a:extLst>
          </p:cNvPr>
          <p:cNvSpPr>
            <a:spLocks noGrp="1"/>
          </p:cNvSpPr>
          <p:nvPr>
            <p:ph type="dt" sz="half" idx="10"/>
          </p:nvPr>
        </p:nvSpPr>
        <p:spPr/>
        <p:txBody>
          <a:bodyPr/>
          <a:lstStyle/>
          <a:p>
            <a:fld id="{C1F99A7E-1E30-D34A-AB8C-CCD733B926CC}" type="datetime1">
              <a:rPr lang="de-DE" smtClean="0"/>
              <a:t>13.01.2023</a:t>
            </a:fld>
            <a:endParaRPr lang="en-US" dirty="0"/>
          </a:p>
        </p:txBody>
      </p:sp>
      <p:sp>
        <p:nvSpPr>
          <p:cNvPr id="5" name="Fußzeilenplatzhalter 4">
            <a:extLst>
              <a:ext uri="{FF2B5EF4-FFF2-40B4-BE49-F238E27FC236}">
                <a16:creationId xmlns:a16="http://schemas.microsoft.com/office/drawing/2014/main" id="{AB73CF47-436D-0290-06C8-B837378DB994}"/>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D0E9E0E4-046E-8D06-D628-CF8836B7A18B}"/>
              </a:ext>
            </a:extLst>
          </p:cNvPr>
          <p:cNvSpPr>
            <a:spLocks noGrp="1"/>
          </p:cNvSpPr>
          <p:nvPr>
            <p:ph type="sldNum" sz="quarter" idx="12"/>
          </p:nvPr>
        </p:nvSpPr>
        <p:spPr/>
        <p:txBody>
          <a:bodyPr/>
          <a:lstStyle/>
          <a:p>
            <a:fld id="{01B7ABBB-F95C-4207-9F24-BB3EEA8B05EE}" type="slidenum">
              <a:rPr lang="en-US" smtClean="0"/>
              <a:pPr/>
              <a:t>22</a:t>
            </a:fld>
            <a:endParaRPr lang="en-US" dirty="0"/>
          </a:p>
        </p:txBody>
      </p:sp>
    </p:spTree>
    <p:extLst>
      <p:ext uri="{BB962C8B-B14F-4D97-AF65-F5344CB8AC3E}">
        <p14:creationId xmlns:p14="http://schemas.microsoft.com/office/powerpoint/2010/main" val="487662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907704" y="1556792"/>
            <a:ext cx="6048672" cy="4089196"/>
          </a:xfrm>
          <a:prstGeom prst="rect">
            <a:avLst/>
          </a:prstGeom>
        </p:spPr>
        <p:txBody>
          <a:bodyPr wrap="square">
            <a:spAutoFit/>
          </a:bodyPr>
          <a:lstStyle/>
          <a:p>
            <a:pPr>
              <a:lnSpc>
                <a:spcPct val="107000"/>
              </a:lnSpc>
              <a:spcAft>
                <a:spcPts val="800"/>
              </a:spcAft>
            </a:pPr>
            <a:r>
              <a:rPr lang="cs-CZ" sz="4800" dirty="0">
                <a:solidFill>
                  <a:srgbClr val="FF0000"/>
                </a:solidFill>
                <a:latin typeface="Arial" panose="020B0604020202020204" pitchFamily="34" charset="0"/>
                <a:ea typeface="Calibri" panose="020F0502020204030204" pitchFamily="34" charset="0"/>
                <a:cs typeface="Times New Roman" panose="02020603050405020304" pitchFamily="18" charset="0"/>
              </a:rPr>
              <a:t>Úloha</a:t>
            </a:r>
            <a:r>
              <a:rPr lang="de-DE" sz="4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cs-CZ" sz="48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4800" dirty="0">
                <a:solidFill>
                  <a:srgbClr val="FF0000"/>
                </a:solidFill>
                <a:latin typeface="Arial" panose="020B0604020202020204" pitchFamily="34" charset="0"/>
                <a:ea typeface="Calibri" panose="020F0502020204030204" pitchFamily="34" charset="0"/>
                <a:cs typeface="Times New Roman" panose="02020603050405020304" pitchFamily="18" charset="0"/>
              </a:rPr>
              <a:t>Zhodnoťte úspěšnost </a:t>
            </a:r>
            <a:r>
              <a:rPr lang="cs-CZ" sz="4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gRNA</a:t>
            </a:r>
            <a:r>
              <a:rPr lang="cs-CZ" sz="4800" dirty="0">
                <a:solidFill>
                  <a:srgbClr val="FF0000"/>
                </a:solidFill>
                <a:latin typeface="Arial" panose="020B0604020202020204" pitchFamily="34" charset="0"/>
                <a:ea typeface="Calibri" panose="020F0502020204030204" pitchFamily="34" charset="0"/>
                <a:cs typeface="Times New Roman" panose="02020603050405020304" pitchFamily="18" charset="0"/>
              </a:rPr>
              <a:t> syntézy na základě gelové elektroforézy</a:t>
            </a:r>
            <a:endParaRPr lang="de-DE" sz="48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 name="Datumsplatzhalter 2">
            <a:extLst>
              <a:ext uri="{FF2B5EF4-FFF2-40B4-BE49-F238E27FC236}">
                <a16:creationId xmlns:a16="http://schemas.microsoft.com/office/drawing/2014/main" id="{B7A4A699-BA8A-112F-3534-C26153CDCB63}"/>
              </a:ext>
            </a:extLst>
          </p:cNvPr>
          <p:cNvSpPr>
            <a:spLocks noGrp="1"/>
          </p:cNvSpPr>
          <p:nvPr>
            <p:ph type="dt" sz="half" idx="10"/>
          </p:nvPr>
        </p:nvSpPr>
        <p:spPr/>
        <p:txBody>
          <a:bodyPr/>
          <a:lstStyle/>
          <a:p>
            <a:fld id="{1B859382-A70F-514F-B0E0-CE7E7621559D}" type="datetime1">
              <a:rPr lang="de-DE" smtClean="0"/>
              <a:t>13.01.2023</a:t>
            </a:fld>
            <a:endParaRPr lang="en-US" dirty="0"/>
          </a:p>
        </p:txBody>
      </p:sp>
      <p:sp>
        <p:nvSpPr>
          <p:cNvPr id="4" name="Fußzeilenplatzhalter 3">
            <a:extLst>
              <a:ext uri="{FF2B5EF4-FFF2-40B4-BE49-F238E27FC236}">
                <a16:creationId xmlns:a16="http://schemas.microsoft.com/office/drawing/2014/main" id="{56351714-561B-68A0-BB0F-F477106EB32E}"/>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A9DBA792-61A4-2C8B-CCF3-9F8E4AECD764}"/>
              </a:ext>
            </a:extLst>
          </p:cNvPr>
          <p:cNvSpPr>
            <a:spLocks noGrp="1"/>
          </p:cNvSpPr>
          <p:nvPr>
            <p:ph type="sldNum" sz="quarter" idx="12"/>
          </p:nvPr>
        </p:nvSpPr>
        <p:spPr/>
        <p:txBody>
          <a:bodyPr/>
          <a:lstStyle/>
          <a:p>
            <a:fld id="{01B7ABBB-F95C-4207-9F24-BB3EEA8B05EE}" type="slidenum">
              <a:rPr lang="en-US" smtClean="0"/>
              <a:pPr/>
              <a:t>23</a:t>
            </a:fld>
            <a:endParaRPr lang="en-US" dirty="0"/>
          </a:p>
        </p:txBody>
      </p:sp>
    </p:spTree>
    <p:extLst>
      <p:ext uri="{BB962C8B-B14F-4D97-AF65-F5344CB8AC3E}">
        <p14:creationId xmlns:p14="http://schemas.microsoft.com/office/powerpoint/2010/main" val="68664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575556" y="188640"/>
            <a:ext cx="7992888" cy="764704"/>
          </a:xfrm>
          <a:prstGeom prst="rect">
            <a:avLst/>
          </a:prstGeom>
        </p:spPr>
        <p:txBody>
          <a:bodyPr lIns="91440" tIns="45720" rIns="91440" bIns="45720" anchor="t"/>
          <a:lstStyle/>
          <a:p>
            <a:pPr marL="631825" indent="-631825">
              <a:spcBef>
                <a:spcPct val="0"/>
              </a:spcBef>
              <a:defRPr/>
            </a:pPr>
            <a:r>
              <a:rPr kumimoji="0" lang="en-US" sz="4400" b="1" i="0" u="none" strike="noStrike" kern="1200" cap="none" spc="0" normalizeH="0" baseline="0" noProof="0" dirty="0">
                <a:ln>
                  <a:noFill/>
                </a:ln>
                <a:effectLst/>
                <a:uLnTx/>
                <a:uFillTx/>
                <a:latin typeface="Arial"/>
                <a:ea typeface="+mj-ea"/>
                <a:cs typeface="Arial"/>
              </a:rPr>
              <a:t>2. </a:t>
            </a:r>
            <a:r>
              <a:rPr kumimoji="0" lang="cs-CZ" sz="3600" b="1" i="0" u="none" strike="noStrike" kern="1200" cap="none" spc="0" normalizeH="0" baseline="0" noProof="0" dirty="0">
                <a:ln>
                  <a:noFill/>
                </a:ln>
                <a:effectLst/>
                <a:uLnTx/>
                <a:uFillTx/>
                <a:latin typeface="Arial"/>
                <a:ea typeface="+mj-ea"/>
                <a:cs typeface="Arial"/>
              </a:rPr>
              <a:t>Výsledky</a:t>
            </a:r>
            <a:r>
              <a:rPr lang="cs-CZ" sz="3600" b="1" dirty="0">
                <a:latin typeface="Arial"/>
                <a:ea typeface="+mj-ea"/>
                <a:cs typeface="Arial"/>
              </a:rPr>
              <a:t> </a:t>
            </a:r>
            <a:r>
              <a:rPr lang="cs-CZ" sz="3600" b="1" dirty="0" err="1">
                <a:latin typeface="Arial"/>
                <a:ea typeface="+mj-ea"/>
                <a:cs typeface="Arial"/>
              </a:rPr>
              <a:t>nasyntetizované</a:t>
            </a:r>
            <a:r>
              <a:rPr lang="cs-CZ" sz="3600" b="1" dirty="0">
                <a:latin typeface="Arial"/>
                <a:ea typeface="+mj-ea"/>
                <a:cs typeface="Arial"/>
              </a:rPr>
              <a:t> </a:t>
            </a:r>
            <a:r>
              <a:rPr kumimoji="0" lang="cs-CZ" sz="3600" b="1" i="0" u="none" strike="noStrike" kern="1200" cap="none" spc="0" normalizeH="0" baseline="0" noProof="0" dirty="0" err="1">
                <a:ln>
                  <a:noFill/>
                </a:ln>
                <a:effectLst/>
                <a:uLnTx/>
                <a:uFillTx/>
                <a:latin typeface="Arial"/>
                <a:ea typeface="+mj-ea"/>
                <a:cs typeface="Arial"/>
              </a:rPr>
              <a:t>gRNA</a:t>
            </a:r>
            <a:r>
              <a:rPr kumimoji="0" lang="cs-CZ" sz="3600" b="1" i="0" u="none" strike="noStrike" kern="1200" cap="none" spc="0" normalizeH="0" baseline="0" noProof="0" dirty="0">
                <a:ln>
                  <a:noFill/>
                </a:ln>
                <a:effectLst/>
                <a:uLnTx/>
                <a:uFillTx/>
                <a:latin typeface="Arial"/>
                <a:ea typeface="+mj-ea"/>
                <a:cs typeface="Arial"/>
              </a:rPr>
              <a:t> v gelové elektroforéze</a:t>
            </a:r>
            <a:endParaRPr lang="en-US" sz="3600" b="1" i="0" u="none" strike="noStrike" kern="1200" cap="none" spc="0" normalizeH="0" baseline="0" noProof="0">
              <a:ln>
                <a:noFill/>
              </a:ln>
              <a:effectLst/>
              <a:uLnTx/>
              <a:uFillTx/>
              <a:latin typeface="Arial"/>
              <a:ea typeface="+mj-ea"/>
              <a:cs typeface="Arial"/>
            </a:endParaRPr>
          </a:p>
        </p:txBody>
      </p:sp>
      <p:grpSp>
        <p:nvGrpSpPr>
          <p:cNvPr id="14" name="Gruppieren 13"/>
          <p:cNvGrpSpPr/>
          <p:nvPr/>
        </p:nvGrpSpPr>
        <p:grpSpPr>
          <a:xfrm>
            <a:off x="1043608" y="2492896"/>
            <a:ext cx="3816424" cy="3515361"/>
            <a:chOff x="1259632" y="3149679"/>
            <a:chExt cx="3816424" cy="3515361"/>
          </a:xfrm>
        </p:grpSpPr>
        <p:pic>
          <p:nvPicPr>
            <p:cNvPr id="9" name="Grafik 8"/>
            <p:cNvPicPr>
              <a:picLocks noChangeAspect="1"/>
            </p:cNvPicPr>
            <p:nvPr/>
          </p:nvPicPr>
          <p:blipFill>
            <a:blip r:embed="rId2"/>
            <a:stretch>
              <a:fillRect/>
            </a:stretch>
          </p:blipFill>
          <p:spPr>
            <a:xfrm>
              <a:off x="1259632" y="3149679"/>
              <a:ext cx="3816424" cy="3515361"/>
            </a:xfrm>
            <a:prstGeom prst="rect">
              <a:avLst/>
            </a:prstGeom>
          </p:spPr>
        </p:pic>
        <p:sp>
          <p:nvSpPr>
            <p:cNvPr id="11" name="Textfeld 10"/>
            <p:cNvSpPr txBox="1"/>
            <p:nvPr/>
          </p:nvSpPr>
          <p:spPr>
            <a:xfrm>
              <a:off x="3280130" y="3150257"/>
              <a:ext cx="341760" cy="400110"/>
            </a:xfrm>
            <a:prstGeom prst="rect">
              <a:avLst/>
            </a:prstGeom>
            <a:noFill/>
          </p:spPr>
          <p:txBody>
            <a:bodyPr wrap="none" rtlCol="0">
              <a:spAutoFit/>
            </a:bodyPr>
            <a:lstStyle/>
            <a:p>
              <a:r>
                <a:rPr lang="de-DE" sz="2000" b="1" dirty="0">
                  <a:latin typeface="Arial" panose="020B0604020202020204" pitchFamily="34" charset="0"/>
                  <a:cs typeface="Arial" panose="020B0604020202020204" pitchFamily="34" charset="0"/>
                </a:rPr>
                <a:t>h</a:t>
              </a:r>
            </a:p>
          </p:txBody>
        </p:sp>
      </p:grpSp>
      <p:grpSp>
        <p:nvGrpSpPr>
          <p:cNvPr id="13" name="Gruppieren 12"/>
          <p:cNvGrpSpPr/>
          <p:nvPr/>
        </p:nvGrpSpPr>
        <p:grpSpPr>
          <a:xfrm>
            <a:off x="5220072" y="2450748"/>
            <a:ext cx="3677083" cy="2872014"/>
            <a:chOff x="5220072" y="3184124"/>
            <a:chExt cx="3677083" cy="2872014"/>
          </a:xfrm>
        </p:grpSpPr>
        <p:pic>
          <p:nvPicPr>
            <p:cNvPr id="10" name="Grafik 9"/>
            <p:cNvPicPr>
              <a:picLocks noChangeAspect="1"/>
            </p:cNvPicPr>
            <p:nvPr/>
          </p:nvPicPr>
          <p:blipFill>
            <a:blip r:embed="rId3"/>
            <a:stretch>
              <a:fillRect/>
            </a:stretch>
          </p:blipFill>
          <p:spPr>
            <a:xfrm>
              <a:off x="5220072" y="3184124"/>
              <a:ext cx="3677083" cy="2872014"/>
            </a:xfrm>
            <a:prstGeom prst="rect">
              <a:avLst/>
            </a:prstGeom>
          </p:spPr>
        </p:pic>
        <p:sp>
          <p:nvSpPr>
            <p:cNvPr id="12" name="Textfeld 11"/>
            <p:cNvSpPr txBox="1"/>
            <p:nvPr/>
          </p:nvSpPr>
          <p:spPr>
            <a:xfrm>
              <a:off x="7141710" y="3229280"/>
              <a:ext cx="341760" cy="400110"/>
            </a:xfrm>
            <a:prstGeom prst="rect">
              <a:avLst/>
            </a:prstGeom>
            <a:noFill/>
          </p:spPr>
          <p:txBody>
            <a:bodyPr wrap="none" rtlCol="0">
              <a:spAutoFit/>
            </a:bodyPr>
            <a:lstStyle/>
            <a:p>
              <a:r>
                <a:rPr lang="de-DE" sz="2000" b="1" dirty="0">
                  <a:latin typeface="Arial" panose="020B0604020202020204" pitchFamily="34" charset="0"/>
                  <a:cs typeface="Arial" panose="020B0604020202020204" pitchFamily="34" charset="0"/>
                </a:rPr>
                <a:t>h</a:t>
              </a:r>
            </a:p>
          </p:txBody>
        </p:sp>
      </p:grpSp>
      <p:sp>
        <p:nvSpPr>
          <p:cNvPr id="15" name="Textfeld 14"/>
          <p:cNvSpPr txBox="1"/>
          <p:nvPr/>
        </p:nvSpPr>
        <p:spPr>
          <a:xfrm>
            <a:off x="6120549" y="5459447"/>
            <a:ext cx="865301" cy="369332"/>
          </a:xfrm>
          <a:prstGeom prst="rect">
            <a:avLst/>
          </a:prstGeom>
          <a:noFill/>
        </p:spPr>
        <p:txBody>
          <a:bodyPr wrap="none" rtlCol="0">
            <a:spAutoFit/>
          </a:bodyPr>
          <a:lstStyle/>
          <a:p>
            <a:r>
              <a:rPr lang="de-DE" dirty="0"/>
              <a:t>(</a:t>
            </a:r>
            <a:r>
              <a:rPr lang="de-DE" dirty="0" err="1"/>
              <a:t>Lonza</a:t>
            </a:r>
            <a:r>
              <a:rPr lang="de-DE" dirty="0"/>
              <a:t>)</a:t>
            </a:r>
          </a:p>
        </p:txBody>
      </p:sp>
      <p:sp>
        <p:nvSpPr>
          <p:cNvPr id="2" name="Datumsplatzhalter 1">
            <a:extLst>
              <a:ext uri="{FF2B5EF4-FFF2-40B4-BE49-F238E27FC236}">
                <a16:creationId xmlns:a16="http://schemas.microsoft.com/office/drawing/2014/main" id="{D5FD0600-0F29-66C2-09DD-6C38575CF950}"/>
              </a:ext>
            </a:extLst>
          </p:cNvPr>
          <p:cNvSpPr>
            <a:spLocks noGrp="1"/>
          </p:cNvSpPr>
          <p:nvPr>
            <p:ph type="dt" sz="half" idx="10"/>
          </p:nvPr>
        </p:nvSpPr>
        <p:spPr/>
        <p:txBody>
          <a:bodyPr/>
          <a:lstStyle/>
          <a:p>
            <a:fld id="{D06E88CD-F16A-A04F-B75B-4832F000A8BB}" type="datetime1">
              <a:rPr lang="de-DE" smtClean="0"/>
              <a:t>13.01.2023</a:t>
            </a:fld>
            <a:endParaRPr lang="en-US" dirty="0"/>
          </a:p>
        </p:txBody>
      </p:sp>
      <p:sp>
        <p:nvSpPr>
          <p:cNvPr id="3" name="Fußzeilenplatzhalter 2">
            <a:extLst>
              <a:ext uri="{FF2B5EF4-FFF2-40B4-BE49-F238E27FC236}">
                <a16:creationId xmlns:a16="http://schemas.microsoft.com/office/drawing/2014/main" id="{243D67B3-7ECF-C7FA-A4B8-665FF24E2415}"/>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3CBA529F-C233-1F33-865E-E7DE469A410E}"/>
              </a:ext>
            </a:extLst>
          </p:cNvPr>
          <p:cNvSpPr>
            <a:spLocks noGrp="1"/>
          </p:cNvSpPr>
          <p:nvPr>
            <p:ph type="sldNum" sz="quarter" idx="12"/>
          </p:nvPr>
        </p:nvSpPr>
        <p:spPr/>
        <p:txBody>
          <a:bodyPr/>
          <a:lstStyle/>
          <a:p>
            <a:fld id="{01B7ABBB-F95C-4207-9F24-BB3EEA8B05EE}" type="slidenum">
              <a:rPr lang="en-US" smtClean="0"/>
              <a:pPr/>
              <a:t>24</a:t>
            </a:fld>
            <a:endParaRPr lang="en-US" dirty="0"/>
          </a:p>
        </p:txBody>
      </p:sp>
      <p:pic>
        <p:nvPicPr>
          <p:cNvPr id="16" name="Grafik 15">
            <a:extLst>
              <a:ext uri="{FF2B5EF4-FFF2-40B4-BE49-F238E27FC236}">
                <a16:creationId xmlns:a16="http://schemas.microsoft.com/office/drawing/2014/main" id="{5E4DAA72-5A7B-97E9-3A6B-0E687A45F8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2858093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95536" y="307195"/>
            <a:ext cx="8229600" cy="2420888"/>
          </a:xfrm>
          <a:prstGeom prst="rect">
            <a:avLst/>
          </a:prstGeom>
        </p:spPr>
        <p:txBody>
          <a:bodyPr/>
          <a:lstStyle/>
          <a:p>
            <a:pPr marL="719138" marR="0" lvl="0" indent="-719138"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3. </a:t>
            </a:r>
            <a:r>
              <a:rPr kumimoji="0" lang="cs-CZ" sz="4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Restrikční štěpení k linearizaci </a:t>
            </a:r>
            <a:r>
              <a:rPr kumimoji="0" lang="cs-CZ" sz="44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plasmidu</a:t>
            </a:r>
            <a:r>
              <a:rPr kumimoji="0" lang="cs-CZ" sz="4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pBR322</a:t>
            </a:r>
          </a:p>
        </p:txBody>
      </p:sp>
      <p:grpSp>
        <p:nvGrpSpPr>
          <p:cNvPr id="4" name="Gruppieren 5"/>
          <p:cNvGrpSpPr/>
          <p:nvPr/>
        </p:nvGrpSpPr>
        <p:grpSpPr>
          <a:xfrm>
            <a:off x="2195736" y="2564904"/>
            <a:ext cx="3240360" cy="3168352"/>
            <a:chOff x="2915816" y="2348880"/>
            <a:chExt cx="3384376" cy="3312368"/>
          </a:xfrm>
        </p:grpSpPr>
        <p:sp>
          <p:nvSpPr>
            <p:cNvPr id="5" name="Rad 3"/>
            <p:cNvSpPr/>
            <p:nvPr/>
          </p:nvSpPr>
          <p:spPr>
            <a:xfrm>
              <a:off x="2915816" y="2348880"/>
              <a:ext cx="3384376" cy="3312368"/>
            </a:xfrm>
            <a:prstGeom prst="donut">
              <a:avLst>
                <a:gd name="adj" fmla="val 3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Textfeld 5"/>
            <p:cNvSpPr txBox="1"/>
            <p:nvPr/>
          </p:nvSpPr>
          <p:spPr>
            <a:xfrm>
              <a:off x="3501835" y="3592002"/>
              <a:ext cx="2128303" cy="740063"/>
            </a:xfrm>
            <a:prstGeom prst="rect">
              <a:avLst/>
            </a:prstGeom>
            <a:noFill/>
          </p:spPr>
          <p:txBody>
            <a:bodyPr wrap="none" rtlCol="0">
              <a:spAutoFit/>
            </a:bodyPr>
            <a:lstStyle/>
            <a:p>
              <a:r>
                <a:rPr lang="de-DE" sz="4000" dirty="0">
                  <a:latin typeface="Arial" panose="020B0604020202020204" pitchFamily="34" charset="0"/>
                  <a:cs typeface="Arial" panose="020B0604020202020204" pitchFamily="34" charset="0"/>
                </a:rPr>
                <a:t>pBR322</a:t>
              </a:r>
              <a:endParaRPr lang="de-DE" sz="2400" dirty="0">
                <a:latin typeface="Arial" panose="020B0604020202020204" pitchFamily="34" charset="0"/>
                <a:cs typeface="Arial" panose="020B0604020202020204" pitchFamily="34" charset="0"/>
              </a:endParaRPr>
            </a:p>
          </p:txBody>
        </p:sp>
      </p:grpSp>
      <p:sp>
        <p:nvSpPr>
          <p:cNvPr id="3" name="Textfeld 2"/>
          <p:cNvSpPr txBox="1"/>
          <p:nvPr/>
        </p:nvSpPr>
        <p:spPr>
          <a:xfrm>
            <a:off x="5652120" y="2564904"/>
            <a:ext cx="1224136" cy="523220"/>
          </a:xfrm>
          <a:prstGeom prst="rect">
            <a:avLst/>
          </a:prstGeom>
          <a:noFill/>
        </p:spPr>
        <p:txBody>
          <a:bodyPr wrap="square" rtlCol="0">
            <a:spAutoFit/>
          </a:bodyPr>
          <a:lstStyle/>
          <a:p>
            <a:r>
              <a:rPr lang="de-DE" sz="2800" i="1" dirty="0" err="1"/>
              <a:t>Pst</a:t>
            </a:r>
            <a:r>
              <a:rPr lang="de-DE" sz="2800" dirty="0" err="1"/>
              <a:t>I</a:t>
            </a:r>
            <a:endParaRPr lang="de-DE" sz="2800" dirty="0"/>
          </a:p>
        </p:txBody>
      </p:sp>
      <p:sp>
        <p:nvSpPr>
          <p:cNvPr id="10" name="Textfeld 9"/>
          <p:cNvSpPr txBox="1"/>
          <p:nvPr/>
        </p:nvSpPr>
        <p:spPr>
          <a:xfrm rot="8221397">
            <a:off x="4635269" y="2722095"/>
            <a:ext cx="1269703" cy="1107996"/>
          </a:xfrm>
          <a:prstGeom prst="rect">
            <a:avLst/>
          </a:prstGeom>
          <a:noFill/>
        </p:spPr>
        <p:txBody>
          <a:bodyPr wrap="square" rtlCol="0">
            <a:spAutoFit/>
          </a:bodyPr>
          <a:lstStyle/>
          <a:p>
            <a:r>
              <a:rPr lang="de-DE" sz="6600" dirty="0">
                <a:solidFill>
                  <a:srgbClr val="FF0000"/>
                </a:solidFill>
                <a:sym typeface="Wingdings" panose="05000000000000000000" pitchFamily="2" charset="2"/>
              </a:rPr>
              <a:t></a:t>
            </a:r>
            <a:endParaRPr lang="de-DE" sz="6600" dirty="0">
              <a:solidFill>
                <a:srgbClr val="FF0000"/>
              </a:solidFill>
            </a:endParaRPr>
          </a:p>
        </p:txBody>
      </p:sp>
      <p:sp>
        <p:nvSpPr>
          <p:cNvPr id="7" name="Datumsplatzhalter 6">
            <a:extLst>
              <a:ext uri="{FF2B5EF4-FFF2-40B4-BE49-F238E27FC236}">
                <a16:creationId xmlns:a16="http://schemas.microsoft.com/office/drawing/2014/main" id="{8FAC4B1B-A3B3-DAA5-22C1-09BACD84C78B}"/>
              </a:ext>
            </a:extLst>
          </p:cNvPr>
          <p:cNvSpPr>
            <a:spLocks noGrp="1"/>
          </p:cNvSpPr>
          <p:nvPr>
            <p:ph type="dt" sz="half" idx="10"/>
          </p:nvPr>
        </p:nvSpPr>
        <p:spPr/>
        <p:txBody>
          <a:bodyPr/>
          <a:lstStyle/>
          <a:p>
            <a:fld id="{AE1DADB6-AB77-C34F-A9FD-ED2D6226C97C}" type="datetime1">
              <a:rPr lang="de-DE" smtClean="0"/>
              <a:t>13.01.2023</a:t>
            </a:fld>
            <a:endParaRPr lang="en-US" dirty="0"/>
          </a:p>
        </p:txBody>
      </p:sp>
      <p:sp>
        <p:nvSpPr>
          <p:cNvPr id="8" name="Fußzeilenplatzhalter 7">
            <a:extLst>
              <a:ext uri="{FF2B5EF4-FFF2-40B4-BE49-F238E27FC236}">
                <a16:creationId xmlns:a16="http://schemas.microsoft.com/office/drawing/2014/main" id="{F00DF94B-4E0A-D0E8-2AAF-3B53A5D5BAFC}"/>
              </a:ext>
            </a:extLst>
          </p:cNvPr>
          <p:cNvSpPr>
            <a:spLocks noGrp="1"/>
          </p:cNvSpPr>
          <p:nvPr>
            <p:ph type="ftr" sz="quarter" idx="11"/>
          </p:nvPr>
        </p:nvSpPr>
        <p:spPr/>
        <p:txBody>
          <a:bodyPr/>
          <a:lstStyle/>
          <a:p>
            <a:endParaRPr lang="en-US" dirty="0"/>
          </a:p>
        </p:txBody>
      </p:sp>
      <p:sp>
        <p:nvSpPr>
          <p:cNvPr id="9" name="Foliennummernplatzhalter 8">
            <a:extLst>
              <a:ext uri="{FF2B5EF4-FFF2-40B4-BE49-F238E27FC236}">
                <a16:creationId xmlns:a16="http://schemas.microsoft.com/office/drawing/2014/main" id="{05F803E4-9EAD-E957-2B69-3FBD36FD12D0}"/>
              </a:ext>
            </a:extLst>
          </p:cNvPr>
          <p:cNvSpPr>
            <a:spLocks noGrp="1"/>
          </p:cNvSpPr>
          <p:nvPr>
            <p:ph type="sldNum" sz="quarter" idx="12"/>
          </p:nvPr>
        </p:nvSpPr>
        <p:spPr/>
        <p:txBody>
          <a:bodyPr/>
          <a:lstStyle/>
          <a:p>
            <a:fld id="{01B7ABBB-F95C-4207-9F24-BB3EEA8B05EE}" type="slidenum">
              <a:rPr lang="en-US" smtClean="0"/>
              <a:pPr/>
              <a:t>25</a:t>
            </a:fld>
            <a:endParaRPr lang="en-US" dirty="0"/>
          </a:p>
        </p:txBody>
      </p:sp>
      <p:pic>
        <p:nvPicPr>
          <p:cNvPr id="11" name="Grafik 10">
            <a:extLst>
              <a:ext uri="{FF2B5EF4-FFF2-40B4-BE49-F238E27FC236}">
                <a16:creationId xmlns:a16="http://schemas.microsoft.com/office/drawing/2014/main" id="{95B1B845-18D7-48A7-88A3-14AFC03FC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2023985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p:cNvSpPr/>
          <p:nvPr/>
        </p:nvSpPr>
        <p:spPr>
          <a:xfrm>
            <a:off x="2236663" y="1481712"/>
            <a:ext cx="4544540" cy="3736428"/>
          </a:xfrm>
          <a:prstGeom prst="ellipse">
            <a:avLst/>
          </a:prstGeom>
          <a:noFill/>
          <a:ln>
            <a:solidFill>
              <a:schemeClr val="accent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13" name="Rechteck 12"/>
          <p:cNvSpPr/>
          <p:nvPr/>
        </p:nvSpPr>
        <p:spPr>
          <a:xfrm>
            <a:off x="2349063" y="1426534"/>
            <a:ext cx="4272455" cy="1103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 name="Ellipse 4"/>
          <p:cNvSpPr/>
          <p:nvPr/>
        </p:nvSpPr>
        <p:spPr>
          <a:xfrm>
            <a:off x="3105805" y="2530119"/>
            <a:ext cx="2806262" cy="2688022"/>
          </a:xfrm>
          <a:prstGeom prst="ellipse">
            <a:avLst/>
          </a:prstGeom>
          <a:noFill/>
          <a:ln>
            <a:solidFill>
              <a:schemeClr val="accent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6" name="Textfeld 5"/>
          <p:cNvSpPr txBox="1"/>
          <p:nvPr/>
        </p:nvSpPr>
        <p:spPr>
          <a:xfrm>
            <a:off x="212834" y="639293"/>
            <a:ext cx="9111174" cy="1107996"/>
          </a:xfrm>
          <a:prstGeom prst="rect">
            <a:avLst/>
          </a:prstGeom>
          <a:noFill/>
        </p:spPr>
        <p:txBody>
          <a:bodyPr wrap="square" rtlCol="0">
            <a:spAutoFit/>
          </a:bodyPr>
          <a:lstStyle/>
          <a:p>
            <a:r>
              <a:rPr lang="de-DE" sz="3300" dirty="0">
                <a:latin typeface="+mj-lt"/>
                <a:ea typeface="+mj-ea"/>
                <a:cs typeface="+mj-cs"/>
              </a:rPr>
              <a:t>Lineari</a:t>
            </a:r>
            <a:r>
              <a:rPr lang="cs-CZ" sz="3300" dirty="0" err="1">
                <a:latin typeface="+mj-lt"/>
                <a:ea typeface="+mj-ea"/>
                <a:cs typeface="+mj-cs"/>
              </a:rPr>
              <a:t>zace</a:t>
            </a:r>
            <a:r>
              <a:rPr lang="cs-CZ" sz="3300" dirty="0">
                <a:latin typeface="+mj-lt"/>
                <a:ea typeface="+mj-ea"/>
                <a:cs typeface="+mj-cs"/>
              </a:rPr>
              <a:t> </a:t>
            </a:r>
            <a:r>
              <a:rPr lang="cs-CZ" sz="3300" dirty="0" err="1">
                <a:latin typeface="+mj-lt"/>
                <a:ea typeface="+mj-ea"/>
                <a:cs typeface="+mj-cs"/>
              </a:rPr>
              <a:t>plasmidu</a:t>
            </a:r>
            <a:r>
              <a:rPr lang="cs-CZ" sz="3300" dirty="0">
                <a:latin typeface="+mj-lt"/>
                <a:ea typeface="+mj-ea"/>
                <a:cs typeface="+mj-cs"/>
              </a:rPr>
              <a:t> pomocí restrikčního enzymu P</a:t>
            </a:r>
            <a:r>
              <a:rPr lang="de-DE" sz="3300" i="1" dirty="0">
                <a:latin typeface="+mj-lt"/>
                <a:ea typeface="+mj-ea"/>
                <a:cs typeface="+mj-cs"/>
              </a:rPr>
              <a:t>st</a:t>
            </a:r>
            <a:r>
              <a:rPr lang="de-DE" sz="3300" dirty="0">
                <a:latin typeface="+mj-lt"/>
                <a:ea typeface="+mj-ea"/>
                <a:cs typeface="+mj-cs"/>
              </a:rPr>
              <a:t>I.</a:t>
            </a:r>
          </a:p>
        </p:txBody>
      </p:sp>
      <p:grpSp>
        <p:nvGrpSpPr>
          <p:cNvPr id="11" name="Gruppieren 10"/>
          <p:cNvGrpSpPr/>
          <p:nvPr/>
        </p:nvGrpSpPr>
        <p:grpSpPr>
          <a:xfrm>
            <a:off x="2841731" y="2467057"/>
            <a:ext cx="3334406" cy="2751083"/>
            <a:chOff x="7993112" y="2575033"/>
            <a:chExt cx="4445875" cy="3668111"/>
          </a:xfrm>
        </p:grpSpPr>
        <p:sp>
          <p:nvSpPr>
            <p:cNvPr id="9" name="Ellipse 8"/>
            <p:cNvSpPr/>
            <p:nvPr/>
          </p:nvSpPr>
          <p:spPr>
            <a:xfrm>
              <a:off x="7993112" y="2659115"/>
              <a:ext cx="4445875" cy="3584029"/>
            </a:xfrm>
            <a:prstGeom prst="ellipse">
              <a:avLst/>
            </a:prstGeom>
            <a:noFill/>
            <a:ln>
              <a:solidFill>
                <a:schemeClr val="accent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10" name="Rechteck 9"/>
            <p:cNvSpPr/>
            <p:nvPr/>
          </p:nvSpPr>
          <p:spPr>
            <a:xfrm>
              <a:off x="9981963" y="2575033"/>
              <a:ext cx="468176" cy="157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sp>
        <p:nvSpPr>
          <p:cNvPr id="16" name="Ellipse 15"/>
          <p:cNvSpPr/>
          <p:nvPr/>
        </p:nvSpPr>
        <p:spPr>
          <a:xfrm>
            <a:off x="555734" y="2372464"/>
            <a:ext cx="7859111" cy="2845676"/>
          </a:xfrm>
          <a:prstGeom prst="ellipse">
            <a:avLst/>
          </a:prstGeom>
          <a:noFill/>
          <a:ln>
            <a:solidFill>
              <a:schemeClr val="accent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18" name="Rechteck 17"/>
          <p:cNvSpPr/>
          <p:nvPr/>
        </p:nvSpPr>
        <p:spPr>
          <a:xfrm>
            <a:off x="212834" y="2241988"/>
            <a:ext cx="8544911" cy="1541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cxnSp>
        <p:nvCxnSpPr>
          <p:cNvPr id="20" name="Gerader Verbinder 19"/>
          <p:cNvCxnSpPr/>
          <p:nvPr/>
        </p:nvCxnSpPr>
        <p:spPr>
          <a:xfrm>
            <a:off x="338959" y="5218140"/>
            <a:ext cx="8418786" cy="55179"/>
          </a:xfrm>
          <a:prstGeom prst="line">
            <a:avLst/>
          </a:prstGeom>
          <a:noFill/>
          <a:ln>
            <a:solidFill>
              <a:schemeClr val="accent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cxnSp>
      <p:pic>
        <p:nvPicPr>
          <p:cNvPr id="14" name="Bild 13"/>
          <p:cNvPicPr>
            <a:picLocks noChangeAspect="1"/>
          </p:cNvPicPr>
          <p:nvPr/>
        </p:nvPicPr>
        <p:blipFill>
          <a:blip r:embed="rId2" cstate="print">
            <a:clrChange>
              <a:clrFrom>
                <a:srgbClr val="000000">
                  <a:alpha val="0"/>
                </a:srgbClr>
              </a:clrFrom>
              <a:clrTo>
                <a:srgbClr val="000000">
                  <a:alpha val="0"/>
                </a:srgbClr>
              </a:clrTo>
            </a:clrChange>
          </a:blip>
          <a:stretch>
            <a:fillRect/>
          </a:stretch>
        </p:blipFill>
        <p:spPr>
          <a:xfrm>
            <a:off x="4385082" y="1701944"/>
            <a:ext cx="758523" cy="796644"/>
          </a:xfrm>
          <a:prstGeom prst="rect">
            <a:avLst/>
          </a:prstGeom>
        </p:spPr>
      </p:pic>
      <p:sp>
        <p:nvSpPr>
          <p:cNvPr id="15" name="Textfeld 14"/>
          <p:cNvSpPr txBox="1"/>
          <p:nvPr/>
        </p:nvSpPr>
        <p:spPr>
          <a:xfrm>
            <a:off x="5091892" y="5286866"/>
            <a:ext cx="3367845" cy="415498"/>
          </a:xfrm>
          <a:prstGeom prst="rect">
            <a:avLst/>
          </a:prstGeom>
          <a:noFill/>
        </p:spPr>
        <p:txBody>
          <a:bodyPr wrap="none" rtlCol="0">
            <a:spAutoFit/>
          </a:bodyPr>
          <a:lstStyle/>
          <a:p>
            <a:r>
              <a:rPr lang="de-DE" sz="2100" dirty="0"/>
              <a:t>pBR322 total </a:t>
            </a:r>
            <a:r>
              <a:rPr lang="de-DE" sz="2100" dirty="0" err="1"/>
              <a:t>length</a:t>
            </a:r>
            <a:r>
              <a:rPr lang="de-DE" sz="2100" dirty="0"/>
              <a:t>: 4361 bp</a:t>
            </a:r>
          </a:p>
        </p:txBody>
      </p:sp>
      <p:sp>
        <p:nvSpPr>
          <p:cNvPr id="2" name="Datumsplatzhalter 1">
            <a:extLst>
              <a:ext uri="{FF2B5EF4-FFF2-40B4-BE49-F238E27FC236}">
                <a16:creationId xmlns:a16="http://schemas.microsoft.com/office/drawing/2014/main" id="{D7C14047-E220-3A57-2E8D-2F189DFFFE78}"/>
              </a:ext>
            </a:extLst>
          </p:cNvPr>
          <p:cNvSpPr>
            <a:spLocks noGrp="1"/>
          </p:cNvSpPr>
          <p:nvPr>
            <p:ph type="dt" sz="half" idx="10"/>
          </p:nvPr>
        </p:nvSpPr>
        <p:spPr/>
        <p:txBody>
          <a:bodyPr/>
          <a:lstStyle/>
          <a:p>
            <a:fld id="{67D8CBDB-2604-AB44-AD62-022CAEEA61ED}" type="datetime1">
              <a:rPr lang="de-DE" smtClean="0"/>
              <a:t>13.01.2023</a:t>
            </a:fld>
            <a:endParaRPr lang="de-DE"/>
          </a:p>
        </p:txBody>
      </p:sp>
      <p:sp>
        <p:nvSpPr>
          <p:cNvPr id="3" name="Fußzeilenplatzhalter 2">
            <a:extLst>
              <a:ext uri="{FF2B5EF4-FFF2-40B4-BE49-F238E27FC236}">
                <a16:creationId xmlns:a16="http://schemas.microsoft.com/office/drawing/2014/main" id="{FB88D131-8EF4-E465-4D23-D8E246EF7780}"/>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969A12CF-5EE8-38BD-F809-7E3C1BCF9CC6}"/>
              </a:ext>
            </a:extLst>
          </p:cNvPr>
          <p:cNvSpPr>
            <a:spLocks noGrp="1"/>
          </p:cNvSpPr>
          <p:nvPr>
            <p:ph type="sldNum" sz="quarter" idx="12"/>
          </p:nvPr>
        </p:nvSpPr>
        <p:spPr/>
        <p:txBody>
          <a:bodyPr/>
          <a:lstStyle/>
          <a:p>
            <a:fld id="{01B7ABBB-F95C-4207-9F24-BB3EEA8B05EE}" type="slidenum">
              <a:rPr lang="en-US" smtClean="0"/>
              <a:pPr/>
              <a:t>26</a:t>
            </a:fld>
            <a:endParaRPr lang="en-US" dirty="0"/>
          </a:p>
        </p:txBody>
      </p:sp>
      <p:pic>
        <p:nvPicPr>
          <p:cNvPr id="17" name="Grafik 16">
            <a:extLst>
              <a:ext uri="{FF2B5EF4-FFF2-40B4-BE49-F238E27FC236}">
                <a16:creationId xmlns:a16="http://schemas.microsoft.com/office/drawing/2014/main" id="{C9866F84-7863-B891-A4BE-471043186B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342358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30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8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1300"/>
                            </p:stCondLst>
                            <p:childTnLst>
                              <p:par>
                                <p:cTn id="12" presetID="10" presetClass="exit" presetSubtype="0" fill="hold" nodeType="after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par>
                                <p:cTn id="15" presetID="10" presetClass="entr" presetSubtype="0" fill="hold" grpId="0" nodeType="withEffect">
                                  <p:stCondLst>
                                    <p:cond delay="6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
                                        <p:tgtEl>
                                          <p:spTgt spid="13"/>
                                        </p:tgtEl>
                                      </p:cBhvr>
                                    </p:animEffect>
                                  </p:childTnLst>
                                </p:cTn>
                              </p:par>
                            </p:childTnLst>
                          </p:cTn>
                        </p:par>
                        <p:par>
                          <p:cTn id="21" fill="hold">
                            <p:stCondLst>
                              <p:cond delay="2400"/>
                            </p:stCondLst>
                            <p:childTnLst>
                              <p:par>
                                <p:cTn id="22" presetID="10" presetClass="exit" presetSubtype="0" fill="hold" grpId="1" nodeType="afterEffect">
                                  <p:stCondLst>
                                    <p:cond delay="40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10" presetClass="entr" presetSubtype="0" fill="hold" grpId="0" nodeType="withEffect">
                                  <p:stCondLst>
                                    <p:cond delay="75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
                                        <p:tgtEl>
                                          <p:spTgt spid="18"/>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3700"/>
                            </p:stCondLst>
                            <p:childTnLst>
                              <p:par>
                                <p:cTn id="32" presetID="10" presetClass="exit" presetSubtype="0" fill="hold" grpId="1" nodeType="afterEffect">
                                  <p:stCondLst>
                                    <p:cond delay="25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4450"/>
                            </p:stCondLst>
                            <p:childTnLst>
                              <p:par>
                                <p:cTn id="36" presetID="10" presetClass="entr" presetSubtype="0" fill="hold" nodeType="afterEffect">
                                  <p:stCondLst>
                                    <p:cond delay="15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5" grpId="0" animBg="1"/>
      <p:bldP spid="16" grpId="0" animBg="1"/>
      <p:bldP spid="16" grpId="1" animBg="1"/>
      <p:bldP spid="18"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565212" y="283084"/>
            <a:ext cx="8399276" cy="1628800"/>
          </a:xfrm>
          <a:prstGeom prst="rect">
            <a:avLst/>
          </a:prstGeom>
        </p:spPr>
        <p:txBody>
          <a:bodyPr lIns="91440" tIns="45720" rIns="91440" bIns="45720" anchor="t"/>
          <a:lstStyle/>
          <a:p>
            <a:pPr marL="631825" indent="-631825">
              <a:spcBef>
                <a:spcPct val="0"/>
              </a:spcBef>
              <a:defRPr/>
            </a:pPr>
            <a:r>
              <a:rPr kumimoji="0" lang="en-US" sz="3200" b="1" i="0" u="none" strike="noStrike" kern="1200" cap="none" spc="0" normalizeH="0" baseline="0" noProof="0" dirty="0">
                <a:ln>
                  <a:noFill/>
                </a:ln>
                <a:effectLst/>
                <a:uLnTx/>
                <a:uFillTx/>
                <a:latin typeface="Arial"/>
                <a:ea typeface="+mj-ea"/>
                <a:cs typeface="Arial"/>
              </a:rPr>
              <a:t>3. 	</a:t>
            </a:r>
            <a:r>
              <a:rPr kumimoji="0" lang="cs-CZ" sz="3200" b="1" i="0" u="none" strike="noStrike" kern="1200" cap="none" spc="0" normalizeH="0" baseline="0" noProof="0" dirty="0">
                <a:ln>
                  <a:noFill/>
                </a:ln>
                <a:effectLst/>
                <a:uLnTx/>
                <a:uFillTx/>
                <a:latin typeface="Arial"/>
                <a:ea typeface="+mj-ea"/>
                <a:cs typeface="Arial"/>
              </a:rPr>
              <a:t>Potřebná činidla pro restrikční štěpení </a:t>
            </a:r>
            <a:r>
              <a:rPr lang="cs-CZ" sz="3200" b="1" dirty="0">
                <a:latin typeface="Arial"/>
                <a:ea typeface="+mj-ea"/>
                <a:cs typeface="Arial"/>
              </a:rPr>
              <a:t>enzymem </a:t>
            </a:r>
            <a:r>
              <a:rPr kumimoji="0" lang="en-US" sz="3200" b="1" i="1" u="none" strike="noStrike" kern="1200" cap="none" spc="0" normalizeH="0" baseline="0" noProof="0" dirty="0" err="1">
                <a:ln>
                  <a:noFill/>
                </a:ln>
                <a:effectLst/>
                <a:uLnTx/>
                <a:uFillTx/>
                <a:latin typeface="Arial"/>
                <a:ea typeface="+mj-ea"/>
                <a:cs typeface="Arial"/>
              </a:rPr>
              <a:t>Pst</a:t>
            </a:r>
            <a:r>
              <a:rPr kumimoji="0" lang="en-US" sz="3200" b="1" i="0" u="none" strike="noStrike" kern="1200" cap="none" spc="0" normalizeH="0" baseline="0" noProof="0" dirty="0" err="1">
                <a:ln>
                  <a:noFill/>
                </a:ln>
                <a:effectLst/>
                <a:uLnTx/>
                <a:uFillTx/>
                <a:latin typeface="Arial"/>
                <a:ea typeface="+mj-ea"/>
                <a:cs typeface="Arial"/>
              </a:rPr>
              <a:t>I</a:t>
            </a:r>
            <a:r>
              <a:rPr kumimoji="0" lang="en-US" sz="3200" b="1" i="0" u="none" strike="noStrike" kern="1200" cap="none" spc="0" normalizeH="0" baseline="0" noProof="0" dirty="0">
                <a:ln>
                  <a:noFill/>
                </a:ln>
                <a:effectLst/>
                <a:uLnTx/>
                <a:uFillTx/>
                <a:latin typeface="Arial"/>
                <a:ea typeface="+mj-ea"/>
                <a:cs typeface="Arial"/>
              </a:rPr>
              <a:t> </a:t>
            </a:r>
            <a:r>
              <a:rPr kumimoji="0" lang="cs-CZ" sz="3200" b="1" i="0" u="none" strike="noStrike" kern="1200" cap="none" spc="0" normalizeH="0" baseline="0" noProof="0" dirty="0">
                <a:ln>
                  <a:noFill/>
                </a:ln>
                <a:effectLst/>
                <a:uLnTx/>
                <a:uFillTx/>
                <a:latin typeface="Arial"/>
                <a:ea typeface="+mj-ea"/>
                <a:cs typeface="Arial"/>
              </a:rPr>
              <a:t>na linearizaci </a:t>
            </a:r>
            <a:r>
              <a:rPr kumimoji="0" lang="cs-CZ" sz="3200" b="1" i="0" u="none" strike="noStrike" kern="1200" cap="none" spc="0" normalizeH="0" baseline="0" noProof="0" dirty="0" err="1">
                <a:ln>
                  <a:noFill/>
                </a:ln>
                <a:effectLst/>
                <a:uLnTx/>
                <a:uFillTx/>
                <a:latin typeface="Arial"/>
                <a:ea typeface="+mj-ea"/>
                <a:cs typeface="Arial"/>
              </a:rPr>
              <a:t>plasmidu</a:t>
            </a:r>
            <a:r>
              <a:rPr kumimoji="0" lang="en-US" sz="3200" b="1" i="0" u="none" strike="noStrike" kern="1200" cap="none" spc="0" normalizeH="0" baseline="0" noProof="0" dirty="0">
                <a:ln>
                  <a:noFill/>
                </a:ln>
                <a:effectLst/>
                <a:uLnTx/>
                <a:uFillTx/>
                <a:latin typeface="Arial"/>
                <a:ea typeface="+mj-ea"/>
                <a:cs typeface="Arial"/>
              </a:rPr>
              <a:t> </a:t>
            </a:r>
            <a:r>
              <a:rPr kumimoji="0" lang="en-US" sz="3200" b="1" i="0" u="none" strike="noStrike" kern="1200" cap="none" spc="0" normalizeH="0" baseline="0" noProof="0" dirty="0">
                <a:ln>
                  <a:noFill/>
                </a:ln>
                <a:solidFill>
                  <a:srgbClr val="000000"/>
                </a:solidFill>
                <a:effectLst/>
                <a:uLnTx/>
                <a:uFillTx/>
                <a:latin typeface="Arial"/>
                <a:ea typeface="+mj-ea"/>
                <a:cs typeface="Arial"/>
              </a:rPr>
              <a:t>p</a:t>
            </a:r>
            <a:r>
              <a:rPr kumimoji="0" lang="en-US" sz="3200" b="1" i="0" u="none" strike="noStrike" kern="1200" cap="none" spc="0" normalizeH="0" baseline="0" noProof="0" dirty="0">
                <a:ln>
                  <a:noFill/>
                </a:ln>
                <a:effectLst/>
                <a:uLnTx/>
                <a:uFillTx/>
                <a:latin typeface="Arial"/>
                <a:ea typeface="+mj-ea"/>
                <a:cs typeface="Arial"/>
              </a:rPr>
              <a:t>BR322</a:t>
            </a:r>
          </a:p>
        </p:txBody>
      </p:sp>
      <p:graphicFrame>
        <p:nvGraphicFramePr>
          <p:cNvPr id="24" name="Tabelle 23"/>
          <p:cNvGraphicFramePr>
            <a:graphicFrameLocks noGrp="1"/>
          </p:cNvGraphicFramePr>
          <p:nvPr>
            <p:extLst>
              <p:ext uri="{D42A27DB-BD31-4B8C-83A1-F6EECF244321}">
                <p14:modId xmlns:p14="http://schemas.microsoft.com/office/powerpoint/2010/main" val="4269943672"/>
              </p:ext>
            </p:extLst>
          </p:nvPr>
        </p:nvGraphicFramePr>
        <p:xfrm>
          <a:off x="755576" y="4191163"/>
          <a:ext cx="7931224" cy="2478684"/>
        </p:xfrm>
        <a:graphic>
          <a:graphicData uri="http://schemas.openxmlformats.org/drawingml/2006/table">
            <a:tbl>
              <a:tblPr firstRow="1" bandRow="1">
                <a:tableStyleId>{2D5ABB26-0587-4C30-8999-92F81FD0307C}</a:tableStyleId>
              </a:tblPr>
              <a:tblGrid>
                <a:gridCol w="4646576">
                  <a:extLst>
                    <a:ext uri="{9D8B030D-6E8A-4147-A177-3AD203B41FA5}">
                      <a16:colId xmlns:a16="http://schemas.microsoft.com/office/drawing/2014/main" val="2286985908"/>
                    </a:ext>
                  </a:extLst>
                </a:gridCol>
                <a:gridCol w="3284648">
                  <a:extLst>
                    <a:ext uri="{9D8B030D-6E8A-4147-A177-3AD203B41FA5}">
                      <a16:colId xmlns:a16="http://schemas.microsoft.com/office/drawing/2014/main" val="1506784908"/>
                    </a:ext>
                  </a:extLst>
                </a:gridCol>
              </a:tblGrid>
              <a:tr h="710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latin typeface="Arial" panose="020B0604020202020204" pitchFamily="34" charset="0"/>
                          <a:cs typeface="Arial" panose="020B0604020202020204" pitchFamily="34" charset="0"/>
                        </a:rPr>
                        <a:t>H</a:t>
                      </a:r>
                      <a:r>
                        <a:rPr lang="de-DE" sz="2400" baseline="-25000" dirty="0">
                          <a:latin typeface="Arial" panose="020B0604020202020204" pitchFamily="34" charset="0"/>
                          <a:cs typeface="Arial" panose="020B0604020202020204" pitchFamily="34" charset="0"/>
                        </a:rPr>
                        <a:t>2</a:t>
                      </a:r>
                      <a:r>
                        <a:rPr lang="de-DE" sz="2400" dirty="0">
                          <a:latin typeface="Arial" panose="020B0604020202020204" pitchFamily="34" charset="0"/>
                          <a:cs typeface="Arial" panose="020B0604020202020204" pitchFamily="34" charset="0"/>
                        </a:rPr>
                        <a:t>O =</a:t>
                      </a:r>
                      <a:r>
                        <a:rPr lang="cs-CZ" sz="2400" dirty="0">
                          <a:latin typeface="Arial" panose="020B0604020202020204" pitchFamily="34" charset="0"/>
                          <a:cs typeface="Arial" panose="020B0604020202020204" pitchFamily="34" charset="0"/>
                        </a:rPr>
                        <a:t> Voda bez nukleázy</a:t>
                      </a:r>
                      <a:endParaRPr lang="de-DE"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36575" marR="0" indent="-536575" algn="l" defTabSz="896938" rtl="0" eaLnBrk="1" fontAlgn="auto" latinLnBrk="0" hangingPunct="1">
                        <a:lnSpc>
                          <a:spcPct val="100000"/>
                        </a:lnSpc>
                        <a:spcBef>
                          <a:spcPts val="0"/>
                        </a:spcBef>
                        <a:spcAft>
                          <a:spcPts val="0"/>
                        </a:spcAft>
                        <a:buClrTx/>
                        <a:buSzTx/>
                        <a:buFontTx/>
                        <a:buNone/>
                        <a:tabLst/>
                        <a:defRPr/>
                      </a:pPr>
                      <a:r>
                        <a:rPr lang="de-DE" sz="2400" dirty="0">
                          <a:latin typeface="Arial" panose="020B0604020202020204" pitchFamily="34" charset="0"/>
                          <a:cs typeface="Arial" panose="020B0604020202020204" pitchFamily="34" charset="0"/>
                        </a:rPr>
                        <a:t>RE-P = 10x</a:t>
                      </a:r>
                      <a:r>
                        <a:rPr lang="cs-CZ" sz="2400" dirty="0">
                          <a:latin typeface="Arial" panose="020B0604020202020204" pitchFamily="34" charset="0"/>
                          <a:cs typeface="Arial" panose="020B0604020202020204" pitchFamily="34" charset="0"/>
                        </a:rPr>
                        <a:t> Restrikční pufr</a:t>
                      </a:r>
                      <a:endParaRPr lang="de-DE"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5541644"/>
                  </a:ext>
                </a:extLst>
              </a:tr>
              <a:tr h="1198524">
                <a:tc>
                  <a:txBody>
                    <a:bodyPr/>
                    <a:lstStyle/>
                    <a:p>
                      <a:pPr marL="990600" indent="-958850"/>
                      <a:r>
                        <a:rPr lang="de-DE" sz="2400" dirty="0">
                          <a:latin typeface="Arial" panose="020B0604020202020204" pitchFamily="34" charset="0"/>
                          <a:cs typeface="Arial" panose="020B0604020202020204" pitchFamily="34" charset="0"/>
                        </a:rPr>
                        <a:t>P = Plasmid pBR322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49275" marR="0" indent="-549275" algn="l" defTabSz="914400" rtl="0" eaLnBrk="1" fontAlgn="auto" latinLnBrk="0" hangingPunct="1">
                        <a:lnSpc>
                          <a:spcPct val="100000"/>
                        </a:lnSpc>
                        <a:spcBef>
                          <a:spcPts val="0"/>
                        </a:spcBef>
                        <a:spcAft>
                          <a:spcPts val="0"/>
                        </a:spcAft>
                        <a:buClrTx/>
                        <a:buSzTx/>
                        <a:buFontTx/>
                        <a:buNone/>
                        <a:tabLst/>
                        <a:defRPr/>
                      </a:pPr>
                      <a:r>
                        <a:rPr lang="de-DE" sz="2400" baseline="0" dirty="0">
                          <a:latin typeface="Arial" panose="020B0604020202020204" pitchFamily="34" charset="0"/>
                          <a:cs typeface="Arial" panose="020B0604020202020204" pitchFamily="34" charset="0"/>
                        </a:rPr>
                        <a:t>D </a:t>
                      </a:r>
                      <a:r>
                        <a:rPr lang="de-DE" sz="2400" dirty="0">
                          <a:latin typeface="Arial" panose="020B0604020202020204" pitchFamily="34" charset="0"/>
                          <a:cs typeface="Arial" panose="020B0604020202020204" pitchFamily="34" charset="0"/>
                        </a:rPr>
                        <a:t>= </a:t>
                      </a:r>
                      <a:r>
                        <a:rPr lang="cs-CZ" sz="2400" dirty="0">
                          <a:latin typeface="Arial" panose="020B0604020202020204" pitchFamily="34" charset="0"/>
                          <a:cs typeface="Arial" panose="020B0604020202020204" pitchFamily="34" charset="0"/>
                        </a:rPr>
                        <a:t>Zkumavka pro restrikční štěpení</a:t>
                      </a:r>
                      <a:r>
                        <a:rPr lang="de-DE" sz="2400" dirty="0">
                          <a:latin typeface="Arial" panose="020B0604020202020204" pitchFamily="34" charset="0"/>
                          <a:cs typeface="Arial" panose="020B0604020202020204" pitchFamily="34" charset="0"/>
                        </a:rPr>
                        <a:t> (</a:t>
                      </a:r>
                      <a:r>
                        <a:rPr lang="cs-CZ" sz="2400" dirty="0">
                          <a:latin typeface="Arial" panose="020B0604020202020204" pitchFamily="34" charset="0"/>
                          <a:cs typeface="Arial" panose="020B0604020202020204" pitchFamily="34" charset="0"/>
                        </a:rPr>
                        <a:t>prázdná</a:t>
                      </a:r>
                      <a:r>
                        <a:rPr lang="de-DE" sz="24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1327021"/>
                  </a:ext>
                </a:extLst>
              </a:tr>
              <a:tr h="394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latin typeface="Arial" panose="020B0604020202020204" pitchFamily="34" charset="0"/>
                          <a:cs typeface="Arial" panose="020B0604020202020204" pitchFamily="34" charset="0"/>
                        </a:rPr>
                        <a:t>RE =</a:t>
                      </a:r>
                      <a:r>
                        <a:rPr lang="cs-CZ" sz="2400" dirty="0">
                          <a:latin typeface="Arial" panose="020B0604020202020204" pitchFamily="34" charset="0"/>
                          <a:cs typeface="Arial" panose="020B0604020202020204" pitchFamily="34" charset="0"/>
                        </a:rPr>
                        <a:t>Restrikční </a:t>
                      </a:r>
                      <a:r>
                        <a:rPr lang="de-DE" sz="2400" dirty="0">
                          <a:latin typeface="Arial" panose="020B0604020202020204" pitchFamily="34" charset="0"/>
                          <a:cs typeface="Arial" panose="020B0604020202020204" pitchFamily="34" charset="0"/>
                        </a:rPr>
                        <a:t>enzym </a:t>
                      </a:r>
                      <a:r>
                        <a:rPr lang="de-DE" sz="2400" i="1" dirty="0">
                          <a:solidFill>
                            <a:schemeClr val="tx1"/>
                          </a:solidFill>
                          <a:latin typeface="Arial" panose="020B0604020202020204" pitchFamily="34" charset="0"/>
                          <a:cs typeface="Arial" panose="020B0604020202020204" pitchFamily="34" charset="0"/>
                        </a:rPr>
                        <a:t>Pst</a:t>
                      </a:r>
                      <a:r>
                        <a:rPr lang="de-DE" sz="2400" dirty="0">
                          <a:solidFill>
                            <a:schemeClr val="tx1"/>
                          </a:solidFill>
                          <a:latin typeface="Arial" panose="020B0604020202020204" pitchFamily="34" charset="0"/>
                          <a:cs typeface="Arial" panose="020B0604020202020204" pitchFamily="34"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2400" dirty="0">
                          <a:latin typeface="Arial" panose="020B0604020202020204" pitchFamily="34" charset="0"/>
                          <a:cs typeface="Arial" panose="020B0604020202020204" pitchFamily="34" charset="0"/>
                        </a:rPr>
                        <a:t>LB =</a:t>
                      </a:r>
                      <a:r>
                        <a:rPr lang="cs-CZ" sz="2400" dirty="0">
                          <a:latin typeface="Arial" panose="020B0604020202020204" pitchFamily="34" charset="0"/>
                          <a:cs typeface="Arial" panose="020B0604020202020204" pitchFamily="34" charset="0"/>
                        </a:rPr>
                        <a:t>Nanášecí pufr</a:t>
                      </a:r>
                      <a:endParaRPr lang="de-DE"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8795787"/>
                  </a:ext>
                </a:extLst>
              </a:tr>
            </a:tbl>
          </a:graphicData>
        </a:graphic>
      </p:graphicFrame>
      <p:grpSp>
        <p:nvGrpSpPr>
          <p:cNvPr id="3" name="Gruppieren 2"/>
          <p:cNvGrpSpPr/>
          <p:nvPr/>
        </p:nvGrpSpPr>
        <p:grpSpPr>
          <a:xfrm>
            <a:off x="1112912" y="1772815"/>
            <a:ext cx="7128792" cy="2304256"/>
            <a:chOff x="1115616" y="1895414"/>
            <a:chExt cx="7128792" cy="2304256"/>
          </a:xfrm>
        </p:grpSpPr>
        <p:grpSp>
          <p:nvGrpSpPr>
            <p:cNvPr id="14" name="Gruppieren 13"/>
            <p:cNvGrpSpPr/>
            <p:nvPr/>
          </p:nvGrpSpPr>
          <p:grpSpPr>
            <a:xfrm>
              <a:off x="1115616" y="1895414"/>
              <a:ext cx="7128792" cy="2304256"/>
              <a:chOff x="1115616" y="1656871"/>
              <a:chExt cx="7128792" cy="2304256"/>
            </a:xfrm>
          </p:grpSpPr>
          <p:grpSp>
            <p:nvGrpSpPr>
              <p:cNvPr id="15" name="Gruppieren 14"/>
              <p:cNvGrpSpPr/>
              <p:nvPr/>
            </p:nvGrpSpPr>
            <p:grpSpPr>
              <a:xfrm>
                <a:off x="1115616" y="1656871"/>
                <a:ext cx="7128792" cy="2304256"/>
                <a:chOff x="0" y="-7378"/>
                <a:chExt cx="2851150" cy="793750"/>
              </a:xfrm>
            </p:grpSpPr>
            <p:pic>
              <p:nvPicPr>
                <p:cNvPr id="17" name="Grafik 16"/>
                <p:cNvPicPr>
                  <a:picLocks noChangeAspect="1"/>
                </p:cNvPicPr>
                <p:nvPr/>
              </p:nvPicPr>
              <p:blipFill rotWithShape="1">
                <a:blip r:embed="rId3" cstate="print">
                  <a:extLst>
                    <a:ext uri="{28A0092B-C50C-407E-A947-70E740481C1C}">
                      <a14:useLocalDpi xmlns:a14="http://schemas.microsoft.com/office/drawing/2010/main" val="0"/>
                    </a:ext>
                  </a:extLst>
                </a:blip>
                <a:srcRect l="4810" t="25041" r="48425" b="54405"/>
                <a:stretch/>
              </p:blipFill>
              <p:spPr bwMode="auto">
                <a:xfrm>
                  <a:off x="0" y="-7378"/>
                  <a:ext cx="2851150" cy="793750"/>
                </a:xfrm>
                <a:prstGeom prst="rect">
                  <a:avLst/>
                </a:prstGeom>
                <a:ln>
                  <a:noFill/>
                </a:ln>
                <a:extLst>
                  <a:ext uri="{53640926-AAD7-44d8-BBD7-CCE9431645EC}">
                    <a14:shadowObscured xmlns="" xmlns:a14="http://schemas.microsoft.com/office/drawing/2010/main"/>
                  </a:ext>
                </a:extLst>
              </p:spPr>
            </p:pic>
            <p:grpSp>
              <p:nvGrpSpPr>
                <p:cNvPr id="18" name="Gruppieren 17"/>
                <p:cNvGrpSpPr/>
                <p:nvPr/>
              </p:nvGrpSpPr>
              <p:grpSpPr>
                <a:xfrm>
                  <a:off x="365760" y="175565"/>
                  <a:ext cx="1956511" cy="307695"/>
                  <a:chOff x="0" y="0"/>
                  <a:chExt cx="1956511" cy="307695"/>
                </a:xfrm>
              </p:grpSpPr>
              <p:sp>
                <p:nvSpPr>
                  <p:cNvPr id="19" name="Ellipse 18"/>
                  <p:cNvSpPr/>
                  <p:nvPr/>
                </p:nvSpPr>
                <p:spPr>
                  <a:xfrm>
                    <a:off x="1689811" y="7315"/>
                    <a:ext cx="266700" cy="238125"/>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3200" dirty="0">
                        <a:ea typeface="Calibri" panose="020F0502020204030204" pitchFamily="34" charset="0"/>
                        <a:cs typeface="Times New Roman" panose="02020603050405020304" pitchFamily="18" charset="0"/>
                      </a:rPr>
                      <a:t>D</a:t>
                    </a:r>
                    <a:endParaRPr lang="de-DE" sz="3200" dirty="0">
                      <a:effectLst/>
                      <a:ea typeface="Calibri" panose="020F0502020204030204" pitchFamily="34" charset="0"/>
                      <a:cs typeface="Times New Roman" panose="02020603050405020304" pitchFamily="18" charset="0"/>
                    </a:endParaRPr>
                  </a:p>
                </p:txBody>
              </p:sp>
              <p:sp>
                <p:nvSpPr>
                  <p:cNvPr id="20" name="Ellipse 19"/>
                  <p:cNvSpPr/>
                  <p:nvPr/>
                </p:nvSpPr>
                <p:spPr>
                  <a:xfrm>
                    <a:off x="1258214" y="0"/>
                    <a:ext cx="295275" cy="28067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de-DE" sz="2400" dirty="0">
                        <a:effectLst/>
                        <a:ea typeface="Calibri" panose="020F0502020204030204" pitchFamily="34" charset="0"/>
                        <a:cs typeface="Times New Roman" panose="02020603050405020304" pitchFamily="18" charset="0"/>
                      </a:rPr>
                      <a:t>RE-P</a:t>
                    </a:r>
                    <a:endParaRPr lang="de-DE" sz="3600" dirty="0">
                      <a:effectLst/>
                      <a:ea typeface="Calibri" panose="020F0502020204030204" pitchFamily="34" charset="0"/>
                      <a:cs typeface="Times New Roman" panose="02020603050405020304" pitchFamily="18" charset="0"/>
                    </a:endParaRPr>
                  </a:p>
                </p:txBody>
              </p:sp>
              <p:sp>
                <p:nvSpPr>
                  <p:cNvPr id="21" name="Ellipse 20"/>
                  <p:cNvSpPr/>
                  <p:nvPr/>
                </p:nvSpPr>
                <p:spPr>
                  <a:xfrm>
                    <a:off x="863193" y="7315"/>
                    <a:ext cx="266700" cy="2616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2400" dirty="0">
                        <a:effectLst/>
                        <a:ea typeface="Calibri" panose="020F0502020204030204" pitchFamily="34" charset="0"/>
                        <a:cs typeface="Times New Roman" panose="02020603050405020304" pitchFamily="18" charset="0"/>
                      </a:rPr>
                      <a:t>RE</a:t>
                    </a:r>
                  </a:p>
                </p:txBody>
              </p:sp>
              <p:sp>
                <p:nvSpPr>
                  <p:cNvPr id="22" name="Ellipse 21"/>
                  <p:cNvSpPr/>
                  <p:nvPr/>
                </p:nvSpPr>
                <p:spPr>
                  <a:xfrm>
                    <a:off x="0" y="21945"/>
                    <a:ext cx="308610" cy="28575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2400" dirty="0">
                        <a:effectLst/>
                        <a:ea typeface="Calibri" panose="020F0502020204030204" pitchFamily="34" charset="0"/>
                        <a:cs typeface="Times New Roman" panose="02020603050405020304" pitchFamily="18" charset="0"/>
                      </a:rPr>
                      <a:t>H</a:t>
                    </a:r>
                    <a:r>
                      <a:rPr lang="de-DE" sz="2400" baseline="-25000" dirty="0">
                        <a:effectLst/>
                        <a:ea typeface="Calibri" panose="020F0502020204030204" pitchFamily="34" charset="0"/>
                        <a:cs typeface="Times New Roman" panose="02020603050405020304" pitchFamily="18" charset="0"/>
                      </a:rPr>
                      <a:t>2</a:t>
                    </a:r>
                    <a:r>
                      <a:rPr lang="de-DE" sz="2400" dirty="0">
                        <a:effectLst/>
                        <a:ea typeface="Calibri" panose="020F0502020204030204" pitchFamily="34" charset="0"/>
                        <a:cs typeface="Times New Roman" panose="02020603050405020304" pitchFamily="18" charset="0"/>
                      </a:rPr>
                      <a:t>O</a:t>
                    </a:r>
                    <a:endParaRPr lang="de-DE" sz="3200" dirty="0">
                      <a:effectLst/>
                      <a:ea typeface="Calibri" panose="020F0502020204030204" pitchFamily="34" charset="0"/>
                      <a:cs typeface="Times New Roman" panose="02020603050405020304" pitchFamily="18" charset="0"/>
                    </a:endParaRPr>
                  </a:p>
                </p:txBody>
              </p:sp>
              <p:sp>
                <p:nvSpPr>
                  <p:cNvPr id="23" name="Ellipse 22"/>
                  <p:cNvSpPr/>
                  <p:nvPr/>
                </p:nvSpPr>
                <p:spPr>
                  <a:xfrm>
                    <a:off x="431596" y="29261"/>
                    <a:ext cx="266700" cy="238125"/>
                  </a:xfrm>
                  <a:prstGeom prst="ellipse">
                    <a:avLst/>
                  </a:prstGeom>
                  <a:solidFill>
                    <a:schemeClr val="lt1"/>
                  </a:solidFill>
                  <a:ln>
                    <a:solidFill>
                      <a:schemeClr val="bg1"/>
                    </a:solidFill>
                  </a:ln>
                  <a:effectLst>
                    <a:glow rad="127000">
                      <a:schemeClr val="accent1">
                        <a:alpha val="0"/>
                      </a:schemeClr>
                    </a:glow>
                  </a:effectLst>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2800" dirty="0">
                        <a:effectLst/>
                        <a:ea typeface="Calibri" panose="020F0502020204030204" pitchFamily="34" charset="0"/>
                        <a:cs typeface="Times New Roman" panose="02020603050405020304" pitchFamily="18" charset="0"/>
                      </a:rPr>
                      <a:t>P</a:t>
                    </a:r>
                    <a:endParaRPr lang="de-DE" sz="4400" dirty="0">
                      <a:effectLst/>
                      <a:ea typeface="Calibri" panose="020F0502020204030204" pitchFamily="34" charset="0"/>
                      <a:cs typeface="Times New Roman" panose="02020603050405020304" pitchFamily="18" charset="0"/>
                    </a:endParaRPr>
                  </a:p>
                </p:txBody>
              </p:sp>
            </p:grpSp>
          </p:grpSp>
          <p:pic>
            <p:nvPicPr>
              <p:cNvPr id="16" name="Grafik 15"/>
              <p:cNvPicPr>
                <a:picLocks noChangeAspect="1"/>
              </p:cNvPicPr>
              <p:nvPr/>
            </p:nvPicPr>
            <p:blipFill rotWithShape="1">
              <a:blip r:embed="rId3" cstate="print">
                <a:extLst>
                  <a:ext uri="{28A0092B-C50C-407E-A947-70E740481C1C}">
                    <a14:useLocalDpi xmlns:a14="http://schemas.microsoft.com/office/drawing/2010/main" val="0"/>
                  </a:ext>
                </a:extLst>
              </a:blip>
              <a:srcRect l="36847" t="25333" r="56067" b="54522"/>
              <a:stretch/>
            </p:blipFill>
            <p:spPr bwMode="auto">
              <a:xfrm>
                <a:off x="6990397" y="1700808"/>
                <a:ext cx="1080119" cy="2258410"/>
              </a:xfrm>
              <a:prstGeom prst="rect">
                <a:avLst/>
              </a:prstGeom>
              <a:ln>
                <a:noFill/>
              </a:ln>
              <a:extLst>
                <a:ext uri="{53640926-AAD7-44d8-BBD7-CCE9431645EC}">
                  <a14:shadowObscured xmlns="" xmlns:a14="http://schemas.microsoft.com/office/drawing/2010/main"/>
                </a:ext>
              </a:extLst>
            </p:spPr>
          </p:pic>
        </p:grpSp>
        <p:sp>
          <p:nvSpPr>
            <p:cNvPr id="25" name="Ellipse 24"/>
            <p:cNvSpPr/>
            <p:nvPr/>
          </p:nvSpPr>
          <p:spPr>
            <a:xfrm>
              <a:off x="7249173" y="2492896"/>
              <a:ext cx="666836" cy="691276"/>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3200" dirty="0">
                  <a:effectLst/>
                  <a:ea typeface="Calibri" panose="020F0502020204030204" pitchFamily="34" charset="0"/>
                  <a:cs typeface="Times New Roman" panose="02020603050405020304" pitchFamily="18" charset="0"/>
                </a:rPr>
                <a:t>LB</a:t>
              </a:r>
            </a:p>
          </p:txBody>
        </p:sp>
      </p:grpSp>
      <p:sp>
        <p:nvSpPr>
          <p:cNvPr id="4" name="Datumsplatzhalter 3">
            <a:extLst>
              <a:ext uri="{FF2B5EF4-FFF2-40B4-BE49-F238E27FC236}">
                <a16:creationId xmlns:a16="http://schemas.microsoft.com/office/drawing/2014/main" id="{98F45E6F-2D3C-0560-1AFF-5096EEAB4961}"/>
              </a:ext>
            </a:extLst>
          </p:cNvPr>
          <p:cNvSpPr>
            <a:spLocks noGrp="1"/>
          </p:cNvSpPr>
          <p:nvPr>
            <p:ph type="dt" sz="half" idx="10"/>
          </p:nvPr>
        </p:nvSpPr>
        <p:spPr/>
        <p:txBody>
          <a:bodyPr/>
          <a:lstStyle/>
          <a:p>
            <a:fld id="{C9DED75A-8BC6-E044-AB71-09C30DB71D80}" type="datetime1">
              <a:rPr lang="de-DE" smtClean="0"/>
              <a:t>13.01.2023</a:t>
            </a:fld>
            <a:endParaRPr lang="en-US" dirty="0"/>
          </a:p>
        </p:txBody>
      </p:sp>
      <p:sp>
        <p:nvSpPr>
          <p:cNvPr id="5" name="Fußzeilenplatzhalter 4">
            <a:extLst>
              <a:ext uri="{FF2B5EF4-FFF2-40B4-BE49-F238E27FC236}">
                <a16:creationId xmlns:a16="http://schemas.microsoft.com/office/drawing/2014/main" id="{01516D7A-632A-5E3C-EA9E-9BC5C7F49F2D}"/>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A72E0803-EEFF-5989-CCEF-713687967BC5}"/>
              </a:ext>
            </a:extLst>
          </p:cNvPr>
          <p:cNvSpPr>
            <a:spLocks noGrp="1"/>
          </p:cNvSpPr>
          <p:nvPr>
            <p:ph type="sldNum" sz="quarter" idx="12"/>
          </p:nvPr>
        </p:nvSpPr>
        <p:spPr/>
        <p:txBody>
          <a:bodyPr/>
          <a:lstStyle/>
          <a:p>
            <a:fld id="{01B7ABBB-F95C-4207-9F24-BB3EEA8B05EE}" type="slidenum">
              <a:rPr lang="en-US" smtClean="0"/>
              <a:pPr/>
              <a:t>27</a:t>
            </a:fld>
            <a:endParaRPr lang="en-US" dirty="0"/>
          </a:p>
        </p:txBody>
      </p:sp>
    </p:spTree>
    <p:extLst>
      <p:ext uri="{BB962C8B-B14F-4D97-AF65-F5344CB8AC3E}">
        <p14:creationId xmlns:p14="http://schemas.microsoft.com/office/powerpoint/2010/main" val="1370414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510761" y="1700808"/>
            <a:ext cx="8136904" cy="1384995"/>
          </a:xfrm>
          <a:prstGeom prst="rect">
            <a:avLst/>
          </a:prstGeom>
          <a:noFill/>
        </p:spPr>
        <p:txBody>
          <a:bodyPr wrap="square" rtlCol="0">
            <a:spAutoFit/>
          </a:bodyPr>
          <a:lstStyle/>
          <a:p>
            <a:pPr marL="450850" indent="-450850"/>
            <a:r>
              <a:rPr lang="de-DE" sz="2800" dirty="0">
                <a:latin typeface="Arial" panose="020B0604020202020204" pitchFamily="34" charset="0"/>
                <a:cs typeface="Arial" panose="020B0604020202020204" pitchFamily="34" charset="0"/>
              </a:rPr>
              <a:t>3.1 </a:t>
            </a:r>
            <a:r>
              <a:rPr lang="cs-CZ" sz="2800" dirty="0">
                <a:latin typeface="Arial" panose="020B0604020202020204" pitchFamily="34" charset="0"/>
                <a:cs typeface="Arial" panose="020B0604020202020204" pitchFamily="34" charset="0"/>
              </a:rPr>
              <a:t>Podle následující tabulky </a:t>
            </a:r>
            <a:r>
              <a:rPr lang="cs-CZ" sz="2800" dirty="0" err="1">
                <a:latin typeface="Arial" panose="020B0604020202020204" pitchFamily="34" charset="0"/>
                <a:cs typeface="Arial" panose="020B0604020202020204" pitchFamily="34" charset="0"/>
              </a:rPr>
              <a:t>napipetujte</a:t>
            </a:r>
            <a:r>
              <a:rPr lang="cs-CZ" sz="2800" dirty="0">
                <a:latin typeface="Arial" panose="020B0604020202020204" pitchFamily="34" charset="0"/>
                <a:cs typeface="Arial" panose="020B0604020202020204" pitchFamily="34" charset="0"/>
              </a:rPr>
              <a:t> do zkumavky D ingredience restrikčního vstřebávání</a:t>
            </a:r>
            <a:r>
              <a:rPr lang="de-DE" sz="2800" dirty="0">
                <a:latin typeface="Arial" panose="020B0604020202020204" pitchFamily="34" charset="0"/>
                <a:cs typeface="Arial" panose="020B0604020202020204" pitchFamily="34" charset="0"/>
              </a:rPr>
              <a:t>:</a:t>
            </a:r>
          </a:p>
        </p:txBody>
      </p:sp>
      <p:graphicFrame>
        <p:nvGraphicFramePr>
          <p:cNvPr id="9" name="Tabelle 8"/>
          <p:cNvGraphicFramePr>
            <a:graphicFrameLocks noGrp="1"/>
          </p:cNvGraphicFramePr>
          <p:nvPr>
            <p:extLst>
              <p:ext uri="{D42A27DB-BD31-4B8C-83A1-F6EECF244321}">
                <p14:modId xmlns:p14="http://schemas.microsoft.com/office/powerpoint/2010/main" val="4230023020"/>
              </p:ext>
            </p:extLst>
          </p:nvPr>
        </p:nvGraphicFramePr>
        <p:xfrm>
          <a:off x="328043" y="3053699"/>
          <a:ext cx="6811970" cy="3766764"/>
        </p:xfrm>
        <a:graphic>
          <a:graphicData uri="http://schemas.openxmlformats.org/drawingml/2006/table">
            <a:tbl>
              <a:tblPr>
                <a:tableStyleId>{5C22544A-7EE6-4342-B048-85BDC9FD1C3A}</a:tableStyleId>
              </a:tblPr>
              <a:tblGrid>
                <a:gridCol w="1843418">
                  <a:extLst>
                    <a:ext uri="{9D8B030D-6E8A-4147-A177-3AD203B41FA5}">
                      <a16:colId xmlns:a16="http://schemas.microsoft.com/office/drawing/2014/main" val="3786908816"/>
                    </a:ext>
                  </a:extLst>
                </a:gridCol>
                <a:gridCol w="2907035">
                  <a:extLst>
                    <a:ext uri="{9D8B030D-6E8A-4147-A177-3AD203B41FA5}">
                      <a16:colId xmlns:a16="http://schemas.microsoft.com/office/drawing/2014/main" val="588456217"/>
                    </a:ext>
                  </a:extLst>
                </a:gridCol>
                <a:gridCol w="2061517">
                  <a:extLst>
                    <a:ext uri="{9D8B030D-6E8A-4147-A177-3AD203B41FA5}">
                      <a16:colId xmlns:a16="http://schemas.microsoft.com/office/drawing/2014/main" val="2324986512"/>
                    </a:ext>
                  </a:extLst>
                </a:gridCol>
              </a:tblGrid>
              <a:tr h="485554">
                <a:tc>
                  <a:txBody>
                    <a:bodyPr/>
                    <a:lstStyle/>
                    <a:p>
                      <a:pPr algn="l" fontAlgn="b"/>
                      <a:r>
                        <a:rPr lang="cs-CZ" sz="2800" b="0" i="1" u="none" strike="noStrike" dirty="0">
                          <a:solidFill>
                            <a:srgbClr val="000000"/>
                          </a:solidFill>
                          <a:effectLst/>
                          <a:latin typeface="Arial" panose="020B0604020202020204" pitchFamily="34" charset="0"/>
                          <a:cs typeface="Arial" panose="020B0604020202020204" pitchFamily="34" charset="0"/>
                        </a:rPr>
                        <a:t>Zkumavka</a:t>
                      </a:r>
                      <a:endParaRPr lang="de-DE" sz="28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cs-CZ" sz="2800" b="0" i="1" u="none" strike="noStrike" dirty="0">
                          <a:solidFill>
                            <a:srgbClr val="000000"/>
                          </a:solidFill>
                          <a:effectLst/>
                          <a:latin typeface="Arial" panose="020B0604020202020204" pitchFamily="34" charset="0"/>
                          <a:cs typeface="Arial" panose="020B0604020202020204" pitchFamily="34" charset="0"/>
                        </a:rPr>
                        <a:t>Obsah</a:t>
                      </a:r>
                      <a:endParaRPr lang="de-DE" sz="28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cs-CZ" sz="2800" b="0" i="1" u="none" strike="noStrike" dirty="0">
                          <a:solidFill>
                            <a:srgbClr val="000000"/>
                          </a:solidFill>
                          <a:effectLst/>
                          <a:latin typeface="Arial" panose="020B0604020202020204" pitchFamily="34" charset="0"/>
                          <a:cs typeface="Arial" panose="020B0604020202020204" pitchFamily="34" charset="0"/>
                        </a:rPr>
                        <a:t>Objem</a:t>
                      </a:r>
                      <a:endParaRPr lang="de-DE" sz="28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42098101"/>
                  </a:ext>
                </a:extLst>
              </a:tr>
              <a:tr h="485554">
                <a:tc>
                  <a:txBody>
                    <a:bodyPr/>
                    <a:lstStyle/>
                    <a:p>
                      <a:pPr algn="l" fontAlgn="b"/>
                      <a:r>
                        <a:rPr lang="de-DE" sz="2800" b="1" i="0" u="none" strike="noStrike" dirty="0">
                          <a:solidFill>
                            <a:srgbClr val="000000"/>
                          </a:solidFill>
                          <a:effectLst/>
                          <a:latin typeface="Arial" panose="020B0604020202020204" pitchFamily="34" charset="0"/>
                          <a:cs typeface="Arial" panose="020B0604020202020204" pitchFamily="34" charset="0"/>
                        </a:rPr>
                        <a:t>P</a:t>
                      </a:r>
                    </a:p>
                  </a:txBody>
                  <a:tcPr marL="0" marR="0" marT="0" marB="0" anchor="b"/>
                </a:tc>
                <a:tc>
                  <a:txBody>
                    <a:bodyPr/>
                    <a:lstStyle/>
                    <a:p>
                      <a:pPr algn="l" fontAlgn="b"/>
                      <a:r>
                        <a:rPr lang="de-DE" sz="2800" u="none" strike="noStrike" dirty="0">
                          <a:solidFill>
                            <a:srgbClr val="000000"/>
                          </a:solidFill>
                          <a:effectLst/>
                          <a:latin typeface="Arial" panose="020B0604020202020204" pitchFamily="34" charset="0"/>
                          <a:cs typeface="Arial" panose="020B0604020202020204" pitchFamily="34" charset="0"/>
                        </a:rPr>
                        <a:t>p</a:t>
                      </a:r>
                      <a:r>
                        <a:rPr lang="de-DE" sz="2800" u="none" strike="noStrike" dirty="0">
                          <a:effectLst/>
                          <a:latin typeface="Arial" panose="020B0604020202020204" pitchFamily="34" charset="0"/>
                          <a:cs typeface="Arial" panose="020B0604020202020204" pitchFamily="34" charset="0"/>
                        </a:rPr>
                        <a:t>BR322</a:t>
                      </a:r>
                      <a:endParaRPr lang="de-DE"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de-DE" sz="2800" u="none" strike="noStrike" dirty="0">
                          <a:effectLst/>
                          <a:latin typeface="Arial" panose="020B0604020202020204" pitchFamily="34" charset="0"/>
                          <a:cs typeface="Arial" panose="020B0604020202020204" pitchFamily="34" charset="0"/>
                        </a:rPr>
                        <a:t>5 µL </a:t>
                      </a:r>
                      <a:endParaRPr lang="de-DE" sz="2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82618693"/>
                  </a:ext>
                </a:extLst>
              </a:tr>
              <a:tr h="485554">
                <a:tc>
                  <a:txBody>
                    <a:bodyPr/>
                    <a:lstStyle/>
                    <a:p>
                      <a:pPr algn="l" fontAlgn="b"/>
                      <a:r>
                        <a:rPr lang="de-DE" sz="2800" b="1" i="0" u="none" strike="noStrike" dirty="0">
                          <a:solidFill>
                            <a:srgbClr val="000000"/>
                          </a:solidFill>
                          <a:effectLst/>
                          <a:latin typeface="Arial" panose="020B0604020202020204" pitchFamily="34" charset="0"/>
                          <a:cs typeface="Arial" panose="020B0604020202020204" pitchFamily="34" charset="0"/>
                        </a:rPr>
                        <a:t>RE</a:t>
                      </a:r>
                    </a:p>
                  </a:txBody>
                  <a:tcPr marL="0" marR="0" marT="0" marB="0" anchor="b"/>
                </a:tc>
                <a:tc>
                  <a:txBody>
                    <a:bodyPr/>
                    <a:lstStyle/>
                    <a:p>
                      <a:pPr algn="l" fontAlgn="b"/>
                      <a:r>
                        <a:rPr lang="de-DE" sz="2800" i="1" u="none" strike="noStrike" dirty="0" err="1">
                          <a:effectLst/>
                          <a:latin typeface="Arial" panose="020B0604020202020204" pitchFamily="34" charset="0"/>
                          <a:cs typeface="Arial" panose="020B0604020202020204" pitchFamily="34" charset="0"/>
                        </a:rPr>
                        <a:t>Pst</a:t>
                      </a:r>
                      <a:r>
                        <a:rPr lang="de-DE" sz="2800" i="0" u="none" strike="noStrike" dirty="0" err="1">
                          <a:effectLst/>
                          <a:latin typeface="Arial" panose="020B0604020202020204" pitchFamily="34" charset="0"/>
                          <a:cs typeface="Arial" panose="020B0604020202020204" pitchFamily="34" charset="0"/>
                        </a:rPr>
                        <a:t>I</a:t>
                      </a:r>
                      <a:r>
                        <a:rPr lang="de-DE" sz="2800" i="0" u="none" strike="noStrike" dirty="0">
                          <a:effectLst/>
                          <a:latin typeface="Arial" panose="020B0604020202020204" pitchFamily="34" charset="0"/>
                          <a:cs typeface="Arial" panose="020B0604020202020204" pitchFamily="34" charset="0"/>
                        </a:rPr>
                        <a:t> (2,5 </a:t>
                      </a:r>
                      <a:r>
                        <a:rPr lang="de-DE" sz="2800" i="0" u="none" strike="noStrike" dirty="0" err="1">
                          <a:effectLst/>
                          <a:latin typeface="Arial" panose="020B0604020202020204" pitchFamily="34" charset="0"/>
                          <a:cs typeface="Arial" panose="020B0604020202020204" pitchFamily="34" charset="0"/>
                        </a:rPr>
                        <a:t>units</a:t>
                      </a:r>
                      <a:r>
                        <a:rPr lang="de-DE" sz="2800" i="0" u="none" strike="noStrike" dirty="0">
                          <a:effectLst/>
                          <a:latin typeface="Arial" panose="020B0604020202020204" pitchFamily="34" charset="0"/>
                          <a:cs typeface="Arial" panose="020B0604020202020204" pitchFamily="34" charset="0"/>
                        </a:rPr>
                        <a:t>)</a:t>
                      </a:r>
                      <a:endParaRPr lang="de-DE"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de-DE" sz="2800" u="none" strike="noStrike" dirty="0">
                          <a:effectLst/>
                          <a:latin typeface="Arial" panose="020B0604020202020204" pitchFamily="34" charset="0"/>
                          <a:cs typeface="Arial" panose="020B0604020202020204" pitchFamily="34" charset="0"/>
                        </a:rPr>
                        <a:t>2,5 µL </a:t>
                      </a:r>
                      <a:endParaRPr lang="de-DE" sz="2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303188504"/>
                  </a:ext>
                </a:extLst>
              </a:tr>
              <a:tr h="485554">
                <a:tc>
                  <a:txBody>
                    <a:bodyPr/>
                    <a:lstStyle/>
                    <a:p>
                      <a:pPr algn="l" fontAlgn="b"/>
                      <a:r>
                        <a:rPr lang="de-DE" sz="2800" b="1" i="0" u="none" strike="noStrike" dirty="0">
                          <a:solidFill>
                            <a:srgbClr val="000000"/>
                          </a:solidFill>
                          <a:effectLst/>
                          <a:latin typeface="Arial" panose="020B0604020202020204" pitchFamily="34" charset="0"/>
                          <a:cs typeface="Arial" panose="020B0604020202020204" pitchFamily="34" charset="0"/>
                        </a:rPr>
                        <a:t>RE-P</a:t>
                      </a:r>
                    </a:p>
                  </a:txBody>
                  <a:tcPr marL="0" marR="0" marT="0" marB="0" anchor="b"/>
                </a:tc>
                <a:tc>
                  <a:txBody>
                    <a:bodyPr/>
                    <a:lstStyle/>
                    <a:p>
                      <a:pPr algn="l" fontAlgn="b"/>
                      <a:r>
                        <a:rPr lang="de-DE" sz="2800" u="none" strike="noStrike" dirty="0">
                          <a:effectLst/>
                          <a:latin typeface="Arial" panose="020B0604020202020204" pitchFamily="34" charset="0"/>
                          <a:cs typeface="Arial" panose="020B0604020202020204" pitchFamily="34" charset="0"/>
                        </a:rPr>
                        <a:t>10x </a:t>
                      </a:r>
                      <a:r>
                        <a:rPr lang="de-DE" sz="2800" u="none" strike="noStrike" dirty="0" err="1">
                          <a:effectLst/>
                          <a:latin typeface="Arial" panose="020B0604020202020204" pitchFamily="34" charset="0"/>
                          <a:cs typeface="Arial" panose="020B0604020202020204" pitchFamily="34" charset="0"/>
                        </a:rPr>
                        <a:t>buffer</a:t>
                      </a:r>
                      <a:endParaRPr lang="de-DE"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de-DE" sz="2800" u="none" strike="noStrike" dirty="0">
                          <a:effectLst/>
                          <a:latin typeface="Arial" panose="020B0604020202020204" pitchFamily="34" charset="0"/>
                          <a:cs typeface="Arial" panose="020B0604020202020204" pitchFamily="34" charset="0"/>
                        </a:rPr>
                        <a:t>2,5 µL </a:t>
                      </a:r>
                      <a:endParaRPr lang="de-DE" sz="2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130948056"/>
                  </a:ext>
                </a:extLst>
              </a:tr>
              <a:tr h="485554">
                <a:tc>
                  <a:txBody>
                    <a:bodyPr/>
                    <a:lstStyle/>
                    <a:p>
                      <a:pPr algn="l" fontAlgn="b"/>
                      <a:r>
                        <a:rPr lang="de-DE" sz="2800" b="1" i="0" u="none" strike="noStrike" dirty="0">
                          <a:solidFill>
                            <a:srgbClr val="000000"/>
                          </a:solidFill>
                          <a:effectLst/>
                          <a:latin typeface="Arial" panose="020B0604020202020204" pitchFamily="34" charset="0"/>
                          <a:cs typeface="Arial" panose="020B0604020202020204" pitchFamily="34" charset="0"/>
                        </a:rPr>
                        <a:t>H</a:t>
                      </a:r>
                      <a:r>
                        <a:rPr lang="de-DE" sz="2800" b="1" i="0" u="none" strike="noStrike" baseline="-25000" dirty="0">
                          <a:solidFill>
                            <a:srgbClr val="000000"/>
                          </a:solidFill>
                          <a:effectLst/>
                          <a:latin typeface="Arial" panose="020B0604020202020204" pitchFamily="34" charset="0"/>
                          <a:cs typeface="Arial" panose="020B0604020202020204" pitchFamily="34" charset="0"/>
                        </a:rPr>
                        <a:t>2</a:t>
                      </a:r>
                      <a:r>
                        <a:rPr lang="de-DE" sz="2800" b="1" i="0" u="none" strike="noStrike" baseline="0" dirty="0">
                          <a:solidFill>
                            <a:srgbClr val="000000"/>
                          </a:solidFill>
                          <a:effectLst/>
                          <a:latin typeface="Arial" panose="020B0604020202020204" pitchFamily="34" charset="0"/>
                          <a:cs typeface="Arial" panose="020B0604020202020204" pitchFamily="34" charset="0"/>
                        </a:rPr>
                        <a:t>O</a:t>
                      </a:r>
                      <a:endParaRPr lang="de-DE"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2800" u="none" strike="noStrike" dirty="0">
                          <a:effectLst/>
                          <a:latin typeface="Arial" panose="020B0604020202020204" pitchFamily="34" charset="0"/>
                          <a:cs typeface="Arial" panose="020B0604020202020204" pitchFamily="34" charset="0"/>
                        </a:rPr>
                        <a:t>H</a:t>
                      </a:r>
                      <a:r>
                        <a:rPr lang="de-DE" sz="2800" u="none" strike="noStrike" baseline="-25000" dirty="0">
                          <a:effectLst/>
                          <a:latin typeface="Arial" panose="020B0604020202020204" pitchFamily="34" charset="0"/>
                          <a:cs typeface="Arial" panose="020B0604020202020204" pitchFamily="34" charset="0"/>
                        </a:rPr>
                        <a:t>2</a:t>
                      </a:r>
                      <a:r>
                        <a:rPr lang="de-DE" sz="2800" u="none" strike="noStrike" dirty="0">
                          <a:effectLst/>
                          <a:latin typeface="Arial" panose="020B0604020202020204" pitchFamily="34" charset="0"/>
                          <a:cs typeface="Arial" panose="020B0604020202020204" pitchFamily="34" charset="0"/>
                        </a:rPr>
                        <a:t>O</a:t>
                      </a:r>
                      <a:endParaRPr lang="de-DE"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ctr"/>
                      <a:r>
                        <a:rPr lang="de-DE" sz="2800" u="none" strike="noStrike" dirty="0">
                          <a:effectLst/>
                          <a:latin typeface="Arial" panose="020B0604020202020204" pitchFamily="34" charset="0"/>
                          <a:cs typeface="Arial" panose="020B0604020202020204" pitchFamily="34" charset="0"/>
                        </a:rPr>
                        <a:t>15 µL </a:t>
                      </a:r>
                      <a:endParaRPr lang="de-DE" sz="2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186304093"/>
                  </a:ext>
                </a:extLst>
              </a:tr>
              <a:tr h="485554">
                <a:tc>
                  <a:txBody>
                    <a:bodyPr/>
                    <a:lstStyle/>
                    <a:p>
                      <a:pPr algn="l" fontAlgn="b"/>
                      <a:endParaRPr lang="de-DE" sz="2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de-DE" sz="2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de-DE" sz="2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575076839"/>
                  </a:ext>
                </a:extLst>
              </a:tr>
              <a:tr h="485554">
                <a:tc>
                  <a:txBody>
                    <a:bodyPr/>
                    <a:lstStyle/>
                    <a:p>
                      <a:pPr algn="l" fontAlgn="b"/>
                      <a:endParaRPr lang="de-DE"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cs-CZ" sz="2800" b="0" u="none" strike="noStrike" dirty="0">
                          <a:effectLst/>
                          <a:latin typeface="Arial" panose="020B0604020202020204" pitchFamily="34" charset="0"/>
                          <a:cs typeface="Arial" panose="020B0604020202020204" pitchFamily="34" charset="0"/>
                        </a:rPr>
                        <a:t>Celkové množství</a:t>
                      </a:r>
                      <a:r>
                        <a:rPr lang="de-DE" sz="2800" b="0" u="none" strike="noStrike" dirty="0">
                          <a:effectLst/>
                          <a:latin typeface="Arial" panose="020B0604020202020204" pitchFamily="34" charset="0"/>
                          <a:cs typeface="Arial" panose="020B0604020202020204" pitchFamily="34" charset="0"/>
                        </a:rPr>
                        <a:t>(D)</a:t>
                      </a:r>
                      <a:endParaRPr lang="de-DE" sz="2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de-DE" sz="2800" b="1" u="none" strike="noStrike" dirty="0">
                          <a:effectLst/>
                          <a:latin typeface="Arial" panose="020B0604020202020204" pitchFamily="34" charset="0"/>
                          <a:cs typeface="Arial" panose="020B0604020202020204" pitchFamily="34" charset="0"/>
                        </a:rPr>
                        <a:t>25 µL</a:t>
                      </a:r>
                      <a:endParaRPr lang="de-DE"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342335085"/>
                  </a:ext>
                </a:extLst>
              </a:tr>
            </a:tbl>
          </a:graphicData>
        </a:graphic>
      </p:graphicFrame>
      <p:sp>
        <p:nvSpPr>
          <p:cNvPr id="4" name="Sprechblase: rechteckig mit abgerundeten Ecken 3">
            <a:extLst>
              <a:ext uri="{FF2B5EF4-FFF2-40B4-BE49-F238E27FC236}">
                <a16:creationId xmlns:a16="http://schemas.microsoft.com/office/drawing/2014/main" id="{2FA6CA08-73A6-450A-B517-B1AB08F1E6A4}"/>
              </a:ext>
            </a:extLst>
          </p:cNvPr>
          <p:cNvSpPr/>
          <p:nvPr/>
        </p:nvSpPr>
        <p:spPr>
          <a:xfrm>
            <a:off x="6948264" y="2881489"/>
            <a:ext cx="2016224" cy="1440160"/>
          </a:xfrm>
          <a:prstGeom prst="wedgeRoundRectCallout">
            <a:avLst>
              <a:gd name="adj1" fmla="val -102614"/>
              <a:gd name="adj2" fmla="val 15689"/>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Koncentrace </a:t>
            </a:r>
            <a:r>
              <a:rPr lang="de-DE" dirty="0">
                <a:solidFill>
                  <a:schemeClr val="tx1"/>
                </a:solidFill>
              </a:rPr>
              <a:t>pBR322 </a:t>
            </a:r>
            <a:br>
              <a:rPr lang="de-DE" dirty="0">
                <a:solidFill>
                  <a:schemeClr val="tx1"/>
                </a:solidFill>
              </a:rPr>
            </a:br>
            <a:r>
              <a:rPr lang="de-DE" dirty="0">
                <a:solidFill>
                  <a:schemeClr val="tx1"/>
                </a:solidFill>
              </a:rPr>
              <a:t>= [0,5 </a:t>
            </a:r>
            <a:r>
              <a:rPr lang="de-DE" dirty="0">
                <a:solidFill>
                  <a:schemeClr val="tx1"/>
                </a:solidFill>
                <a:latin typeface="Arial" panose="020B0604020202020204" pitchFamily="34" charset="0"/>
                <a:cs typeface="Arial" panose="020B0604020202020204" pitchFamily="34" charset="0"/>
              </a:rPr>
              <a:t>µg/µL</a:t>
            </a:r>
            <a:r>
              <a:rPr lang="de-DE" dirty="0">
                <a:solidFill>
                  <a:schemeClr val="tx1"/>
                </a:solidFill>
              </a:rPr>
              <a:t>] </a:t>
            </a:r>
          </a:p>
          <a:p>
            <a:pPr algn="ctr"/>
            <a:r>
              <a:rPr lang="de-DE" dirty="0">
                <a:solidFill>
                  <a:schemeClr val="tx1"/>
                </a:solidFill>
                <a:sym typeface="Wingdings" panose="05000000000000000000" pitchFamily="2" charset="2"/>
              </a:rPr>
              <a:t> </a:t>
            </a:r>
            <a:r>
              <a:rPr lang="de-DE" dirty="0">
                <a:solidFill>
                  <a:schemeClr val="tx1"/>
                </a:solidFill>
              </a:rPr>
              <a:t>5 </a:t>
            </a:r>
            <a:r>
              <a:rPr lang="de-DE" dirty="0">
                <a:solidFill>
                  <a:schemeClr val="tx1"/>
                </a:solidFill>
                <a:latin typeface="Arial" panose="020B0604020202020204" pitchFamily="34" charset="0"/>
                <a:cs typeface="Arial" panose="020B0604020202020204" pitchFamily="34" charset="0"/>
              </a:rPr>
              <a:t>µL </a:t>
            </a:r>
            <a:r>
              <a:rPr lang="de-DE" dirty="0">
                <a:solidFill>
                  <a:schemeClr val="tx1"/>
                </a:solidFill>
              </a:rPr>
              <a:t>= 2,5 </a:t>
            </a:r>
            <a:r>
              <a:rPr lang="de-DE" dirty="0">
                <a:solidFill>
                  <a:schemeClr val="tx1"/>
                </a:solidFill>
                <a:latin typeface="Arial" panose="020B0604020202020204" pitchFamily="34" charset="0"/>
                <a:cs typeface="Arial" panose="020B0604020202020204" pitchFamily="34" charset="0"/>
              </a:rPr>
              <a:t>µg</a:t>
            </a:r>
            <a:endParaRPr lang="de-DE" dirty="0">
              <a:solidFill>
                <a:schemeClr val="tx1"/>
              </a:solidFill>
            </a:endParaRPr>
          </a:p>
        </p:txBody>
      </p:sp>
      <p:sp>
        <p:nvSpPr>
          <p:cNvPr id="10" name="Titel 1"/>
          <p:cNvSpPr txBox="1">
            <a:spLocks/>
          </p:cNvSpPr>
          <p:nvPr/>
        </p:nvSpPr>
        <p:spPr>
          <a:xfrm>
            <a:off x="510761" y="265520"/>
            <a:ext cx="8229600" cy="1628800"/>
          </a:xfrm>
          <a:prstGeom prst="rect">
            <a:avLst/>
          </a:prstGeom>
        </p:spPr>
        <p:txBody>
          <a:bodyPr lIns="91440" tIns="45720" rIns="91440" bIns="45720" anchor="t"/>
          <a:lstStyle/>
          <a:p>
            <a:pPr marL="631825" indent="-631825">
              <a:spcBef>
                <a:spcPct val="0"/>
              </a:spcBef>
              <a:defRPr/>
            </a:pPr>
            <a:r>
              <a:rPr kumimoji="0" lang="en-US" sz="4000" b="1" i="0" u="none" strike="noStrike" kern="1200" cap="none" spc="0" normalizeH="0" baseline="0" noProof="0" dirty="0">
                <a:ln>
                  <a:noFill/>
                </a:ln>
                <a:effectLst/>
                <a:uLnTx/>
                <a:uFillTx/>
                <a:latin typeface="Arial"/>
                <a:ea typeface="+mj-ea"/>
                <a:cs typeface="Arial"/>
              </a:rPr>
              <a:t>3. 	</a:t>
            </a:r>
            <a:r>
              <a:rPr kumimoji="0" lang="cs-CZ" sz="4000" b="1" i="0" u="none" strike="noStrike" kern="1200" cap="none" spc="0" normalizeH="0" baseline="0" noProof="0" dirty="0">
                <a:ln>
                  <a:noFill/>
                </a:ln>
                <a:effectLst/>
                <a:uLnTx/>
                <a:uFillTx/>
                <a:latin typeface="Arial"/>
                <a:ea typeface="+mj-ea"/>
                <a:cs typeface="Arial"/>
              </a:rPr>
              <a:t>Restrikční štěpení k </a:t>
            </a:r>
            <a:r>
              <a:rPr lang="cs-CZ" sz="4000" b="1" dirty="0">
                <a:latin typeface="Arial"/>
                <a:ea typeface="+mj-ea"/>
                <a:cs typeface="Arial"/>
              </a:rPr>
              <a:t>linearizaci </a:t>
            </a:r>
            <a:r>
              <a:rPr lang="cs-CZ" sz="4000" b="1" dirty="0" err="1">
                <a:latin typeface="Arial"/>
                <a:ea typeface="+mj-ea"/>
                <a:cs typeface="Arial"/>
              </a:rPr>
              <a:t>plasmidu</a:t>
            </a:r>
            <a:r>
              <a:rPr kumimoji="0" lang="cs-CZ" sz="4000" b="1" i="0" u="none" strike="noStrike" kern="1200" cap="none" spc="0" normalizeH="0" baseline="0" noProof="0" dirty="0">
                <a:ln>
                  <a:noFill/>
                </a:ln>
                <a:effectLst/>
                <a:uLnTx/>
                <a:uFillTx/>
                <a:latin typeface="Arial"/>
                <a:ea typeface="+mj-ea"/>
                <a:cs typeface="Arial"/>
              </a:rPr>
              <a:t> </a:t>
            </a:r>
            <a:r>
              <a:rPr kumimoji="0" lang="en-US" sz="4000" b="1" i="0" u="none" strike="noStrike" kern="1200" cap="none" spc="0" normalizeH="0" baseline="0" noProof="0" dirty="0">
                <a:ln>
                  <a:noFill/>
                </a:ln>
                <a:solidFill>
                  <a:srgbClr val="000000"/>
                </a:solidFill>
                <a:effectLst/>
                <a:uLnTx/>
                <a:uFillTx/>
                <a:latin typeface="Arial"/>
                <a:ea typeface="+mj-ea"/>
                <a:cs typeface="Arial"/>
              </a:rPr>
              <a:t>p</a:t>
            </a:r>
            <a:r>
              <a:rPr kumimoji="0" lang="en-US" sz="4000" b="1" i="0" u="none" strike="noStrike" kern="1200" cap="none" spc="0" normalizeH="0" baseline="0" noProof="0" dirty="0">
                <a:ln>
                  <a:noFill/>
                </a:ln>
                <a:effectLst/>
                <a:uLnTx/>
                <a:uFillTx/>
                <a:latin typeface="Arial"/>
                <a:ea typeface="+mj-ea"/>
                <a:cs typeface="Arial"/>
              </a:rPr>
              <a:t>BR322</a:t>
            </a:r>
          </a:p>
        </p:txBody>
      </p:sp>
      <p:sp>
        <p:nvSpPr>
          <p:cNvPr id="6" name="Sprechblase: rechteckig mit abgerundeten Ecken 5">
            <a:extLst>
              <a:ext uri="{FF2B5EF4-FFF2-40B4-BE49-F238E27FC236}">
                <a16:creationId xmlns:a16="http://schemas.microsoft.com/office/drawing/2014/main" id="{159A6F07-9FF4-4C1F-A9A4-C117B3D224BA}"/>
              </a:ext>
            </a:extLst>
          </p:cNvPr>
          <p:cNvSpPr/>
          <p:nvPr/>
        </p:nvSpPr>
        <p:spPr>
          <a:xfrm>
            <a:off x="6930447" y="4437112"/>
            <a:ext cx="2016224" cy="1440160"/>
          </a:xfrm>
          <a:prstGeom prst="wedgeRoundRectCallout">
            <a:avLst>
              <a:gd name="adj1" fmla="val -90204"/>
              <a:gd name="adj2" fmla="val -5633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tx1"/>
                </a:solidFill>
              </a:rPr>
              <a:t>Pst</a:t>
            </a:r>
            <a:r>
              <a:rPr lang="de-DE" dirty="0">
                <a:solidFill>
                  <a:schemeClr val="tx1"/>
                </a:solidFill>
              </a:rPr>
              <a:t>I </a:t>
            </a:r>
            <a:r>
              <a:rPr lang="cs-CZ" dirty="0">
                <a:solidFill>
                  <a:schemeClr val="tx1"/>
                </a:solidFill>
              </a:rPr>
              <a:t>aktivita enzymu</a:t>
            </a:r>
            <a:r>
              <a:rPr lang="de-DE" dirty="0">
                <a:solidFill>
                  <a:schemeClr val="tx1"/>
                </a:solidFill>
              </a:rPr>
              <a:t>=is 1 u/</a:t>
            </a:r>
            <a:r>
              <a:rPr lang="de-DE" dirty="0">
                <a:solidFill>
                  <a:schemeClr val="tx1"/>
                </a:solidFill>
                <a:latin typeface="Arial" panose="020B0604020202020204" pitchFamily="34" charset="0"/>
                <a:cs typeface="Arial" panose="020B0604020202020204" pitchFamily="34" charset="0"/>
              </a:rPr>
              <a:t>µL</a:t>
            </a:r>
            <a:r>
              <a:rPr lang="de-DE" dirty="0">
                <a:solidFill>
                  <a:schemeClr val="tx1"/>
                </a:solidFill>
              </a:rPr>
              <a:t> </a:t>
            </a:r>
            <a:br>
              <a:rPr lang="de-DE" dirty="0">
                <a:solidFill>
                  <a:schemeClr val="tx1"/>
                </a:solidFill>
              </a:rPr>
            </a:br>
            <a:r>
              <a:rPr lang="de-DE" dirty="0">
                <a:solidFill>
                  <a:schemeClr val="tx1"/>
                </a:solidFill>
                <a:sym typeface="Wingdings" panose="05000000000000000000" pitchFamily="2" charset="2"/>
              </a:rPr>
              <a:t> 2,</a:t>
            </a:r>
            <a:r>
              <a:rPr lang="de-DE" dirty="0">
                <a:solidFill>
                  <a:schemeClr val="tx1"/>
                </a:solidFill>
              </a:rPr>
              <a:t>5 </a:t>
            </a:r>
            <a:r>
              <a:rPr lang="de-DE" dirty="0">
                <a:solidFill>
                  <a:schemeClr val="tx1"/>
                </a:solidFill>
                <a:latin typeface="Arial" panose="020B0604020202020204" pitchFamily="34" charset="0"/>
                <a:cs typeface="Arial" panose="020B0604020202020204" pitchFamily="34" charset="0"/>
              </a:rPr>
              <a:t>µL </a:t>
            </a:r>
            <a:r>
              <a:rPr lang="de-DE" dirty="0">
                <a:solidFill>
                  <a:schemeClr val="tx1"/>
                </a:solidFill>
              </a:rPr>
              <a:t>= 2,5 u</a:t>
            </a:r>
          </a:p>
        </p:txBody>
      </p:sp>
      <p:sp>
        <p:nvSpPr>
          <p:cNvPr id="2" name="Datumsplatzhalter 1">
            <a:extLst>
              <a:ext uri="{FF2B5EF4-FFF2-40B4-BE49-F238E27FC236}">
                <a16:creationId xmlns:a16="http://schemas.microsoft.com/office/drawing/2014/main" id="{F964651B-5DE8-436D-0C97-9775447C6C5B}"/>
              </a:ext>
            </a:extLst>
          </p:cNvPr>
          <p:cNvSpPr>
            <a:spLocks noGrp="1"/>
          </p:cNvSpPr>
          <p:nvPr>
            <p:ph type="dt" sz="half" idx="10"/>
          </p:nvPr>
        </p:nvSpPr>
        <p:spPr/>
        <p:txBody>
          <a:bodyPr/>
          <a:lstStyle/>
          <a:p>
            <a:fld id="{002A9C04-42D5-1B42-B688-53A2B6F56CCF}" type="datetime1">
              <a:rPr lang="de-DE" smtClean="0"/>
              <a:t>13.01.2023</a:t>
            </a:fld>
            <a:endParaRPr lang="en-US" dirty="0"/>
          </a:p>
        </p:txBody>
      </p:sp>
      <p:sp>
        <p:nvSpPr>
          <p:cNvPr id="3" name="Fußzeilenplatzhalter 2">
            <a:extLst>
              <a:ext uri="{FF2B5EF4-FFF2-40B4-BE49-F238E27FC236}">
                <a16:creationId xmlns:a16="http://schemas.microsoft.com/office/drawing/2014/main" id="{614EFBA2-6D6C-5605-DD5A-95F3FF50057E}"/>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585B948F-E895-9464-9E9A-F367A18DB6D6}"/>
              </a:ext>
            </a:extLst>
          </p:cNvPr>
          <p:cNvSpPr>
            <a:spLocks noGrp="1"/>
          </p:cNvSpPr>
          <p:nvPr>
            <p:ph type="sldNum" sz="quarter" idx="12"/>
          </p:nvPr>
        </p:nvSpPr>
        <p:spPr/>
        <p:txBody>
          <a:bodyPr/>
          <a:lstStyle/>
          <a:p>
            <a:fld id="{01B7ABBB-F95C-4207-9F24-BB3EEA8B05EE}"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2713611"/>
            <a:ext cx="5112568" cy="3834426"/>
          </a:xfrm>
          <a:prstGeom prst="rect">
            <a:avLst/>
          </a:prstGeom>
        </p:spPr>
      </p:pic>
      <p:sp>
        <p:nvSpPr>
          <p:cNvPr id="6" name="Textfeld 5"/>
          <p:cNvSpPr txBox="1"/>
          <p:nvPr/>
        </p:nvSpPr>
        <p:spPr>
          <a:xfrm>
            <a:off x="510761" y="1628800"/>
            <a:ext cx="7894860" cy="954107"/>
          </a:xfrm>
          <a:prstGeom prst="rect">
            <a:avLst/>
          </a:prstGeom>
          <a:noFill/>
        </p:spPr>
        <p:txBody>
          <a:bodyPr wrap="square" lIns="91440" tIns="45720" rIns="91440" bIns="45720" rtlCol="0" anchor="t">
            <a:spAutoFit/>
          </a:bodyPr>
          <a:lstStyle/>
          <a:p>
            <a:pPr marL="631825" indent="-631825"/>
            <a:r>
              <a:rPr lang="de-DE" sz="2800" dirty="0">
                <a:latin typeface="Arial"/>
                <a:cs typeface="Arial"/>
              </a:rPr>
              <a:t>3.2 Z</a:t>
            </a:r>
            <a:r>
              <a:rPr lang="cs-CZ" sz="2800" dirty="0" err="1">
                <a:latin typeface="Arial"/>
                <a:cs typeface="Arial"/>
              </a:rPr>
              <a:t>kumavku</a:t>
            </a:r>
            <a:r>
              <a:rPr lang="cs-CZ" sz="2800" dirty="0">
                <a:latin typeface="Arial"/>
                <a:cs typeface="Arial"/>
              </a:rPr>
              <a:t> D</a:t>
            </a:r>
            <a:r>
              <a:rPr lang="de-DE" sz="2800" dirty="0">
                <a:latin typeface="Arial"/>
                <a:cs typeface="Arial"/>
              </a:rPr>
              <a:t> n</a:t>
            </a:r>
            <a:r>
              <a:rPr lang="cs-CZ" sz="2800" dirty="0" err="1">
                <a:latin typeface="Arial"/>
                <a:cs typeface="Arial"/>
              </a:rPr>
              <a:t>echte</a:t>
            </a:r>
            <a:r>
              <a:rPr lang="cs-CZ" sz="2800" dirty="0">
                <a:latin typeface="Arial"/>
                <a:cs typeface="Arial"/>
              </a:rPr>
              <a:t> 15 minut inkubovat na 37°C.</a:t>
            </a:r>
            <a:endParaRPr lang="de-DE" sz="2800" dirty="0">
              <a:latin typeface="Arial"/>
              <a:cs typeface="Arial"/>
            </a:endParaRPr>
          </a:p>
        </p:txBody>
      </p:sp>
      <p:sp>
        <p:nvSpPr>
          <p:cNvPr id="2" name="Textfeld 1"/>
          <p:cNvSpPr txBox="1"/>
          <p:nvPr/>
        </p:nvSpPr>
        <p:spPr>
          <a:xfrm>
            <a:off x="4197194" y="3429000"/>
            <a:ext cx="216024" cy="369332"/>
          </a:xfrm>
          <a:prstGeom prst="rect">
            <a:avLst/>
          </a:prstGeom>
          <a:noFill/>
        </p:spPr>
        <p:txBody>
          <a:bodyPr wrap="square" rtlCol="0">
            <a:spAutoFit/>
          </a:bodyPr>
          <a:lstStyle/>
          <a:p>
            <a:r>
              <a:rPr lang="de-DE" dirty="0"/>
              <a:t>V</a:t>
            </a:r>
          </a:p>
        </p:txBody>
      </p:sp>
      <p:sp>
        <p:nvSpPr>
          <p:cNvPr id="8" name="Titel 1">
            <a:extLst>
              <a:ext uri="{FF2B5EF4-FFF2-40B4-BE49-F238E27FC236}">
                <a16:creationId xmlns:a16="http://schemas.microsoft.com/office/drawing/2014/main" id="{8F787658-34C8-4099-8AAE-CFD2C4B656FE}"/>
              </a:ext>
            </a:extLst>
          </p:cNvPr>
          <p:cNvSpPr txBox="1">
            <a:spLocks/>
          </p:cNvSpPr>
          <p:nvPr/>
        </p:nvSpPr>
        <p:spPr>
          <a:xfrm>
            <a:off x="510761" y="265520"/>
            <a:ext cx="8229600" cy="1628800"/>
          </a:xfrm>
          <a:prstGeom prst="rect">
            <a:avLst/>
          </a:prstGeom>
        </p:spPr>
        <p:txBody>
          <a:bodyPr/>
          <a:lstStyle/>
          <a:p>
            <a:pPr marL="631825" marR="0" lvl="0" indent="-631825"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3. 	</a:t>
            </a:r>
            <a:r>
              <a:rPr kumimoji="0" lang="cs-CZ"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Restrikční štěpení na linearizaci </a:t>
            </a:r>
            <a:r>
              <a:rPr kumimoji="0" lang="cs-CZ" sz="40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plasmidu</a:t>
            </a:r>
            <a:r>
              <a:rPr kumimoji="0" lang="cs-CZ"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a:t>
            </a: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BR322</a:t>
            </a:r>
          </a:p>
        </p:txBody>
      </p:sp>
      <p:sp>
        <p:nvSpPr>
          <p:cNvPr id="3" name="Datumsplatzhalter 2">
            <a:extLst>
              <a:ext uri="{FF2B5EF4-FFF2-40B4-BE49-F238E27FC236}">
                <a16:creationId xmlns:a16="http://schemas.microsoft.com/office/drawing/2014/main" id="{E59886C2-D962-33FA-6277-8226F451E8BC}"/>
              </a:ext>
            </a:extLst>
          </p:cNvPr>
          <p:cNvSpPr>
            <a:spLocks noGrp="1"/>
          </p:cNvSpPr>
          <p:nvPr>
            <p:ph type="dt" sz="half" idx="10"/>
          </p:nvPr>
        </p:nvSpPr>
        <p:spPr/>
        <p:txBody>
          <a:bodyPr/>
          <a:lstStyle/>
          <a:p>
            <a:fld id="{E28617D7-67A6-DB4B-BD30-6081352DA443}" type="datetime1">
              <a:rPr lang="de-DE" smtClean="0"/>
              <a:t>13.01.2023</a:t>
            </a:fld>
            <a:endParaRPr lang="en-US" dirty="0"/>
          </a:p>
        </p:txBody>
      </p:sp>
      <p:sp>
        <p:nvSpPr>
          <p:cNvPr id="5" name="Fußzeilenplatzhalter 4">
            <a:extLst>
              <a:ext uri="{FF2B5EF4-FFF2-40B4-BE49-F238E27FC236}">
                <a16:creationId xmlns:a16="http://schemas.microsoft.com/office/drawing/2014/main" id="{CAB4E713-C830-D59E-1257-2D04136022CA}"/>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4E9D1DC6-54D7-1FC0-D407-AC62A34A479F}"/>
              </a:ext>
            </a:extLst>
          </p:cNvPr>
          <p:cNvSpPr>
            <a:spLocks noGrp="1"/>
          </p:cNvSpPr>
          <p:nvPr>
            <p:ph type="sldNum" sz="quarter" idx="12"/>
          </p:nvPr>
        </p:nvSpPr>
        <p:spPr/>
        <p:txBody>
          <a:bodyPr/>
          <a:lstStyle/>
          <a:p>
            <a:fld id="{01B7ABBB-F95C-4207-9F24-BB3EEA8B05EE}" type="slidenum">
              <a:rPr lang="en-US" smtClean="0"/>
              <a:pPr/>
              <a:t>29</a:t>
            </a:fld>
            <a:endParaRPr lang="en-US" dirty="0"/>
          </a:p>
        </p:txBody>
      </p:sp>
    </p:spTree>
    <p:extLst>
      <p:ext uri="{BB962C8B-B14F-4D97-AF65-F5344CB8AC3E}">
        <p14:creationId xmlns:p14="http://schemas.microsoft.com/office/powerpoint/2010/main" val="324899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8933" y="1160749"/>
            <a:ext cx="5343835" cy="693356"/>
          </a:xfrm>
          <a:solidFill>
            <a:schemeClr val="bg1">
              <a:alpha val="6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cs-CZ" sz="1950" dirty="0">
                <a:solidFill>
                  <a:schemeClr val="tx1">
                    <a:lumMod val="75000"/>
                    <a:lumOff val="25000"/>
                  </a:schemeClr>
                </a:solidFill>
              </a:rPr>
              <a:t>Co znamená</a:t>
            </a:r>
            <a:r>
              <a:rPr lang="de-DE" sz="1950" dirty="0">
                <a:solidFill>
                  <a:schemeClr val="tx1">
                    <a:lumMod val="75000"/>
                    <a:lumOff val="25000"/>
                  </a:schemeClr>
                </a:solidFill>
              </a:rPr>
              <a:t> „Cas“ </a:t>
            </a:r>
          </a:p>
        </p:txBody>
      </p:sp>
      <p:sp>
        <p:nvSpPr>
          <p:cNvPr id="3" name="Rechteck 2"/>
          <p:cNvSpPr/>
          <p:nvPr/>
        </p:nvSpPr>
        <p:spPr>
          <a:xfrm>
            <a:off x="2361102" y="2194011"/>
            <a:ext cx="1250428" cy="3231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500" i="1" dirty="0">
                <a:solidFill>
                  <a:schemeClr val="tx1">
                    <a:lumMod val="95000"/>
                    <a:lumOff val="5000"/>
                  </a:schemeClr>
                </a:solidFill>
              </a:rPr>
              <a:t>CRISPR</a:t>
            </a:r>
            <a:endParaRPr lang="de-DE" sz="1500" dirty="0">
              <a:solidFill>
                <a:schemeClr val="tx1">
                  <a:lumMod val="95000"/>
                  <a:lumOff val="5000"/>
                </a:schemeClr>
              </a:solidFill>
            </a:endParaRPr>
          </a:p>
        </p:txBody>
      </p:sp>
      <p:sp>
        <p:nvSpPr>
          <p:cNvPr id="5" name="Textfeld 4"/>
          <p:cNvSpPr txBox="1"/>
          <p:nvPr/>
        </p:nvSpPr>
        <p:spPr>
          <a:xfrm>
            <a:off x="1908932" y="2132857"/>
            <a:ext cx="348172" cy="461665"/>
          </a:xfrm>
          <a:prstGeom prst="rect">
            <a:avLst/>
          </a:prstGeom>
          <a:noFill/>
        </p:spPr>
        <p:txBody>
          <a:bodyPr wrap="none" rtlCol="0">
            <a:spAutoFit/>
          </a:bodyPr>
          <a:lstStyle/>
          <a:p>
            <a:r>
              <a:rPr lang="de-DE" sz="2400" b="1" dirty="0">
                <a:effectLst>
                  <a:outerShdw blurRad="38100" dist="38100" dir="2700000" algn="tl">
                    <a:srgbClr val="000000">
                      <a:alpha val="43137"/>
                    </a:srgbClr>
                  </a:outerShdw>
                </a:effectLst>
              </a:rPr>
              <a:t>C</a:t>
            </a:r>
          </a:p>
        </p:txBody>
      </p:sp>
      <p:sp>
        <p:nvSpPr>
          <p:cNvPr id="7" name="Textfeld 6"/>
          <p:cNvSpPr txBox="1"/>
          <p:nvPr/>
        </p:nvSpPr>
        <p:spPr>
          <a:xfrm>
            <a:off x="1976338" y="2571438"/>
            <a:ext cx="460382" cy="461665"/>
          </a:xfrm>
          <a:prstGeom prst="rect">
            <a:avLst/>
          </a:prstGeom>
          <a:noFill/>
        </p:spPr>
        <p:txBody>
          <a:bodyPr wrap="none" rtlCol="0">
            <a:spAutoFit/>
          </a:bodyPr>
          <a:lstStyle/>
          <a:p>
            <a:r>
              <a:rPr lang="de-DE" sz="2400" b="1" dirty="0" err="1">
                <a:effectLst>
                  <a:outerShdw blurRad="38100" dist="38100" dir="2700000" algn="tl">
                    <a:srgbClr val="000000">
                      <a:alpha val="43137"/>
                    </a:srgbClr>
                  </a:outerShdw>
                </a:effectLst>
              </a:rPr>
              <a:t>as</a:t>
            </a:r>
            <a:endParaRPr lang="de-DE" sz="2400" b="1" dirty="0">
              <a:effectLst>
                <a:outerShdw blurRad="38100" dist="38100" dir="2700000" algn="tl">
                  <a:srgbClr val="000000">
                    <a:alpha val="43137"/>
                  </a:srgbClr>
                </a:outerShdw>
              </a:effectLst>
            </a:endParaRPr>
          </a:p>
        </p:txBody>
      </p:sp>
      <p:sp>
        <p:nvSpPr>
          <p:cNvPr id="6" name="Rechteck 5"/>
          <p:cNvSpPr/>
          <p:nvPr/>
        </p:nvSpPr>
        <p:spPr>
          <a:xfrm>
            <a:off x="2478068" y="2640687"/>
            <a:ext cx="2133600" cy="3231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500" i="1" dirty="0">
                <a:solidFill>
                  <a:schemeClr val="tx1">
                    <a:lumMod val="95000"/>
                    <a:lumOff val="5000"/>
                  </a:schemeClr>
                </a:solidFill>
              </a:rPr>
              <a:t>Associated</a:t>
            </a:r>
            <a:r>
              <a:rPr lang="cs-CZ" sz="1500" i="1" dirty="0">
                <a:solidFill>
                  <a:schemeClr val="tx1">
                    <a:lumMod val="95000"/>
                    <a:lumOff val="5000"/>
                  </a:schemeClr>
                </a:solidFill>
              </a:rPr>
              <a:t> (související)</a:t>
            </a:r>
            <a:endParaRPr lang="de-DE" sz="1500" dirty="0">
              <a:solidFill>
                <a:schemeClr val="tx1">
                  <a:lumMod val="95000"/>
                  <a:lumOff val="5000"/>
                </a:schemeClr>
              </a:solidFill>
            </a:endParaRPr>
          </a:p>
        </p:txBody>
      </p:sp>
      <p:sp>
        <p:nvSpPr>
          <p:cNvPr id="18" name="Rechteck 17"/>
          <p:cNvSpPr/>
          <p:nvPr/>
        </p:nvSpPr>
        <p:spPr>
          <a:xfrm>
            <a:off x="4835781" y="2179022"/>
            <a:ext cx="2890119" cy="923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spAutoFit/>
          </a:bodyPr>
          <a:lstStyle/>
          <a:p>
            <a:r>
              <a:rPr lang="cs-CZ" i="1" dirty="0">
                <a:solidFill>
                  <a:schemeClr val="tx1">
                    <a:lumMod val="95000"/>
                    <a:lumOff val="5000"/>
                  </a:schemeClr>
                </a:solidFill>
              </a:rPr>
              <a:t>S </a:t>
            </a:r>
            <a:r>
              <a:rPr lang="en-US" i="1" dirty="0">
                <a:solidFill>
                  <a:schemeClr val="tx1">
                    <a:lumMod val="95000"/>
                    <a:lumOff val="5000"/>
                  </a:schemeClr>
                </a:solidFill>
              </a:rPr>
              <a:t>CRISPR </a:t>
            </a:r>
            <a:r>
              <a:rPr lang="cs-CZ" i="1" dirty="0">
                <a:solidFill>
                  <a:schemeClr val="tx1">
                    <a:lumMod val="95000"/>
                    <a:lumOff val="5000"/>
                  </a:schemeClr>
                </a:solidFill>
              </a:rPr>
              <a:t>související</a:t>
            </a:r>
            <a:r>
              <a:rPr lang="en-US" i="1" dirty="0">
                <a:solidFill>
                  <a:schemeClr val="tx1">
                    <a:lumMod val="95000"/>
                    <a:lumOff val="5000"/>
                  </a:schemeClr>
                </a:solidFill>
              </a:rPr>
              <a:t> Cas-Gen</a:t>
            </a:r>
            <a:r>
              <a:rPr lang="cs-CZ" i="1" dirty="0">
                <a:solidFill>
                  <a:schemeClr val="tx1">
                    <a:lumMod val="95000"/>
                    <a:lumOff val="5000"/>
                  </a:schemeClr>
                </a:solidFill>
              </a:rPr>
              <a:t>y</a:t>
            </a:r>
            <a:r>
              <a:rPr lang="en-US" i="1" dirty="0">
                <a:solidFill>
                  <a:schemeClr val="tx1">
                    <a:lumMod val="95000"/>
                    <a:lumOff val="5000"/>
                  </a:schemeClr>
                </a:solidFill>
              </a:rPr>
              <a:t> </a:t>
            </a:r>
            <a:r>
              <a:rPr lang="cs-CZ" i="1" dirty="0">
                <a:solidFill>
                  <a:schemeClr val="tx1">
                    <a:lumMod val="95000"/>
                    <a:lumOff val="5000"/>
                  </a:schemeClr>
                </a:solidFill>
              </a:rPr>
              <a:t>kódující pro</a:t>
            </a:r>
            <a:r>
              <a:rPr lang="en-US" i="1" dirty="0">
                <a:solidFill>
                  <a:schemeClr val="tx1">
                    <a:lumMod val="95000"/>
                    <a:lumOff val="5000"/>
                  </a:schemeClr>
                </a:solidFill>
              </a:rPr>
              <a:t> Cas-Protein</a:t>
            </a:r>
            <a:r>
              <a:rPr lang="cs-CZ" i="1" dirty="0">
                <a:solidFill>
                  <a:schemeClr val="tx1">
                    <a:lumMod val="95000"/>
                    <a:lumOff val="5000"/>
                  </a:schemeClr>
                </a:solidFill>
              </a:rPr>
              <a:t>y</a:t>
            </a:r>
            <a:r>
              <a:rPr lang="en-US" i="1" dirty="0">
                <a:solidFill>
                  <a:schemeClr val="tx1">
                    <a:lumMod val="95000"/>
                    <a:lumOff val="5000"/>
                  </a:schemeClr>
                </a:solidFill>
              </a:rPr>
              <a:t>, </a:t>
            </a:r>
          </a:p>
          <a:p>
            <a:r>
              <a:rPr lang="cs-CZ" i="1" dirty="0">
                <a:solidFill>
                  <a:schemeClr val="tx1">
                    <a:lumMod val="95000"/>
                    <a:lumOff val="5000"/>
                  </a:schemeClr>
                </a:solidFill>
              </a:rPr>
              <a:t>n</a:t>
            </a:r>
            <a:r>
              <a:rPr lang="en-US" i="1" dirty="0">
                <a:solidFill>
                  <a:schemeClr val="tx1">
                    <a:lumMod val="95000"/>
                    <a:lumOff val="5000"/>
                  </a:schemeClr>
                </a:solidFill>
              </a:rPr>
              <a:t>u</a:t>
            </a:r>
            <a:r>
              <a:rPr lang="cs-CZ" i="1" dirty="0" err="1">
                <a:solidFill>
                  <a:schemeClr val="tx1">
                    <a:lumMod val="95000"/>
                    <a:lumOff val="5000"/>
                  </a:schemeClr>
                </a:solidFill>
              </a:rPr>
              <a:t>kleázy</a:t>
            </a:r>
            <a:r>
              <a:rPr lang="cs-CZ" i="1" dirty="0">
                <a:solidFill>
                  <a:schemeClr val="tx1">
                    <a:lumMod val="95000"/>
                    <a:lumOff val="5000"/>
                  </a:schemeClr>
                </a:solidFill>
              </a:rPr>
              <a:t> stříhající</a:t>
            </a:r>
            <a:r>
              <a:rPr lang="en-US" i="1" dirty="0">
                <a:solidFill>
                  <a:schemeClr val="tx1">
                    <a:lumMod val="95000"/>
                    <a:lumOff val="5000"/>
                  </a:schemeClr>
                </a:solidFill>
              </a:rPr>
              <a:t> DNA </a:t>
            </a:r>
            <a:endParaRPr lang="de-DE" dirty="0">
              <a:solidFill>
                <a:schemeClr val="tx1">
                  <a:lumMod val="95000"/>
                  <a:lumOff val="5000"/>
                </a:schemeClr>
              </a:solidFill>
            </a:endParaRPr>
          </a:p>
        </p:txBody>
      </p:sp>
      <p:sp>
        <p:nvSpPr>
          <p:cNvPr id="4" name="Datumsplatzhalter 3">
            <a:extLst>
              <a:ext uri="{FF2B5EF4-FFF2-40B4-BE49-F238E27FC236}">
                <a16:creationId xmlns:a16="http://schemas.microsoft.com/office/drawing/2014/main" id="{3D6A6333-77F4-9541-23C9-288D85F72BE1}"/>
              </a:ext>
            </a:extLst>
          </p:cNvPr>
          <p:cNvSpPr>
            <a:spLocks noGrp="1"/>
          </p:cNvSpPr>
          <p:nvPr>
            <p:ph type="dt" sz="half" idx="10"/>
          </p:nvPr>
        </p:nvSpPr>
        <p:spPr/>
        <p:txBody>
          <a:bodyPr/>
          <a:lstStyle/>
          <a:p>
            <a:fld id="{DC1FF888-3A03-4F41-A3FB-9B2568FCA51A}" type="datetime1">
              <a:rPr lang="de-DE" smtClean="0"/>
              <a:t>13.01.2023</a:t>
            </a:fld>
            <a:endParaRPr lang="de-DE" dirty="0"/>
          </a:p>
        </p:txBody>
      </p:sp>
      <p:sp>
        <p:nvSpPr>
          <p:cNvPr id="8" name="Fußzeilenplatzhalter 7">
            <a:extLst>
              <a:ext uri="{FF2B5EF4-FFF2-40B4-BE49-F238E27FC236}">
                <a16:creationId xmlns:a16="http://schemas.microsoft.com/office/drawing/2014/main" id="{C144ED78-F9EE-A219-0129-6DDF19E01FCF}"/>
              </a:ext>
            </a:extLst>
          </p:cNvPr>
          <p:cNvSpPr>
            <a:spLocks noGrp="1"/>
          </p:cNvSpPr>
          <p:nvPr>
            <p:ph type="ftr" sz="quarter" idx="11"/>
          </p:nvPr>
        </p:nvSpPr>
        <p:spPr/>
        <p:txBody>
          <a:bodyPr/>
          <a:lstStyle/>
          <a:p>
            <a:r>
              <a:rPr lang="de-DE" dirty="0"/>
              <a:t>CRISPR</a:t>
            </a:r>
          </a:p>
        </p:txBody>
      </p:sp>
      <p:sp>
        <p:nvSpPr>
          <p:cNvPr id="9" name="Foliennummernplatzhalter 8">
            <a:extLst>
              <a:ext uri="{FF2B5EF4-FFF2-40B4-BE49-F238E27FC236}">
                <a16:creationId xmlns:a16="http://schemas.microsoft.com/office/drawing/2014/main" id="{94F401CE-5A00-E38F-8A8F-A9F2E379F51D}"/>
              </a:ext>
            </a:extLst>
          </p:cNvPr>
          <p:cNvSpPr>
            <a:spLocks noGrp="1"/>
          </p:cNvSpPr>
          <p:nvPr>
            <p:ph type="sldNum" sz="quarter" idx="12"/>
          </p:nvPr>
        </p:nvSpPr>
        <p:spPr/>
        <p:txBody>
          <a:bodyPr/>
          <a:lstStyle/>
          <a:p>
            <a:endParaRPr lang="de-DE" dirty="0"/>
          </a:p>
        </p:txBody>
      </p:sp>
      <p:pic>
        <p:nvPicPr>
          <p:cNvPr id="11" name="Grafik 10" descr="Ein Bild, das Text enthält.&#10;&#10;Automatisch generierte Beschreibung">
            <a:extLst>
              <a:ext uri="{FF2B5EF4-FFF2-40B4-BE49-F238E27FC236}">
                <a16:creationId xmlns:a16="http://schemas.microsoft.com/office/drawing/2014/main" id="{9CBF69F2-323D-BBAD-7852-061F43F5C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882" y="5146149"/>
            <a:ext cx="997403" cy="718601"/>
          </a:xfrm>
          <a:prstGeom prst="rect">
            <a:avLst/>
          </a:prstGeom>
        </p:spPr>
      </p:pic>
      <p:pic>
        <p:nvPicPr>
          <p:cNvPr id="12" name="Grafik 11">
            <a:extLst>
              <a:ext uri="{FF2B5EF4-FFF2-40B4-BE49-F238E27FC236}">
                <a16:creationId xmlns:a16="http://schemas.microsoft.com/office/drawing/2014/main" id="{85A2D3FE-136B-AE1E-0A61-5D962ABBF5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069" y="5505449"/>
            <a:ext cx="1547812" cy="489657"/>
          </a:xfrm>
          <a:prstGeom prst="rect">
            <a:avLst/>
          </a:prstGeom>
        </p:spPr>
      </p:pic>
    </p:spTree>
    <p:extLst>
      <p:ext uri="{BB962C8B-B14F-4D97-AF65-F5344CB8AC3E}">
        <p14:creationId xmlns:p14="http://schemas.microsoft.com/office/powerpoint/2010/main" val="16089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23528" y="1196752"/>
            <a:ext cx="8589640" cy="764704"/>
          </a:xfrm>
          <a:prstGeom prst="rect">
            <a:avLst/>
          </a:prstGeom>
        </p:spPr>
        <p:txBody>
          <a:bodyPr lIns="91440" tIns="45720" rIns="91440" bIns="45720" anchor="t"/>
          <a:lstStyle/>
          <a:p>
            <a:pPr algn="ctr">
              <a:spcBef>
                <a:spcPct val="0"/>
              </a:spcBef>
              <a:defRPr/>
            </a:pPr>
            <a:r>
              <a:rPr lang="en-US" sz="4400" b="1" dirty="0">
                <a:latin typeface="Arial"/>
                <a:cs typeface="Arial"/>
              </a:rPr>
              <a:t>4</a:t>
            </a:r>
            <a:r>
              <a:rPr lang="en-US" sz="4000" b="1" dirty="0">
                <a:latin typeface="Arial"/>
                <a:cs typeface="Arial"/>
              </a:rPr>
              <a:t>. </a:t>
            </a:r>
            <a:r>
              <a:rPr lang="cs-CZ" sz="4000" b="1" dirty="0">
                <a:latin typeface="Arial"/>
                <a:cs typeface="Arial"/>
              </a:rPr>
              <a:t>Důkaz restrikčního štěpení gelovou elektroforézou</a:t>
            </a:r>
            <a:endParaRPr kumimoji="0" lang="en-US" sz="4400" b="1" i="0" u="none" strike="noStrike" kern="1200" cap="none" spc="0" normalizeH="0" baseline="0" noProof="0" dirty="0">
              <a:ln>
                <a:noFill/>
              </a:ln>
              <a:solidFill>
                <a:srgbClr val="000000"/>
              </a:solidFill>
              <a:effectLst/>
              <a:uLnTx/>
              <a:uFillTx/>
              <a:latin typeface="Arial"/>
              <a:ea typeface="+mj-ea"/>
              <a:cs typeface="Arial"/>
            </a:endParaRPr>
          </a:p>
        </p:txBody>
      </p:sp>
      <p:sp>
        <p:nvSpPr>
          <p:cNvPr id="2" name="Datumsplatzhalter 1">
            <a:extLst>
              <a:ext uri="{FF2B5EF4-FFF2-40B4-BE49-F238E27FC236}">
                <a16:creationId xmlns:a16="http://schemas.microsoft.com/office/drawing/2014/main" id="{668AE26D-22BE-9357-9431-F3A308B86B3A}"/>
              </a:ext>
            </a:extLst>
          </p:cNvPr>
          <p:cNvSpPr>
            <a:spLocks noGrp="1"/>
          </p:cNvSpPr>
          <p:nvPr>
            <p:ph type="dt" sz="half" idx="10"/>
          </p:nvPr>
        </p:nvSpPr>
        <p:spPr/>
        <p:txBody>
          <a:bodyPr/>
          <a:lstStyle/>
          <a:p>
            <a:fld id="{EF9DDE8C-B47A-D242-BDA2-3D5DD22704FA}" type="datetime1">
              <a:rPr lang="de-DE" smtClean="0"/>
              <a:t>13.01.2023</a:t>
            </a:fld>
            <a:endParaRPr lang="en-US" dirty="0"/>
          </a:p>
        </p:txBody>
      </p:sp>
      <p:sp>
        <p:nvSpPr>
          <p:cNvPr id="3" name="Fußzeilenplatzhalter 2">
            <a:extLst>
              <a:ext uri="{FF2B5EF4-FFF2-40B4-BE49-F238E27FC236}">
                <a16:creationId xmlns:a16="http://schemas.microsoft.com/office/drawing/2014/main" id="{AF7C4F3E-1902-6533-41AF-B7756E7EA573}"/>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DC683AC1-1D96-1040-BD2B-F6F374DF4908}"/>
              </a:ext>
            </a:extLst>
          </p:cNvPr>
          <p:cNvSpPr>
            <a:spLocks noGrp="1"/>
          </p:cNvSpPr>
          <p:nvPr>
            <p:ph type="sldNum" sz="quarter" idx="12"/>
          </p:nvPr>
        </p:nvSpPr>
        <p:spPr/>
        <p:txBody>
          <a:bodyPr/>
          <a:lstStyle/>
          <a:p>
            <a:fld id="{01B7ABBB-F95C-4207-9F24-BB3EEA8B05EE}" type="slidenum">
              <a:rPr lang="en-US" smtClean="0"/>
              <a:pPr/>
              <a:t>30</a:t>
            </a:fld>
            <a:endParaRPr lang="en-US" dirty="0"/>
          </a:p>
        </p:txBody>
      </p:sp>
    </p:spTree>
    <p:extLst>
      <p:ext uri="{BB962C8B-B14F-4D97-AF65-F5344CB8AC3E}">
        <p14:creationId xmlns:p14="http://schemas.microsoft.com/office/powerpoint/2010/main" val="2528015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1560" y="3055600"/>
            <a:ext cx="5112568" cy="2246769"/>
          </a:xfrm>
          <a:prstGeom prst="rect">
            <a:avLst/>
          </a:prstGeom>
        </p:spPr>
        <p:txBody>
          <a:bodyPr wrap="square" lIns="91440" tIns="45720" rIns="91440" bIns="45720" anchor="t">
            <a:spAutoFit/>
          </a:bodyPr>
          <a:lstStyle/>
          <a:p>
            <a:pPr marL="804545" indent="-804545"/>
            <a:r>
              <a:rPr lang="de-DE" sz="2800" dirty="0">
                <a:latin typeface="Arial" panose="020B0604020202020204" pitchFamily="34" charset="0"/>
                <a:cs typeface="Arial" panose="020B0604020202020204" pitchFamily="34" charset="0"/>
              </a:rPr>
              <a:t>4.1	</a:t>
            </a:r>
            <a:r>
              <a:rPr lang="cs-CZ" sz="2800" dirty="0">
                <a:latin typeface="Arial" panose="020B0604020202020204" pitchFamily="34" charset="0"/>
                <a:cs typeface="Arial" panose="020B0604020202020204" pitchFamily="34" charset="0"/>
              </a:rPr>
              <a:t>Otevřete gelovou kazetu a navlhčete jamky </a:t>
            </a:r>
            <a:r>
              <a:rPr lang="de-DE" sz="2800" dirty="0">
                <a:latin typeface="Arial" panose="020B0604020202020204" pitchFamily="34" charset="0"/>
                <a:cs typeface="Arial" panose="020B0604020202020204" pitchFamily="34" charset="0"/>
              </a:rPr>
              <a:t>H</a:t>
            </a:r>
            <a:r>
              <a:rPr lang="de-DE" sz="2800" baseline="-25000" dirty="0">
                <a:latin typeface="Arial" panose="020B0604020202020204" pitchFamily="34" charset="0"/>
                <a:cs typeface="Arial" panose="020B0604020202020204" pitchFamily="34" charset="0"/>
              </a:rPr>
              <a:t>2</a:t>
            </a:r>
            <a:r>
              <a:rPr lang="de-DE" sz="2800" dirty="0">
                <a:latin typeface="Arial" panose="020B0604020202020204" pitchFamily="34" charset="0"/>
                <a:cs typeface="Arial" panose="020B0604020202020204" pitchFamily="34" charset="0"/>
              </a:rPr>
              <a:t>O</a:t>
            </a:r>
            <a:r>
              <a:rPr lang="de-DE" sz="2800" baseline="-25000" dirty="0">
                <a:latin typeface="Arial" panose="020B0604020202020204" pitchFamily="34" charset="0"/>
                <a:cs typeface="Arial" panose="020B0604020202020204" pitchFamily="34" charset="0"/>
              </a:rPr>
              <a:t>dist.</a:t>
            </a:r>
            <a:endParaRPr lang="cs-CZ"/>
          </a:p>
          <a:p>
            <a:pPr marL="804545" indent="-804545"/>
            <a:endParaRPr lang="de-DE" sz="2800" dirty="0">
              <a:latin typeface="Arial" panose="020B0604020202020204" pitchFamily="34" charset="0"/>
              <a:cs typeface="Arial" panose="020B0604020202020204" pitchFamily="34" charset="0"/>
            </a:endParaRPr>
          </a:p>
          <a:p>
            <a:pPr marL="804545" indent="-804545"/>
            <a:r>
              <a:rPr lang="de-DE" sz="2800" dirty="0">
                <a:latin typeface="Arial"/>
                <a:cs typeface="Arial"/>
              </a:rPr>
              <a:t>4.2  P</a:t>
            </a:r>
            <a:r>
              <a:rPr lang="cs-CZ" sz="2800" dirty="0" err="1">
                <a:latin typeface="Arial"/>
                <a:cs typeface="Arial"/>
              </a:rPr>
              <a:t>řebytečnou</a:t>
            </a:r>
            <a:r>
              <a:rPr lang="cs-CZ" sz="2800" dirty="0">
                <a:latin typeface="Arial"/>
                <a:cs typeface="Arial"/>
              </a:rPr>
              <a:t> vodu odsajte papírovou utěrkou</a:t>
            </a:r>
            <a:endParaRPr lang="de-DE" sz="2800" dirty="0">
              <a:latin typeface="Arial"/>
              <a:cs typeface="Aria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2677" y="4976345"/>
            <a:ext cx="2235679" cy="1490453"/>
          </a:xfrm>
          <a:prstGeom prst="rect">
            <a:avLst/>
          </a:prstGeom>
        </p:spPr>
      </p:pic>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r="23579"/>
          <a:stretch/>
        </p:blipFill>
        <p:spPr>
          <a:xfrm>
            <a:off x="6072677" y="2708920"/>
            <a:ext cx="2215396" cy="1932635"/>
          </a:xfrm>
          <a:prstGeom prst="rect">
            <a:avLst/>
          </a:prstGeom>
        </p:spPr>
      </p:pic>
      <p:sp>
        <p:nvSpPr>
          <p:cNvPr id="7" name="Titel 1">
            <a:extLst>
              <a:ext uri="{FF2B5EF4-FFF2-40B4-BE49-F238E27FC236}">
                <a16:creationId xmlns:a16="http://schemas.microsoft.com/office/drawing/2014/main" id="{8F8599DA-1A5F-470F-8103-0657CB84BEB3}"/>
              </a:ext>
            </a:extLst>
          </p:cNvPr>
          <p:cNvSpPr txBox="1">
            <a:spLocks/>
          </p:cNvSpPr>
          <p:nvPr/>
        </p:nvSpPr>
        <p:spPr>
          <a:xfrm>
            <a:off x="420591" y="638483"/>
            <a:ext cx="10009112" cy="764704"/>
          </a:xfrm>
          <a:prstGeom prst="rect">
            <a:avLst/>
          </a:prstGeom>
        </p:spPr>
        <p:txBody>
          <a:bodyPr lIns="91440" tIns="45720" rIns="91440" bIns="45720" anchor="t"/>
          <a:lstStyle/>
          <a:p>
            <a:pPr marL="584200">
              <a:spcBef>
                <a:spcPct val="0"/>
              </a:spcBef>
              <a:tabLst>
                <a:tab pos="573088" algn="l"/>
                <a:tab pos="617538" algn="l"/>
              </a:tabLst>
              <a:defRPr/>
            </a:pPr>
            <a:r>
              <a:rPr lang="en-US" sz="3200" b="1" dirty="0">
                <a:latin typeface="Arial"/>
                <a:cs typeface="Arial"/>
              </a:rPr>
              <a:t>4. </a:t>
            </a:r>
            <a:r>
              <a:rPr lang="en-US" sz="3200" b="1" dirty="0" err="1">
                <a:latin typeface="Arial"/>
                <a:cs typeface="Arial"/>
              </a:rPr>
              <a:t>Kontrola</a:t>
            </a:r>
            <a:r>
              <a:rPr lang="cs-CZ" sz="3200" b="1" dirty="0">
                <a:latin typeface="Arial"/>
                <a:cs typeface="Arial"/>
              </a:rPr>
              <a:t> produktu restrikčního </a:t>
            </a:r>
            <a:endParaRPr lang="en-US" sz="3200" b="1" dirty="0">
              <a:latin typeface="Arial"/>
              <a:cs typeface="Arial"/>
            </a:endParaRPr>
          </a:p>
          <a:p>
            <a:pPr marL="584200">
              <a:spcBef>
                <a:spcPct val="0"/>
              </a:spcBef>
              <a:tabLst>
                <a:tab pos="573088" algn="l"/>
                <a:tab pos="617538" algn="l"/>
              </a:tabLst>
              <a:defRPr/>
            </a:pPr>
            <a:r>
              <a:rPr lang="cs-CZ" sz="3200" b="1" dirty="0">
                <a:latin typeface="Arial"/>
                <a:cs typeface="Arial"/>
              </a:rPr>
              <a:t>    štěpení za použití elektroforézy</a:t>
            </a:r>
            <a:endParaRPr lang="en-US" sz="3200" b="1" i="0" u="none" strike="noStrike" kern="1200" cap="none" spc="0" normalizeH="0" baseline="0" noProof="0">
              <a:ln>
                <a:noFill/>
              </a:ln>
              <a:solidFill>
                <a:srgbClr val="000000"/>
              </a:solidFill>
              <a:effectLst/>
              <a:uLnTx/>
              <a:uFillTx/>
              <a:latin typeface="Arial"/>
              <a:ea typeface="+mj-ea"/>
              <a:cs typeface="Arial"/>
            </a:endParaRPr>
          </a:p>
        </p:txBody>
      </p:sp>
      <p:sp>
        <p:nvSpPr>
          <p:cNvPr id="3" name="Datumsplatzhalter 2">
            <a:extLst>
              <a:ext uri="{FF2B5EF4-FFF2-40B4-BE49-F238E27FC236}">
                <a16:creationId xmlns:a16="http://schemas.microsoft.com/office/drawing/2014/main" id="{71EDF4F5-DEAB-4597-C1A9-DFD0295FA305}"/>
              </a:ext>
            </a:extLst>
          </p:cNvPr>
          <p:cNvSpPr>
            <a:spLocks noGrp="1"/>
          </p:cNvSpPr>
          <p:nvPr>
            <p:ph type="dt" sz="half" idx="10"/>
          </p:nvPr>
        </p:nvSpPr>
        <p:spPr/>
        <p:txBody>
          <a:bodyPr/>
          <a:lstStyle/>
          <a:p>
            <a:fld id="{9CB7DAD9-A300-9242-9775-8E212CBD482B}" type="datetime1">
              <a:rPr lang="de-DE" smtClean="0"/>
              <a:t>13.01.2023</a:t>
            </a:fld>
            <a:endParaRPr lang="en-US" dirty="0"/>
          </a:p>
        </p:txBody>
      </p:sp>
      <p:sp>
        <p:nvSpPr>
          <p:cNvPr id="4" name="Fußzeilenplatzhalter 3">
            <a:extLst>
              <a:ext uri="{FF2B5EF4-FFF2-40B4-BE49-F238E27FC236}">
                <a16:creationId xmlns:a16="http://schemas.microsoft.com/office/drawing/2014/main" id="{3DB79368-2F41-1FE7-1C38-C5D7B0F22D14}"/>
              </a:ext>
            </a:extLst>
          </p:cNvPr>
          <p:cNvSpPr>
            <a:spLocks noGrp="1"/>
          </p:cNvSpPr>
          <p:nvPr>
            <p:ph type="ftr" sz="quarter" idx="11"/>
          </p:nvPr>
        </p:nvSpPr>
        <p:spPr/>
        <p:txBody>
          <a:bodyPr/>
          <a:lstStyle/>
          <a:p>
            <a:endParaRPr lang="en-US" dirty="0"/>
          </a:p>
        </p:txBody>
      </p:sp>
      <p:sp>
        <p:nvSpPr>
          <p:cNvPr id="8" name="Foliennummernplatzhalter 7">
            <a:extLst>
              <a:ext uri="{FF2B5EF4-FFF2-40B4-BE49-F238E27FC236}">
                <a16:creationId xmlns:a16="http://schemas.microsoft.com/office/drawing/2014/main" id="{AFD1D46B-3E23-557B-9F67-C6D16479D1F0}"/>
              </a:ext>
            </a:extLst>
          </p:cNvPr>
          <p:cNvSpPr>
            <a:spLocks noGrp="1"/>
          </p:cNvSpPr>
          <p:nvPr>
            <p:ph type="sldNum" sz="quarter" idx="12"/>
          </p:nvPr>
        </p:nvSpPr>
        <p:spPr/>
        <p:txBody>
          <a:bodyPr/>
          <a:lstStyle/>
          <a:p>
            <a:fld id="{01B7ABBB-F95C-4207-9F24-BB3EEA8B05EE}" type="slidenum">
              <a:rPr lang="en-US" smtClean="0"/>
              <a:pPr/>
              <a:t>31</a:t>
            </a:fld>
            <a:endParaRPr lang="en-US" dirty="0"/>
          </a:p>
        </p:txBody>
      </p:sp>
      <p:pic>
        <p:nvPicPr>
          <p:cNvPr id="9" name="Grafik 8">
            <a:extLst>
              <a:ext uri="{FF2B5EF4-FFF2-40B4-BE49-F238E27FC236}">
                <a16:creationId xmlns:a16="http://schemas.microsoft.com/office/drawing/2014/main" id="{DD466BA0-29CE-1D82-0581-75D36BAD77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3324892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23528" y="290413"/>
            <a:ext cx="8624749" cy="7217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algn="l" defTabSz="914400" rtl="0" eaLnBrk="0" fontAlgn="base" latinLnBrk="0" hangingPunct="0">
              <a:lnSpc>
                <a:spcPct val="100000"/>
              </a:lnSpc>
              <a:spcBef>
                <a:spcPct val="0"/>
              </a:spcBef>
              <a:spcAft>
                <a:spcPct val="0"/>
              </a:spcAft>
              <a:buClrTx/>
              <a:buSzTx/>
              <a:tabLst/>
            </a:pPr>
            <a:r>
              <a:rPr kumimoji="0" lang="cs-CZ" sz="3200" b="1" i="0" u="none" strike="noStrike" cap="none" normalizeH="0" baseline="0" dirty="0">
                <a:ln>
                  <a:noFill/>
                </a:ln>
                <a:solidFill>
                  <a:schemeClr val="tx1"/>
                </a:solidFill>
                <a:effectLst/>
                <a:latin typeface="Arial" pitchFamily="34" charset="0"/>
                <a:ea typeface="Calibri" pitchFamily="34" charset="0"/>
                <a:cs typeface="Arial" pitchFamily="34" charset="0"/>
              </a:rPr>
              <a:t>Příprava vzorků na gelovou elektroforézu </a:t>
            </a:r>
            <a:endParaRPr kumimoji="0" lang="de-DE" sz="3200" b="1"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lvl="1" eaLnBrk="0" fontAlgn="base" hangingPunct="0">
              <a:spcBef>
                <a:spcPct val="0"/>
              </a:spcBef>
              <a:spcAft>
                <a:spcPct val="0"/>
              </a:spcAft>
            </a:pPr>
            <a:endParaRPr lang="de-DE" sz="1100" dirty="0">
              <a:latin typeface="Arial" pitchFamily="34" charset="0"/>
              <a:ea typeface="Calibri" pitchFamily="34" charset="0"/>
              <a:cs typeface="Arial" pitchFamily="34" charset="0"/>
            </a:endParaRPr>
          </a:p>
          <a:p>
            <a:pPr marL="628650" lvl="1" indent="-628650" eaLnBrk="0" fontAlgn="base" hangingPunct="0">
              <a:spcBef>
                <a:spcPct val="0"/>
              </a:spcBef>
              <a:spcAft>
                <a:spcPct val="0"/>
              </a:spcAft>
            </a:pPr>
            <a:r>
              <a:rPr lang="de-DE" sz="2800" dirty="0">
                <a:latin typeface="Arial"/>
                <a:ea typeface="Calibri" pitchFamily="34" charset="0"/>
                <a:cs typeface="Arial"/>
              </a:rPr>
              <a:t>4.3 Pro </a:t>
            </a:r>
            <a:r>
              <a:rPr lang="de-DE" sz="2800" dirty="0" err="1">
                <a:latin typeface="Arial"/>
                <a:ea typeface="Calibri" pitchFamily="34" charset="0"/>
                <a:cs typeface="Arial"/>
              </a:rPr>
              <a:t>slepou</a:t>
            </a:r>
            <a:r>
              <a:rPr lang="de-DE" sz="2800" dirty="0">
                <a:latin typeface="Arial"/>
                <a:ea typeface="Calibri" pitchFamily="34" charset="0"/>
                <a:cs typeface="Arial"/>
              </a:rPr>
              <a:t> </a:t>
            </a:r>
            <a:r>
              <a:rPr lang="de-DE" sz="2800" dirty="0" err="1">
                <a:latin typeface="Arial"/>
                <a:ea typeface="Calibri" pitchFamily="34" charset="0"/>
                <a:cs typeface="Arial"/>
              </a:rPr>
              <a:t>kontrolu</a:t>
            </a:r>
            <a:r>
              <a:rPr lang="cs-CZ" sz="2800" dirty="0">
                <a:latin typeface="Arial"/>
                <a:ea typeface="Calibri" pitchFamily="34" charset="0"/>
                <a:cs typeface="Arial"/>
              </a:rPr>
              <a:t> </a:t>
            </a:r>
            <a:r>
              <a:rPr lang="cs-CZ" sz="2800" dirty="0" err="1">
                <a:latin typeface="Arial"/>
                <a:ea typeface="Calibri" pitchFamily="34" charset="0"/>
                <a:cs typeface="Arial"/>
              </a:rPr>
              <a:t>napipetujte</a:t>
            </a:r>
            <a:r>
              <a:rPr lang="cs-CZ" sz="2800" dirty="0">
                <a:latin typeface="Arial"/>
                <a:ea typeface="Calibri" pitchFamily="34" charset="0"/>
                <a:cs typeface="Arial"/>
              </a:rPr>
              <a:t> do nové zkumavky</a:t>
            </a:r>
            <a:r>
              <a:rPr lang="cs-CZ" sz="2800" dirty="0">
                <a:latin typeface="Arial"/>
                <a:cs typeface="Arial"/>
              </a:rPr>
              <a:t> C</a:t>
            </a:r>
            <a:r>
              <a:rPr lang="de-DE" sz="2800" dirty="0">
                <a:latin typeface="Arial"/>
                <a:cs typeface="Arial"/>
              </a:rPr>
              <a:t>:</a:t>
            </a:r>
            <a:br>
              <a:rPr lang="de-DE" sz="2800" dirty="0">
                <a:latin typeface="Arial" panose="020B0604020202020204" pitchFamily="34" charset="0"/>
                <a:cs typeface="Arial" panose="020B0604020202020204" pitchFamily="34" charset="0"/>
              </a:rPr>
            </a:br>
            <a:r>
              <a:rPr lang="de-DE" sz="2800" dirty="0">
                <a:latin typeface="Arial"/>
                <a:cs typeface="Arial"/>
              </a:rPr>
              <a:t>- 1 µL </a:t>
            </a:r>
            <a:r>
              <a:rPr lang="cs-CZ" sz="2800" dirty="0">
                <a:latin typeface="Arial"/>
                <a:cs typeface="Arial"/>
              </a:rPr>
              <a:t>nanášecího pufru</a:t>
            </a:r>
            <a:r>
              <a:rPr lang="de-DE" sz="2800" dirty="0">
                <a:latin typeface="Arial"/>
                <a:cs typeface="Arial"/>
              </a:rPr>
              <a:t>(LB), </a:t>
            </a:r>
            <a:br>
              <a:rPr lang="de-DE" sz="2800" dirty="0">
                <a:latin typeface="Arial" panose="020B0604020202020204" pitchFamily="34" charset="0"/>
                <a:cs typeface="Arial" panose="020B0604020202020204" pitchFamily="34" charset="0"/>
              </a:rPr>
            </a:br>
            <a:r>
              <a:rPr lang="de-DE" sz="2800" dirty="0">
                <a:latin typeface="Arial"/>
                <a:cs typeface="Arial"/>
              </a:rPr>
              <a:t>- 1 µL </a:t>
            </a:r>
            <a:r>
              <a:rPr lang="cs-CZ" sz="2800" dirty="0" err="1">
                <a:latin typeface="Arial"/>
                <a:cs typeface="Arial"/>
              </a:rPr>
              <a:t>nenaštěpeného</a:t>
            </a:r>
            <a:r>
              <a:rPr lang="cs-CZ" sz="2800" dirty="0">
                <a:latin typeface="Arial"/>
                <a:cs typeface="Arial"/>
              </a:rPr>
              <a:t> </a:t>
            </a:r>
            <a:r>
              <a:rPr lang="cs-CZ" sz="2800" dirty="0" err="1">
                <a:latin typeface="Arial"/>
                <a:cs typeface="Arial"/>
              </a:rPr>
              <a:t>plasmidu</a:t>
            </a:r>
            <a:r>
              <a:rPr lang="de-DE" sz="2800" dirty="0">
                <a:latin typeface="Arial"/>
                <a:cs typeface="Arial"/>
              </a:rPr>
              <a:t> (P) </a:t>
            </a:r>
            <a:br>
              <a:rPr lang="de-DE" sz="2800" dirty="0">
                <a:latin typeface="Arial" panose="020B0604020202020204" pitchFamily="34" charset="0"/>
                <a:cs typeface="Arial" panose="020B0604020202020204" pitchFamily="34" charset="0"/>
              </a:rPr>
            </a:br>
            <a:r>
              <a:rPr lang="de-DE" sz="2800" dirty="0">
                <a:latin typeface="Arial"/>
                <a:cs typeface="Arial"/>
              </a:rPr>
              <a:t>- 4 µL H</a:t>
            </a:r>
            <a:r>
              <a:rPr lang="de-DE" sz="2800" baseline="-25000" dirty="0">
                <a:latin typeface="Arial"/>
                <a:cs typeface="Arial"/>
              </a:rPr>
              <a:t>2</a:t>
            </a:r>
            <a:r>
              <a:rPr lang="de-DE" sz="2800" dirty="0">
                <a:latin typeface="Arial"/>
                <a:cs typeface="Arial"/>
              </a:rPr>
              <a:t>O</a:t>
            </a:r>
            <a:endParaRPr lang="cs-CZ" sz="2800" dirty="0">
              <a:latin typeface="Arial"/>
              <a:cs typeface="Arial"/>
            </a:endParaRPr>
          </a:p>
          <a:p>
            <a:pPr marL="531495" lvl="1" indent="-531495" eaLnBrk="0" fontAlgn="base" hangingPunct="0">
              <a:spcBef>
                <a:spcPct val="0"/>
              </a:spcBef>
              <a:spcAft>
                <a:spcPct val="0"/>
              </a:spcAft>
            </a:pPr>
            <a:endParaRPr lang="de-DE" sz="2800" dirty="0">
              <a:latin typeface="Arial" pitchFamily="34" charset="0"/>
              <a:cs typeface="Arial" pitchFamily="34" charset="0"/>
            </a:endParaRPr>
          </a:p>
          <a:p>
            <a:pPr marL="620395" lvl="1" indent="-620395" eaLnBrk="0" fontAlgn="base" hangingPunct="0">
              <a:spcBef>
                <a:spcPct val="0"/>
              </a:spcBef>
              <a:spcAft>
                <a:spcPct val="0"/>
              </a:spcAft>
            </a:pPr>
            <a:r>
              <a:rPr lang="de-DE" sz="2800" dirty="0">
                <a:latin typeface="Arial"/>
                <a:ea typeface="Calibri" pitchFamily="34" charset="0"/>
                <a:cs typeface="Arial"/>
              </a:rPr>
              <a:t>4.4 </a:t>
            </a:r>
            <a:r>
              <a:rPr lang="cs-CZ" sz="2800" dirty="0">
                <a:latin typeface="Arial"/>
                <a:ea typeface="Calibri" pitchFamily="34" charset="0"/>
                <a:cs typeface="Arial"/>
              </a:rPr>
              <a:t> Na důkaz úspěšnosti štěpení </a:t>
            </a:r>
            <a:r>
              <a:rPr lang="cs-CZ" sz="2800" dirty="0" err="1">
                <a:latin typeface="Arial"/>
                <a:ea typeface="Calibri" pitchFamily="34" charset="0"/>
                <a:cs typeface="Arial"/>
              </a:rPr>
              <a:t>napipetujte</a:t>
            </a:r>
            <a:r>
              <a:rPr lang="cs-CZ" sz="2800" dirty="0">
                <a:latin typeface="Arial"/>
                <a:cs typeface="Arial"/>
              </a:rPr>
              <a:t> do nové zkumavky R</a:t>
            </a:r>
            <a:r>
              <a:rPr lang="de-DE" sz="2800" dirty="0">
                <a:latin typeface="Arial"/>
                <a:cs typeface="Arial"/>
              </a:rPr>
              <a:t>:</a:t>
            </a:r>
            <a:br>
              <a:rPr lang="de-DE" sz="2800" dirty="0">
                <a:latin typeface="Arial" panose="020B0604020202020204" pitchFamily="34" charset="0"/>
                <a:cs typeface="Arial" panose="020B0604020202020204" pitchFamily="34" charset="0"/>
              </a:rPr>
            </a:br>
            <a:r>
              <a:rPr lang="de-DE" sz="2800" dirty="0">
                <a:latin typeface="Arial"/>
                <a:cs typeface="Arial"/>
              </a:rPr>
              <a:t>- 1 µL </a:t>
            </a:r>
            <a:r>
              <a:rPr lang="cs-CZ" sz="2800" dirty="0">
                <a:latin typeface="Arial"/>
                <a:cs typeface="Arial"/>
              </a:rPr>
              <a:t>nanášecího pufru </a:t>
            </a:r>
            <a:r>
              <a:rPr lang="de-DE" sz="2800" dirty="0">
                <a:latin typeface="Arial"/>
                <a:cs typeface="Arial"/>
              </a:rPr>
              <a:t>(LB), </a:t>
            </a:r>
            <a:br>
              <a:rPr lang="de-DE" sz="2800" dirty="0">
                <a:latin typeface="Arial" panose="020B0604020202020204" pitchFamily="34" charset="0"/>
                <a:cs typeface="Arial" panose="020B0604020202020204" pitchFamily="34" charset="0"/>
              </a:rPr>
            </a:br>
            <a:r>
              <a:rPr lang="de-DE" sz="2800" dirty="0">
                <a:latin typeface="Arial"/>
                <a:cs typeface="Arial"/>
              </a:rPr>
              <a:t>- 1 µL H</a:t>
            </a:r>
            <a:r>
              <a:rPr lang="de-DE" sz="2800" baseline="-25000" dirty="0">
                <a:latin typeface="Arial"/>
                <a:cs typeface="Arial"/>
              </a:rPr>
              <a:t>2</a:t>
            </a:r>
            <a:r>
              <a:rPr lang="de-DE" sz="2800" dirty="0">
                <a:latin typeface="Arial"/>
                <a:cs typeface="Arial"/>
              </a:rPr>
              <a:t>O </a:t>
            </a:r>
            <a:br>
              <a:rPr lang="de-DE" sz="2800" dirty="0">
                <a:latin typeface="Arial" panose="020B0604020202020204" pitchFamily="34" charset="0"/>
                <a:cs typeface="Arial" panose="020B0604020202020204" pitchFamily="34" charset="0"/>
              </a:rPr>
            </a:br>
            <a:r>
              <a:rPr lang="de-DE" sz="2800" dirty="0">
                <a:latin typeface="Arial"/>
                <a:cs typeface="Arial"/>
              </a:rPr>
              <a:t>- 4 µL </a:t>
            </a:r>
            <a:r>
              <a:rPr lang="cs-CZ" sz="2800" dirty="0">
                <a:latin typeface="Arial"/>
                <a:cs typeface="Arial"/>
              </a:rPr>
              <a:t>restrikční endonukleázy ze zkumavky D</a:t>
            </a:r>
            <a:r>
              <a:rPr lang="de-DE" sz="2800" dirty="0">
                <a:latin typeface="Arial"/>
                <a:cs typeface="Arial"/>
              </a:rPr>
              <a:t> </a:t>
            </a:r>
            <a:br>
              <a:rPr lang="de-DE" sz="2800" dirty="0">
                <a:latin typeface="Arial" panose="020B0604020202020204" pitchFamily="34" charset="0"/>
                <a:cs typeface="Arial" panose="020B0604020202020204" pitchFamily="34" charset="0"/>
              </a:rPr>
            </a:br>
            <a:r>
              <a:rPr lang="cs-CZ" sz="2800" dirty="0">
                <a:solidFill>
                  <a:srgbClr val="FF0000"/>
                </a:solidFill>
                <a:latin typeface="Arial"/>
                <a:cs typeface="Arial"/>
              </a:rPr>
              <a:t>Zkumavku D nechte na ledu.</a:t>
            </a:r>
            <a:endParaRPr lang="de-DE" sz="2800" dirty="0">
              <a:latin typeface="Arial"/>
              <a:cs typeface="Arial"/>
            </a:endParaRPr>
          </a:p>
          <a:p>
            <a:pPr marL="620395" lvl="1" indent="-620395" eaLnBrk="0" fontAlgn="base" hangingPunct="0">
              <a:spcBef>
                <a:spcPct val="0"/>
              </a:spcBef>
              <a:spcAft>
                <a:spcPct val="0"/>
              </a:spcAft>
            </a:pPr>
            <a:endParaRPr lang="de-DE" sz="2800" dirty="0">
              <a:latin typeface="Arial" pitchFamily="34" charset="0"/>
              <a:ea typeface="Calibri" pitchFamily="34" charset="0"/>
              <a:cs typeface="Arial" pitchFamily="34" charset="0"/>
            </a:endParaRPr>
          </a:p>
          <a:p>
            <a:pPr marL="531495" lvl="1" indent="-531495" eaLnBrk="0" fontAlgn="base" hangingPunct="0">
              <a:spcBef>
                <a:spcPct val="0"/>
              </a:spcBef>
              <a:spcAft>
                <a:spcPct val="0"/>
              </a:spcAft>
            </a:pPr>
            <a:endParaRPr lang="de-DE" sz="2800" dirty="0">
              <a:latin typeface="Arial" pitchFamily="34" charset="0"/>
              <a:ea typeface="Calibri" pitchFamily="34" charset="0"/>
              <a:cs typeface="Arial" pitchFamily="34" charset="0"/>
            </a:endParaRPr>
          </a:p>
          <a:p>
            <a:pPr marL="531495" lvl="1" indent="-531495" eaLnBrk="0" fontAlgn="base" hangingPunct="0">
              <a:spcBef>
                <a:spcPct val="0"/>
              </a:spcBef>
              <a:spcAft>
                <a:spcPct val="0"/>
              </a:spcAft>
            </a:pPr>
            <a:endParaRPr lang="de-DE" sz="2800" b="0" i="0" u="none" strike="noStrike" cap="none" normalizeH="0" baseline="0" dirty="0">
              <a:ln>
                <a:noFill/>
              </a:ln>
              <a:solidFill>
                <a:schemeClr val="tx1"/>
              </a:solidFill>
              <a:effectLst/>
              <a:latin typeface="Arial" pitchFamily="34" charset="0"/>
              <a:ea typeface="Calibri" pitchFamily="34" charset="0"/>
              <a:cs typeface="Arial" pitchFamily="34" charset="0"/>
            </a:endParaRPr>
          </a:p>
        </p:txBody>
      </p:sp>
      <p:pic>
        <p:nvPicPr>
          <p:cNvPr id="3" name="Grafik 2">
            <a:extLst>
              <a:ext uri="{FF2B5EF4-FFF2-40B4-BE49-F238E27FC236}">
                <a16:creationId xmlns:a16="http://schemas.microsoft.com/office/drawing/2014/main" id="{86C60E95-7619-4590-1567-A22E96B6F46D}"/>
              </a:ext>
            </a:extLst>
          </p:cNvPr>
          <p:cNvPicPr>
            <a:picLocks noChangeAspect="1"/>
          </p:cNvPicPr>
          <p:nvPr/>
        </p:nvPicPr>
        <p:blipFill rotWithShape="1">
          <a:blip r:embed="rId3">
            <a:extLst>
              <a:ext uri="{28A0092B-C50C-407E-A947-70E740481C1C}">
                <a14:useLocalDpi xmlns:a14="http://schemas.microsoft.com/office/drawing/2010/main" val="0"/>
              </a:ext>
            </a:extLst>
          </a:blip>
          <a:srcRect l="2751" t="4612" r="4640" b="24469"/>
          <a:stretch/>
        </p:blipFill>
        <p:spPr>
          <a:xfrm>
            <a:off x="6674183" y="2340893"/>
            <a:ext cx="2131219" cy="2176834"/>
          </a:xfrm>
          <a:prstGeom prst="rect">
            <a:avLst/>
          </a:prstGeom>
        </p:spPr>
      </p:pic>
      <p:sp>
        <p:nvSpPr>
          <p:cNvPr id="2" name="Textfeld 1">
            <a:extLst>
              <a:ext uri="{FF2B5EF4-FFF2-40B4-BE49-F238E27FC236}">
                <a16:creationId xmlns:a16="http://schemas.microsoft.com/office/drawing/2014/main" id="{4BDDD746-80FD-906E-9E75-03D19382E50D}"/>
              </a:ext>
            </a:extLst>
          </p:cNvPr>
          <p:cNvSpPr txBox="1"/>
          <p:nvPr/>
        </p:nvSpPr>
        <p:spPr>
          <a:xfrm>
            <a:off x="7520807" y="3167699"/>
            <a:ext cx="360040" cy="523220"/>
          </a:xfrm>
          <a:prstGeom prst="rect">
            <a:avLst/>
          </a:prstGeom>
          <a:noFill/>
        </p:spPr>
        <p:txBody>
          <a:bodyPr wrap="square" rtlCol="0">
            <a:spAutoFit/>
          </a:bodyPr>
          <a:lstStyle/>
          <a:p>
            <a:r>
              <a:rPr lang="de-DE" sz="2800" dirty="0"/>
              <a:t>D</a:t>
            </a:r>
          </a:p>
        </p:txBody>
      </p:sp>
      <p:sp>
        <p:nvSpPr>
          <p:cNvPr id="4" name="Datumsplatzhalter 3">
            <a:extLst>
              <a:ext uri="{FF2B5EF4-FFF2-40B4-BE49-F238E27FC236}">
                <a16:creationId xmlns:a16="http://schemas.microsoft.com/office/drawing/2014/main" id="{0F2B0BC4-A491-7928-D03F-42B5209B28E5}"/>
              </a:ext>
            </a:extLst>
          </p:cNvPr>
          <p:cNvSpPr>
            <a:spLocks noGrp="1"/>
          </p:cNvSpPr>
          <p:nvPr>
            <p:ph type="dt" sz="half" idx="10"/>
          </p:nvPr>
        </p:nvSpPr>
        <p:spPr/>
        <p:txBody>
          <a:bodyPr/>
          <a:lstStyle/>
          <a:p>
            <a:fld id="{F6DA1D59-FB58-D04D-B7B3-E659DF57CEF1}" type="datetime1">
              <a:rPr lang="de-DE" smtClean="0"/>
              <a:t>13.01.2023</a:t>
            </a:fld>
            <a:endParaRPr lang="en-US" dirty="0"/>
          </a:p>
        </p:txBody>
      </p:sp>
      <p:sp>
        <p:nvSpPr>
          <p:cNvPr id="5" name="Fußzeilenplatzhalter 4">
            <a:extLst>
              <a:ext uri="{FF2B5EF4-FFF2-40B4-BE49-F238E27FC236}">
                <a16:creationId xmlns:a16="http://schemas.microsoft.com/office/drawing/2014/main" id="{3105C39E-0D8C-F91A-B87E-BEC14A066BAD}"/>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E5EA4684-3D93-5FD5-14F7-CA4E4E28CD91}"/>
              </a:ext>
            </a:extLst>
          </p:cNvPr>
          <p:cNvSpPr>
            <a:spLocks noGrp="1"/>
          </p:cNvSpPr>
          <p:nvPr>
            <p:ph type="sldNum" sz="quarter" idx="12"/>
          </p:nvPr>
        </p:nvSpPr>
        <p:spPr/>
        <p:txBody>
          <a:bodyPr/>
          <a:lstStyle/>
          <a:p>
            <a:fld id="{01B7ABBB-F95C-4207-9F24-BB3EEA8B05EE}" type="slidenum">
              <a:rPr lang="en-US" smtClean="0"/>
              <a:pPr/>
              <a:t>32</a:t>
            </a:fld>
            <a:endParaRPr lang="en-US" dirty="0"/>
          </a:p>
        </p:txBody>
      </p:sp>
    </p:spTree>
    <p:extLst>
      <p:ext uri="{BB962C8B-B14F-4D97-AF65-F5344CB8AC3E}">
        <p14:creationId xmlns:p14="http://schemas.microsoft.com/office/powerpoint/2010/main" val="1640663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0511" y="1010416"/>
            <a:ext cx="8624749"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eaLnBrk="0" fontAlgn="base" hangingPunct="0">
              <a:spcBef>
                <a:spcPct val="0"/>
              </a:spcBef>
              <a:spcAft>
                <a:spcPct val="0"/>
              </a:spcAft>
            </a:pPr>
            <a:r>
              <a:rPr lang="cs-CZ" sz="1100" dirty="0">
                <a:latin typeface="Arial"/>
                <a:ea typeface="Calibri" pitchFamily="34" charset="0"/>
                <a:cs typeface="Arial"/>
              </a:rPr>
              <a:t> </a:t>
            </a:r>
            <a:r>
              <a:rPr lang="cs-CZ" sz="3600" b="1" dirty="0">
                <a:latin typeface="Arial"/>
                <a:ea typeface="Calibri" pitchFamily="34" charset="0"/>
                <a:cs typeface="Arial"/>
              </a:rPr>
              <a:t>Proces samotné gelové elektroforézy</a:t>
            </a:r>
            <a:endParaRPr lang="de-DE" sz="3600" b="1" dirty="0">
              <a:latin typeface="Arial" pitchFamily="34" charset="0"/>
              <a:ea typeface="Calibri" pitchFamily="34" charset="0"/>
              <a:cs typeface="Arial" pitchFamily="34" charset="0"/>
            </a:endParaRPr>
          </a:p>
          <a:p>
            <a:pPr marL="715645" lvl="1" indent="-715645" eaLnBrk="0" fontAlgn="base" hangingPunct="0">
              <a:spcBef>
                <a:spcPct val="0"/>
              </a:spcBef>
              <a:spcAft>
                <a:spcPct val="0"/>
              </a:spcAft>
            </a:pPr>
            <a:r>
              <a:rPr lang="de-DE" sz="2800" dirty="0">
                <a:latin typeface="Arial"/>
                <a:ea typeface="Calibri" pitchFamily="34" charset="0"/>
                <a:cs typeface="Arial"/>
              </a:rPr>
              <a:t>4.5 D</a:t>
            </a:r>
            <a:r>
              <a:rPr lang="cs-CZ" sz="2800" dirty="0" err="1">
                <a:latin typeface="Arial"/>
                <a:ea typeface="Calibri" pitchFamily="34" charset="0"/>
                <a:cs typeface="Arial"/>
              </a:rPr>
              <a:t>le</a:t>
            </a:r>
            <a:r>
              <a:rPr lang="cs-CZ" sz="2800" dirty="0">
                <a:latin typeface="Arial"/>
                <a:ea typeface="Calibri" pitchFamily="34" charset="0"/>
                <a:cs typeface="Arial"/>
              </a:rPr>
              <a:t> následujícího schématu </a:t>
            </a:r>
            <a:r>
              <a:rPr lang="cs-CZ" sz="2800" dirty="0" err="1">
                <a:latin typeface="Arial"/>
                <a:ea typeface="Calibri" pitchFamily="34" charset="0"/>
                <a:cs typeface="Arial"/>
              </a:rPr>
              <a:t>napipetuje</a:t>
            </a:r>
            <a:r>
              <a:rPr lang="cs-CZ" sz="2800" dirty="0">
                <a:latin typeface="Arial"/>
                <a:ea typeface="Calibri" pitchFamily="34" charset="0"/>
                <a:cs typeface="Arial"/>
              </a:rPr>
              <a:t> do jamek</a:t>
            </a:r>
            <a:r>
              <a:rPr lang="de-DE" sz="2800" dirty="0">
                <a:latin typeface="Arial"/>
                <a:ea typeface="Calibri" pitchFamily="34" charset="0"/>
                <a:cs typeface="Arial"/>
              </a:rPr>
              <a:t>:</a:t>
            </a:r>
            <a:endParaRPr lang="de-DE" sz="2800" b="0" i="0" u="none" strike="noStrike" cap="none" normalizeH="0" baseline="0" dirty="0">
              <a:ln>
                <a:noFill/>
              </a:ln>
              <a:solidFill>
                <a:schemeClr val="tx1"/>
              </a:solidFill>
              <a:effectLst/>
              <a:latin typeface="Arial"/>
              <a:ea typeface="Calibri" pitchFamily="34" charset="0"/>
              <a:cs typeface="Arial"/>
            </a:endParaRPr>
          </a:p>
          <a:p>
            <a:pPr marL="715645" lvl="1" indent="-715645" eaLnBrk="0" fontAlgn="base" hangingPunct="0">
              <a:spcBef>
                <a:spcPct val="0"/>
              </a:spcBef>
              <a:spcAft>
                <a:spcPct val="0"/>
              </a:spcAft>
            </a:pPr>
            <a:r>
              <a:rPr lang="de-DE" sz="2800" dirty="0">
                <a:latin typeface="Arial" pitchFamily="34" charset="0"/>
                <a:ea typeface="Calibri" pitchFamily="34" charset="0"/>
                <a:cs typeface="Arial" pitchFamily="34" charset="0"/>
              </a:rPr>
              <a:t>	- </a:t>
            </a:r>
            <a:r>
              <a:rPr lang="de-DE" sz="2800" dirty="0">
                <a:latin typeface="Arial" panose="020B0604020202020204" pitchFamily="34" charset="0"/>
                <a:cs typeface="Arial" panose="020B0604020202020204" pitchFamily="34" charset="0"/>
              </a:rPr>
              <a:t>4 µL </a:t>
            </a:r>
            <a:r>
              <a:rPr lang="de-DE" sz="2800" dirty="0" err="1">
                <a:latin typeface="Arial" panose="020B0604020202020204" pitchFamily="34" charset="0"/>
                <a:cs typeface="Arial" panose="020B0604020202020204" pitchFamily="34" charset="0"/>
              </a:rPr>
              <a:t>marker</a:t>
            </a:r>
            <a:r>
              <a:rPr lang="de-DE" sz="2800" dirty="0">
                <a:latin typeface="Arial" panose="020B0604020202020204" pitchFamily="34" charset="0"/>
                <a:cs typeface="Arial" panose="020B0604020202020204" pitchFamily="34" charset="0"/>
              </a:rPr>
              <a:t> (M), </a:t>
            </a:r>
          </a:p>
          <a:p>
            <a:pPr marL="715645" lvl="1" indent="-715645" eaLnBrk="0" fontAlgn="base" hangingPunct="0">
              <a:spcBef>
                <a:spcPct val="0"/>
              </a:spcBef>
              <a:spcAft>
                <a:spcPct val="0"/>
              </a:spcAft>
            </a:pPr>
            <a:r>
              <a:rPr lang="de-DE" sz="2800" dirty="0">
                <a:latin typeface="Arial" panose="020B0604020202020204" pitchFamily="34" charset="0"/>
                <a:cs typeface="Arial" panose="020B0604020202020204" pitchFamily="34" charset="0"/>
              </a:rPr>
              <a:t>	- 6 µL </a:t>
            </a:r>
            <a:r>
              <a:rPr lang="cs-CZ" sz="2800" dirty="0" err="1">
                <a:latin typeface="Arial" panose="020B0604020202020204" pitchFamily="34" charset="0"/>
                <a:cs typeface="Arial" panose="020B0604020202020204" pitchFamily="34" charset="0"/>
              </a:rPr>
              <a:t>nenaštěpený</a:t>
            </a:r>
            <a:r>
              <a:rPr lang="de-DE" sz="2800" dirty="0">
                <a:latin typeface="Arial" panose="020B0604020202020204" pitchFamily="34" charset="0"/>
                <a:cs typeface="Arial" panose="020B0604020202020204" pitchFamily="34" charset="0"/>
              </a:rPr>
              <a:t> plasmid (C)</a:t>
            </a:r>
          </a:p>
          <a:p>
            <a:pPr marL="715645" lvl="1" indent="-715645" eaLnBrk="0" fontAlgn="base" hangingPunct="0">
              <a:spcBef>
                <a:spcPct val="0"/>
              </a:spcBef>
              <a:spcAft>
                <a:spcPct val="0"/>
              </a:spcAft>
            </a:pPr>
            <a:r>
              <a:rPr lang="de-DE" sz="2800" dirty="0">
                <a:latin typeface="Arial"/>
                <a:cs typeface="Arial"/>
              </a:rPr>
              <a:t>	- 6 µL </a:t>
            </a:r>
            <a:r>
              <a:rPr lang="cs-CZ" sz="2800" dirty="0">
                <a:latin typeface="Arial"/>
                <a:cs typeface="Arial"/>
              </a:rPr>
              <a:t>restrikčního vzorku</a:t>
            </a:r>
            <a:r>
              <a:rPr lang="de-DE" sz="2800" dirty="0">
                <a:latin typeface="Arial"/>
                <a:cs typeface="Arial"/>
              </a:rPr>
              <a:t>(R) </a:t>
            </a:r>
            <a:br>
              <a:rPr lang="de-DE" sz="2800" dirty="0">
                <a:latin typeface="Arial" panose="020B0604020202020204" pitchFamily="34" charset="0"/>
                <a:cs typeface="Arial" panose="020B0604020202020204" pitchFamily="34" charset="0"/>
              </a:rPr>
            </a:br>
            <a:r>
              <a:rPr lang="cs-CZ" sz="2800" dirty="0">
                <a:latin typeface="Arial"/>
                <a:cs typeface="Arial"/>
              </a:rPr>
              <a:t> každé z 8 skupin - </a:t>
            </a:r>
            <a:r>
              <a:rPr kumimoji="0" lang="de-DE" sz="2800" b="1" i="0" u="none" strike="noStrike" cap="none" normalizeH="0" baseline="0" dirty="0">
                <a:ln>
                  <a:noFill/>
                </a:ln>
                <a:effectLst/>
                <a:latin typeface="Arial"/>
                <a:ea typeface="Calibri" pitchFamily="34" charset="0"/>
                <a:cs typeface="Arial"/>
              </a:rPr>
              <a:t>R</a:t>
            </a:r>
            <a:r>
              <a:rPr lang="de-DE" sz="2800" b="1" dirty="0">
                <a:latin typeface="Arial"/>
                <a:ea typeface="Calibri" pitchFamily="34" charset="0"/>
                <a:cs typeface="Arial"/>
              </a:rPr>
              <a:t>1 – R8</a:t>
            </a:r>
            <a:r>
              <a:rPr lang="cs-CZ" sz="2800" b="1" dirty="0">
                <a:latin typeface="Arial"/>
                <a:ea typeface="Calibri" pitchFamily="34" charset="0"/>
                <a:cs typeface="Arial"/>
              </a:rPr>
              <a:t> - </a:t>
            </a:r>
            <a:r>
              <a:rPr lang="cs-CZ" sz="2800" dirty="0">
                <a:latin typeface="Arial"/>
                <a:ea typeface="Calibri" pitchFamily="34" charset="0"/>
                <a:cs typeface="Arial"/>
              </a:rPr>
              <a:t>do jamek v gelu</a:t>
            </a:r>
            <a:endParaRPr lang="de-DE" sz="2800" b="0" i="0" u="none" strike="noStrike" cap="none" normalizeH="0" baseline="0" dirty="0">
              <a:ln>
                <a:noFill/>
              </a:ln>
              <a:effectLst/>
              <a:latin typeface="Arial"/>
              <a:cs typeface="Arial"/>
            </a:endParaRPr>
          </a:p>
        </p:txBody>
      </p:sp>
      <p:sp>
        <p:nvSpPr>
          <p:cNvPr id="78" name="Textfeld 77"/>
          <p:cNvSpPr txBox="1"/>
          <p:nvPr/>
        </p:nvSpPr>
        <p:spPr>
          <a:xfrm>
            <a:off x="1500410" y="4288129"/>
            <a:ext cx="447809" cy="461665"/>
          </a:xfrm>
          <a:prstGeom prst="rect">
            <a:avLst/>
          </a:prstGeom>
          <a:noFill/>
        </p:spPr>
        <p:txBody>
          <a:bodyPr wrap="none" rtlCol="0">
            <a:spAutoFit/>
          </a:bodyPr>
          <a:lstStyle/>
          <a:p>
            <a:r>
              <a:rPr lang="de-DE" sz="2400" dirty="0"/>
              <a:t>M</a:t>
            </a:r>
          </a:p>
        </p:txBody>
      </p:sp>
      <p:sp>
        <p:nvSpPr>
          <p:cNvPr id="80" name="Textfeld 79"/>
          <p:cNvSpPr txBox="1"/>
          <p:nvPr/>
        </p:nvSpPr>
        <p:spPr>
          <a:xfrm>
            <a:off x="2364804" y="4288129"/>
            <a:ext cx="506870" cy="461665"/>
          </a:xfrm>
          <a:prstGeom prst="rect">
            <a:avLst/>
          </a:prstGeom>
          <a:noFill/>
        </p:spPr>
        <p:txBody>
          <a:bodyPr wrap="none" rtlCol="0">
            <a:spAutoFit/>
          </a:bodyPr>
          <a:lstStyle/>
          <a:p>
            <a:r>
              <a:rPr lang="de-DE" sz="2400" dirty="0"/>
              <a:t>R1</a:t>
            </a:r>
          </a:p>
        </p:txBody>
      </p:sp>
      <p:sp>
        <p:nvSpPr>
          <p:cNvPr id="81" name="Textfeld 80"/>
          <p:cNvSpPr txBox="1"/>
          <p:nvPr/>
        </p:nvSpPr>
        <p:spPr>
          <a:xfrm>
            <a:off x="2775512" y="4288129"/>
            <a:ext cx="506870" cy="461665"/>
          </a:xfrm>
          <a:prstGeom prst="rect">
            <a:avLst/>
          </a:prstGeom>
          <a:noFill/>
        </p:spPr>
        <p:txBody>
          <a:bodyPr wrap="none" rtlCol="0">
            <a:spAutoFit/>
          </a:bodyPr>
          <a:lstStyle/>
          <a:p>
            <a:r>
              <a:rPr lang="de-DE" sz="2400" dirty="0"/>
              <a:t>R2</a:t>
            </a:r>
          </a:p>
        </p:txBody>
      </p:sp>
      <p:grpSp>
        <p:nvGrpSpPr>
          <p:cNvPr id="4" name="Gruppierung 3"/>
          <p:cNvGrpSpPr/>
          <p:nvPr/>
        </p:nvGrpSpPr>
        <p:grpSpPr>
          <a:xfrm>
            <a:off x="1290232" y="4709158"/>
            <a:ext cx="6048672" cy="1452997"/>
            <a:chOff x="1312821" y="4058729"/>
            <a:chExt cx="6048672" cy="1452997"/>
          </a:xfrm>
        </p:grpSpPr>
        <p:sp>
          <p:nvSpPr>
            <p:cNvPr id="84" name="Rechteck 83">
              <a:extLst>
                <a:ext uri="{FF2B5EF4-FFF2-40B4-BE49-F238E27FC236}">
                  <a16:creationId xmlns:a16="http://schemas.microsoft.com/office/drawing/2014/main" id="{7B4BB9DE-8D40-4A5A-9894-0E7C534E72A8}"/>
                </a:ext>
              </a:extLst>
            </p:cNvPr>
            <p:cNvSpPr/>
            <p:nvPr/>
          </p:nvSpPr>
          <p:spPr>
            <a:xfrm>
              <a:off x="1312821" y="4058729"/>
              <a:ext cx="6048672" cy="1452997"/>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86" name="Rechteck 85">
              <a:extLst>
                <a:ext uri="{FF2B5EF4-FFF2-40B4-BE49-F238E27FC236}">
                  <a16:creationId xmlns:a16="http://schemas.microsoft.com/office/drawing/2014/main" id="{7BEF43C6-B0F7-4428-8FDA-D7A20887F8AF}"/>
                </a:ext>
              </a:extLst>
            </p:cNvPr>
            <p:cNvSpPr/>
            <p:nvPr/>
          </p:nvSpPr>
          <p:spPr>
            <a:xfrm>
              <a:off x="1535152" y="4224972"/>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1" name="Rechteck 90">
              <a:extLst>
                <a:ext uri="{FF2B5EF4-FFF2-40B4-BE49-F238E27FC236}">
                  <a16:creationId xmlns:a16="http://schemas.microsoft.com/office/drawing/2014/main" id="{D16C1DEA-AB69-4194-9A9C-D9F96145D0C6}"/>
                </a:ext>
              </a:extLst>
            </p:cNvPr>
            <p:cNvSpPr/>
            <p:nvPr/>
          </p:nvSpPr>
          <p:spPr>
            <a:xfrm>
              <a:off x="4234398" y="4248159"/>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6" name="Rechteck 95">
              <a:extLst>
                <a:ext uri="{FF2B5EF4-FFF2-40B4-BE49-F238E27FC236}">
                  <a16:creationId xmlns:a16="http://schemas.microsoft.com/office/drawing/2014/main" id="{2B9BB120-4EC8-4344-B826-76808C5F6A97}"/>
                </a:ext>
              </a:extLst>
            </p:cNvPr>
            <p:cNvSpPr/>
            <p:nvPr/>
          </p:nvSpPr>
          <p:spPr>
            <a:xfrm>
              <a:off x="6962590" y="4224972"/>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sp>
        <p:nvSpPr>
          <p:cNvPr id="98" name="Textfeld 97"/>
          <p:cNvSpPr txBox="1"/>
          <p:nvPr/>
        </p:nvSpPr>
        <p:spPr>
          <a:xfrm>
            <a:off x="3239169" y="4288129"/>
            <a:ext cx="506870" cy="461665"/>
          </a:xfrm>
          <a:prstGeom prst="rect">
            <a:avLst/>
          </a:prstGeom>
          <a:noFill/>
        </p:spPr>
        <p:txBody>
          <a:bodyPr wrap="none" rtlCol="0">
            <a:spAutoFit/>
          </a:bodyPr>
          <a:lstStyle/>
          <a:p>
            <a:r>
              <a:rPr lang="de-DE" sz="2400" dirty="0"/>
              <a:t>R3</a:t>
            </a:r>
          </a:p>
        </p:txBody>
      </p:sp>
      <p:sp>
        <p:nvSpPr>
          <p:cNvPr id="99" name="Textfeld 98"/>
          <p:cNvSpPr txBox="1"/>
          <p:nvPr/>
        </p:nvSpPr>
        <p:spPr>
          <a:xfrm>
            <a:off x="3657616" y="4288129"/>
            <a:ext cx="506870" cy="461665"/>
          </a:xfrm>
          <a:prstGeom prst="rect">
            <a:avLst/>
          </a:prstGeom>
          <a:noFill/>
        </p:spPr>
        <p:txBody>
          <a:bodyPr wrap="none" rtlCol="0">
            <a:spAutoFit/>
          </a:bodyPr>
          <a:lstStyle/>
          <a:p>
            <a:r>
              <a:rPr lang="de-DE" sz="2400" dirty="0"/>
              <a:t>R4</a:t>
            </a:r>
          </a:p>
        </p:txBody>
      </p:sp>
      <p:sp>
        <p:nvSpPr>
          <p:cNvPr id="102" name="Textfeld 101"/>
          <p:cNvSpPr txBox="1"/>
          <p:nvPr/>
        </p:nvSpPr>
        <p:spPr>
          <a:xfrm>
            <a:off x="5045071" y="4288129"/>
            <a:ext cx="506870" cy="461665"/>
          </a:xfrm>
          <a:prstGeom prst="rect">
            <a:avLst/>
          </a:prstGeom>
          <a:noFill/>
        </p:spPr>
        <p:txBody>
          <a:bodyPr wrap="none" rtlCol="0">
            <a:spAutoFit/>
          </a:bodyPr>
          <a:lstStyle/>
          <a:p>
            <a:r>
              <a:rPr lang="de-DE" sz="2400" dirty="0"/>
              <a:t>R6</a:t>
            </a:r>
          </a:p>
        </p:txBody>
      </p:sp>
      <p:sp>
        <p:nvSpPr>
          <p:cNvPr id="103" name="Textfeld 102"/>
          <p:cNvSpPr txBox="1"/>
          <p:nvPr/>
        </p:nvSpPr>
        <p:spPr>
          <a:xfrm>
            <a:off x="5535035" y="4288129"/>
            <a:ext cx="506870" cy="461665"/>
          </a:xfrm>
          <a:prstGeom prst="rect">
            <a:avLst/>
          </a:prstGeom>
          <a:noFill/>
        </p:spPr>
        <p:txBody>
          <a:bodyPr wrap="none" rtlCol="0">
            <a:spAutoFit/>
          </a:bodyPr>
          <a:lstStyle/>
          <a:p>
            <a:r>
              <a:rPr lang="de-DE" sz="2400" dirty="0"/>
              <a:t>R7</a:t>
            </a:r>
          </a:p>
        </p:txBody>
      </p:sp>
      <p:sp>
        <p:nvSpPr>
          <p:cNvPr id="106" name="Textfeld 105"/>
          <p:cNvSpPr txBox="1"/>
          <p:nvPr/>
        </p:nvSpPr>
        <p:spPr>
          <a:xfrm>
            <a:off x="5963357" y="4288129"/>
            <a:ext cx="506870" cy="461665"/>
          </a:xfrm>
          <a:prstGeom prst="rect">
            <a:avLst/>
          </a:prstGeom>
          <a:noFill/>
        </p:spPr>
        <p:txBody>
          <a:bodyPr wrap="none" rtlCol="0">
            <a:spAutoFit/>
          </a:bodyPr>
          <a:lstStyle/>
          <a:p>
            <a:r>
              <a:rPr lang="de-DE" sz="2400" dirty="0"/>
              <a:t>R8</a:t>
            </a:r>
          </a:p>
        </p:txBody>
      </p:sp>
      <p:sp>
        <p:nvSpPr>
          <p:cNvPr id="107" name="Textfeld 106"/>
          <p:cNvSpPr txBox="1"/>
          <p:nvPr/>
        </p:nvSpPr>
        <p:spPr>
          <a:xfrm>
            <a:off x="6512193" y="4288129"/>
            <a:ext cx="348172" cy="461665"/>
          </a:xfrm>
          <a:prstGeom prst="rect">
            <a:avLst/>
          </a:prstGeom>
          <a:noFill/>
        </p:spPr>
        <p:txBody>
          <a:bodyPr wrap="none" rtlCol="0">
            <a:spAutoFit/>
          </a:bodyPr>
          <a:lstStyle/>
          <a:p>
            <a:r>
              <a:rPr lang="de-DE" sz="2400" dirty="0"/>
              <a:t>C</a:t>
            </a:r>
          </a:p>
        </p:txBody>
      </p:sp>
      <p:sp>
        <p:nvSpPr>
          <p:cNvPr id="110" name="Textfeld 109"/>
          <p:cNvSpPr txBox="1"/>
          <p:nvPr/>
        </p:nvSpPr>
        <p:spPr>
          <a:xfrm>
            <a:off x="4587428" y="4288129"/>
            <a:ext cx="506870" cy="461665"/>
          </a:xfrm>
          <a:prstGeom prst="rect">
            <a:avLst/>
          </a:prstGeom>
          <a:noFill/>
        </p:spPr>
        <p:txBody>
          <a:bodyPr wrap="none" rtlCol="0">
            <a:spAutoFit/>
          </a:bodyPr>
          <a:lstStyle/>
          <a:p>
            <a:r>
              <a:rPr lang="de-DE" sz="2400" dirty="0"/>
              <a:t>R5</a:t>
            </a:r>
          </a:p>
        </p:txBody>
      </p:sp>
      <p:sp>
        <p:nvSpPr>
          <p:cNvPr id="111" name="Textfeld 110"/>
          <p:cNvSpPr txBox="1"/>
          <p:nvPr/>
        </p:nvSpPr>
        <p:spPr>
          <a:xfrm>
            <a:off x="6868758" y="4288129"/>
            <a:ext cx="447809" cy="461665"/>
          </a:xfrm>
          <a:prstGeom prst="rect">
            <a:avLst/>
          </a:prstGeom>
          <a:noFill/>
        </p:spPr>
        <p:txBody>
          <a:bodyPr wrap="none" rtlCol="0">
            <a:spAutoFit/>
          </a:bodyPr>
          <a:lstStyle/>
          <a:p>
            <a:r>
              <a:rPr lang="de-DE" sz="2400" dirty="0"/>
              <a:t>M</a:t>
            </a:r>
          </a:p>
        </p:txBody>
      </p:sp>
      <p:sp>
        <p:nvSpPr>
          <p:cNvPr id="37" name="Textfeld 36"/>
          <p:cNvSpPr txBox="1"/>
          <p:nvPr/>
        </p:nvSpPr>
        <p:spPr>
          <a:xfrm>
            <a:off x="1976281" y="4288129"/>
            <a:ext cx="348172" cy="461665"/>
          </a:xfrm>
          <a:prstGeom prst="rect">
            <a:avLst/>
          </a:prstGeom>
          <a:noFill/>
        </p:spPr>
        <p:txBody>
          <a:bodyPr wrap="none" rtlCol="0">
            <a:spAutoFit/>
          </a:bodyPr>
          <a:lstStyle/>
          <a:p>
            <a:r>
              <a:rPr lang="de-DE" sz="2400" dirty="0"/>
              <a:t>C</a:t>
            </a:r>
          </a:p>
        </p:txBody>
      </p:sp>
      <p:sp>
        <p:nvSpPr>
          <p:cNvPr id="38" name="Textfeld 37"/>
          <p:cNvSpPr txBox="1"/>
          <p:nvPr/>
        </p:nvSpPr>
        <p:spPr>
          <a:xfrm>
            <a:off x="4208972" y="4288129"/>
            <a:ext cx="348172" cy="461665"/>
          </a:xfrm>
          <a:prstGeom prst="rect">
            <a:avLst/>
          </a:prstGeom>
          <a:noFill/>
        </p:spPr>
        <p:txBody>
          <a:bodyPr wrap="none" rtlCol="0">
            <a:spAutoFit/>
          </a:bodyPr>
          <a:lstStyle/>
          <a:p>
            <a:r>
              <a:rPr lang="de-DE" sz="2400" dirty="0"/>
              <a:t>C</a:t>
            </a:r>
          </a:p>
        </p:txBody>
      </p:sp>
      <p:sp>
        <p:nvSpPr>
          <p:cNvPr id="31" name="Rechteck 30">
            <a:extLst>
              <a:ext uri="{FF2B5EF4-FFF2-40B4-BE49-F238E27FC236}">
                <a16:creationId xmlns:a16="http://schemas.microsoft.com/office/drawing/2014/main" id="{7BEF43C6-B0F7-4428-8FDA-D7A20887F8AF}"/>
              </a:ext>
            </a:extLst>
          </p:cNvPr>
          <p:cNvSpPr/>
          <p:nvPr/>
        </p:nvSpPr>
        <p:spPr>
          <a:xfrm>
            <a:off x="1976591" y="4890829"/>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2" name="Rechteck 31">
            <a:extLst>
              <a:ext uri="{FF2B5EF4-FFF2-40B4-BE49-F238E27FC236}">
                <a16:creationId xmlns:a16="http://schemas.microsoft.com/office/drawing/2014/main" id="{7BEF43C6-B0F7-4428-8FDA-D7A20887F8AF}"/>
              </a:ext>
            </a:extLst>
          </p:cNvPr>
          <p:cNvSpPr/>
          <p:nvPr/>
        </p:nvSpPr>
        <p:spPr>
          <a:xfrm>
            <a:off x="2432157" y="4888912"/>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3" name="Rechteck 32">
            <a:extLst>
              <a:ext uri="{FF2B5EF4-FFF2-40B4-BE49-F238E27FC236}">
                <a16:creationId xmlns:a16="http://schemas.microsoft.com/office/drawing/2014/main" id="{7BEF43C6-B0F7-4428-8FDA-D7A20887F8AF}"/>
              </a:ext>
            </a:extLst>
          </p:cNvPr>
          <p:cNvSpPr/>
          <p:nvPr/>
        </p:nvSpPr>
        <p:spPr>
          <a:xfrm>
            <a:off x="2876004" y="4888912"/>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4" name="Rechteck 33">
            <a:extLst>
              <a:ext uri="{FF2B5EF4-FFF2-40B4-BE49-F238E27FC236}">
                <a16:creationId xmlns:a16="http://schemas.microsoft.com/office/drawing/2014/main" id="{7BEF43C6-B0F7-4428-8FDA-D7A20887F8AF}"/>
              </a:ext>
            </a:extLst>
          </p:cNvPr>
          <p:cNvSpPr/>
          <p:nvPr/>
        </p:nvSpPr>
        <p:spPr>
          <a:xfrm>
            <a:off x="3339524" y="4877319"/>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5" name="Rechteck 34">
            <a:extLst>
              <a:ext uri="{FF2B5EF4-FFF2-40B4-BE49-F238E27FC236}">
                <a16:creationId xmlns:a16="http://schemas.microsoft.com/office/drawing/2014/main" id="{7BEF43C6-B0F7-4428-8FDA-D7A20887F8AF}"/>
              </a:ext>
            </a:extLst>
          </p:cNvPr>
          <p:cNvSpPr/>
          <p:nvPr/>
        </p:nvSpPr>
        <p:spPr>
          <a:xfrm>
            <a:off x="3771572" y="4881777"/>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6" name="Rechteck 35">
            <a:extLst>
              <a:ext uri="{FF2B5EF4-FFF2-40B4-BE49-F238E27FC236}">
                <a16:creationId xmlns:a16="http://schemas.microsoft.com/office/drawing/2014/main" id="{7BEF43C6-B0F7-4428-8FDA-D7A20887F8AF}"/>
              </a:ext>
            </a:extLst>
          </p:cNvPr>
          <p:cNvSpPr/>
          <p:nvPr/>
        </p:nvSpPr>
        <p:spPr>
          <a:xfrm>
            <a:off x="4712895" y="4875402"/>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9" name="Rechteck 38">
            <a:extLst>
              <a:ext uri="{FF2B5EF4-FFF2-40B4-BE49-F238E27FC236}">
                <a16:creationId xmlns:a16="http://schemas.microsoft.com/office/drawing/2014/main" id="{7BEF43C6-B0F7-4428-8FDA-D7A20887F8AF}"/>
              </a:ext>
            </a:extLst>
          </p:cNvPr>
          <p:cNvSpPr/>
          <p:nvPr/>
        </p:nvSpPr>
        <p:spPr>
          <a:xfrm>
            <a:off x="5153236" y="4877319"/>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0" name="Rechteck 39">
            <a:extLst>
              <a:ext uri="{FF2B5EF4-FFF2-40B4-BE49-F238E27FC236}">
                <a16:creationId xmlns:a16="http://schemas.microsoft.com/office/drawing/2014/main" id="{7BEF43C6-B0F7-4428-8FDA-D7A20887F8AF}"/>
              </a:ext>
            </a:extLst>
          </p:cNvPr>
          <p:cNvSpPr/>
          <p:nvPr/>
        </p:nvSpPr>
        <p:spPr>
          <a:xfrm>
            <a:off x="5612308" y="4877319"/>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1" name="Rechteck 40">
            <a:extLst>
              <a:ext uri="{FF2B5EF4-FFF2-40B4-BE49-F238E27FC236}">
                <a16:creationId xmlns:a16="http://schemas.microsoft.com/office/drawing/2014/main" id="{7BEF43C6-B0F7-4428-8FDA-D7A20887F8AF}"/>
              </a:ext>
            </a:extLst>
          </p:cNvPr>
          <p:cNvSpPr/>
          <p:nvPr/>
        </p:nvSpPr>
        <p:spPr>
          <a:xfrm>
            <a:off x="6044356" y="4877319"/>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2" name="Rechteck 41">
            <a:extLst>
              <a:ext uri="{FF2B5EF4-FFF2-40B4-BE49-F238E27FC236}">
                <a16:creationId xmlns:a16="http://schemas.microsoft.com/office/drawing/2014/main" id="{7BEF43C6-B0F7-4428-8FDA-D7A20887F8AF}"/>
              </a:ext>
            </a:extLst>
          </p:cNvPr>
          <p:cNvSpPr/>
          <p:nvPr/>
        </p:nvSpPr>
        <p:spPr>
          <a:xfrm>
            <a:off x="6513095" y="4877319"/>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Datumsplatzhalter 1">
            <a:extLst>
              <a:ext uri="{FF2B5EF4-FFF2-40B4-BE49-F238E27FC236}">
                <a16:creationId xmlns:a16="http://schemas.microsoft.com/office/drawing/2014/main" id="{A1979367-6A78-C34F-CF64-A7450083918C}"/>
              </a:ext>
            </a:extLst>
          </p:cNvPr>
          <p:cNvSpPr>
            <a:spLocks noGrp="1"/>
          </p:cNvSpPr>
          <p:nvPr>
            <p:ph type="dt" sz="half" idx="10"/>
          </p:nvPr>
        </p:nvSpPr>
        <p:spPr/>
        <p:txBody>
          <a:bodyPr/>
          <a:lstStyle/>
          <a:p>
            <a:fld id="{E0948670-2773-FB42-81BD-4C70E67EF332}" type="datetime1">
              <a:rPr lang="de-DE" smtClean="0"/>
              <a:t>13.01.2023</a:t>
            </a:fld>
            <a:endParaRPr lang="en-US" dirty="0"/>
          </a:p>
        </p:txBody>
      </p:sp>
      <p:sp>
        <p:nvSpPr>
          <p:cNvPr id="3" name="Fußzeilenplatzhalter 2">
            <a:extLst>
              <a:ext uri="{FF2B5EF4-FFF2-40B4-BE49-F238E27FC236}">
                <a16:creationId xmlns:a16="http://schemas.microsoft.com/office/drawing/2014/main" id="{773F6496-5B47-0365-63CB-D26152EA2E27}"/>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7D845D50-8DA0-1FCB-E77B-90EED76DA2F5}"/>
              </a:ext>
            </a:extLst>
          </p:cNvPr>
          <p:cNvSpPr>
            <a:spLocks noGrp="1"/>
          </p:cNvSpPr>
          <p:nvPr>
            <p:ph type="sldNum" sz="quarter" idx="12"/>
          </p:nvPr>
        </p:nvSpPr>
        <p:spPr/>
        <p:txBody>
          <a:bodyPr/>
          <a:lstStyle/>
          <a:p>
            <a:fld id="{01B7ABBB-F95C-4207-9F24-BB3EEA8B05EE}" type="slidenum">
              <a:rPr lang="en-US" smtClean="0"/>
              <a:pPr/>
              <a:t>33</a:t>
            </a:fld>
            <a:endParaRPr lang="en-US" dirty="0"/>
          </a:p>
        </p:txBody>
      </p:sp>
      <p:pic>
        <p:nvPicPr>
          <p:cNvPr id="43" name="Grafik 42">
            <a:extLst>
              <a:ext uri="{FF2B5EF4-FFF2-40B4-BE49-F238E27FC236}">
                <a16:creationId xmlns:a16="http://schemas.microsoft.com/office/drawing/2014/main" id="{9A75D7F3-8D58-560C-41B6-427DF1A349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1989043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92861" y="159973"/>
            <a:ext cx="8568952"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eaLnBrk="0" fontAlgn="base" hangingPunct="0">
              <a:spcBef>
                <a:spcPct val="0"/>
              </a:spcBef>
              <a:spcAft>
                <a:spcPct val="0"/>
              </a:spcAft>
            </a:pPr>
            <a:r>
              <a:rPr lang="cs-CZ" sz="3200" b="1" dirty="0">
                <a:latin typeface="Arial" panose="020B0604020202020204" pitchFamily="34" charset="0"/>
                <a:cs typeface="Arial" panose="020B0604020202020204" pitchFamily="34" charset="0"/>
              </a:rPr>
              <a:t>Proces g</a:t>
            </a:r>
            <a:r>
              <a:rPr lang="en-US" sz="3200" b="1" dirty="0" err="1">
                <a:latin typeface="Arial" panose="020B0604020202020204" pitchFamily="34" charset="0"/>
                <a:cs typeface="Arial" panose="020B0604020202020204" pitchFamily="34" charset="0"/>
              </a:rPr>
              <a:t>el</a:t>
            </a:r>
            <a:r>
              <a:rPr lang="cs-CZ" sz="3200" b="1" dirty="0" err="1">
                <a:latin typeface="Arial" panose="020B0604020202020204" pitchFamily="34" charset="0"/>
                <a:cs typeface="Arial" panose="020B0604020202020204" pitchFamily="34" charset="0"/>
              </a:rPr>
              <a:t>ové</a:t>
            </a:r>
            <a:r>
              <a:rPr lang="en-US" sz="3200" b="1" dirty="0">
                <a:latin typeface="Arial" panose="020B0604020202020204" pitchFamily="34" charset="0"/>
                <a:cs typeface="Arial" panose="020B0604020202020204" pitchFamily="34" charset="0"/>
              </a:rPr>
              <a:t> </a:t>
            </a:r>
            <a:r>
              <a:rPr lang="cs-CZ" sz="3200" b="1" dirty="0">
                <a:latin typeface="Arial" panose="020B0604020202020204" pitchFamily="34" charset="0"/>
                <a:cs typeface="Arial" panose="020B0604020202020204" pitchFamily="34" charset="0"/>
              </a:rPr>
              <a:t>el</a:t>
            </a:r>
            <a:r>
              <a:rPr lang="en-US" sz="3200" b="1" dirty="0">
                <a:latin typeface="Arial" panose="020B0604020202020204" pitchFamily="34" charset="0"/>
                <a:cs typeface="Arial" panose="020B0604020202020204" pitchFamily="34" charset="0"/>
              </a:rPr>
              <a:t>e</a:t>
            </a:r>
            <a:r>
              <a:rPr lang="cs-CZ" sz="3200" b="1" dirty="0">
                <a:latin typeface="Arial" panose="020B0604020202020204" pitchFamily="34" charset="0"/>
                <a:cs typeface="Arial" panose="020B0604020202020204" pitchFamily="34" charset="0"/>
              </a:rPr>
              <a:t>k</a:t>
            </a:r>
            <a:r>
              <a:rPr lang="en-US" sz="3200" b="1" dirty="0" err="1">
                <a:latin typeface="Arial" panose="020B0604020202020204" pitchFamily="34" charset="0"/>
                <a:cs typeface="Arial" panose="020B0604020202020204" pitchFamily="34" charset="0"/>
              </a:rPr>
              <a:t>tro</a:t>
            </a:r>
            <a:r>
              <a:rPr lang="cs-CZ" sz="3200" b="1" dirty="0">
                <a:latin typeface="Arial" panose="020B0604020202020204" pitchFamily="34" charset="0"/>
                <a:cs typeface="Arial" panose="020B0604020202020204" pitchFamily="34" charset="0"/>
              </a:rPr>
              <a:t>forézy</a:t>
            </a:r>
            <a:endParaRPr kumimoji="0" lang="de-DE" sz="3200" b="1"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1" algn="l" defTabSz="914400" rtl="0" eaLnBrk="0" fontAlgn="base" latinLnBrk="0" hangingPunct="0">
              <a:lnSpc>
                <a:spcPct val="100000"/>
              </a:lnSpc>
              <a:spcBef>
                <a:spcPct val="0"/>
              </a:spcBef>
              <a:spcAft>
                <a:spcPct val="0"/>
              </a:spcAft>
              <a:buClrTx/>
              <a:buSzTx/>
              <a:tabLst/>
            </a:pPr>
            <a:endParaRPr kumimoji="0" lang="de-DE" sz="22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718820" indent="-718820"/>
            <a:r>
              <a:rPr lang="de-DE" sz="2800" dirty="0">
                <a:latin typeface="Arial"/>
                <a:ea typeface="Calibri" pitchFamily="34" charset="0"/>
                <a:cs typeface="Arial"/>
              </a:rPr>
              <a:t>4.6 	</a:t>
            </a:r>
            <a:r>
              <a:rPr lang="cs-CZ" sz="2800" dirty="0">
                <a:latin typeface="Arial"/>
                <a:ea typeface="Calibri" pitchFamily="34" charset="0"/>
                <a:cs typeface="Arial"/>
              </a:rPr>
              <a:t>Připojte</a:t>
            </a:r>
            <a:r>
              <a:rPr lang="de-DE" sz="2800" dirty="0">
                <a:latin typeface="Arial"/>
                <a:ea typeface="Calibri" pitchFamily="34" charset="0"/>
                <a:cs typeface="Arial"/>
              </a:rPr>
              <a:t> </a:t>
            </a:r>
            <a:r>
              <a:rPr lang="de-DE" sz="2800" dirty="0" err="1">
                <a:latin typeface="Arial"/>
                <a:ea typeface="Calibri" pitchFamily="34" charset="0"/>
                <a:cs typeface="Arial"/>
              </a:rPr>
              <a:t>FlashGel</a:t>
            </a:r>
            <a:r>
              <a:rPr lang="cs-CZ" sz="2800" dirty="0">
                <a:latin typeface="Arial"/>
                <a:ea typeface="Calibri" pitchFamily="34" charset="0"/>
                <a:cs typeface="Arial"/>
              </a:rPr>
              <a:t> stanici do elektrického zdroje a spusťte gelovou elektroforézu na 180 V. </a:t>
            </a:r>
            <a:endParaRPr lang="cs-CZ" sz="2800" dirty="0">
              <a:latin typeface="Arial" pitchFamily="34" charset="0"/>
              <a:ea typeface="Calibri" pitchFamily="34" charset="0"/>
              <a:cs typeface="Arial" pitchFamily="34" charset="0"/>
            </a:endParaRPr>
          </a:p>
          <a:p>
            <a:pPr marL="718820" indent="-718820"/>
            <a:r>
              <a:rPr lang="cs-CZ" sz="2800" dirty="0">
                <a:latin typeface="Arial"/>
                <a:ea typeface="Calibri" pitchFamily="34" charset="0"/>
                <a:cs typeface="Arial"/>
              </a:rPr>
              <a:t>      Progres elektroforézy sledujte zapnutím UV světla na stanici.</a:t>
            </a:r>
            <a:endParaRPr lang="de-DE" sz="2400" dirty="0">
              <a:latin typeface="Arial"/>
              <a:cs typeface="Arial"/>
            </a:endParaRPr>
          </a:p>
          <a:p>
            <a:pPr marL="728345" marR="0" lvl="1" indent="-728345" algn="l" defTabSz="914400" rtl="0" eaLnBrk="0" fontAlgn="base" latinLnBrk="0" hangingPunct="0">
              <a:lnSpc>
                <a:spcPct val="100000"/>
              </a:lnSpc>
              <a:spcBef>
                <a:spcPct val="0"/>
              </a:spcBef>
              <a:spcAft>
                <a:spcPct val="0"/>
              </a:spcAft>
              <a:buClrTx/>
              <a:buSzTx/>
              <a:tabLst/>
            </a:pPr>
            <a:r>
              <a:rPr lang="de-DE" sz="2800" dirty="0">
                <a:latin typeface="Arial" pitchFamily="34" charset="0"/>
                <a:cs typeface="Arial" pitchFamily="34" charset="0"/>
              </a:rPr>
              <a:t>	</a:t>
            </a:r>
            <a:endParaRPr lang="de-DE" sz="2800" b="0" i="0" u="none" strike="noStrike" cap="none" normalizeH="0" baseline="0" dirty="0">
              <a:ln>
                <a:noFill/>
              </a:ln>
              <a:solidFill>
                <a:schemeClr val="tx1"/>
              </a:solidFill>
              <a:effectLst/>
              <a:latin typeface="Arial" pitchFamily="34" charset="0"/>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7337" y="3732058"/>
            <a:ext cx="4072057" cy="2714704"/>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26524"/>
          <a:stretch/>
        </p:blipFill>
        <p:spPr>
          <a:xfrm>
            <a:off x="414570" y="3732057"/>
            <a:ext cx="4085422" cy="2001199"/>
          </a:xfrm>
          <a:prstGeom prst="rect">
            <a:avLst/>
          </a:prstGeom>
        </p:spPr>
      </p:pic>
      <p:sp>
        <p:nvSpPr>
          <p:cNvPr id="2" name="Textfeld 1"/>
          <p:cNvSpPr txBox="1"/>
          <p:nvPr/>
        </p:nvSpPr>
        <p:spPr>
          <a:xfrm>
            <a:off x="3059832" y="4904744"/>
            <a:ext cx="576064" cy="369332"/>
          </a:xfrm>
          <a:prstGeom prst="rect">
            <a:avLst/>
          </a:prstGeom>
          <a:solidFill>
            <a:schemeClr val="tx1"/>
          </a:solidFill>
        </p:spPr>
        <p:txBody>
          <a:bodyPr wrap="square" rtlCol="0">
            <a:spAutoFit/>
          </a:bodyPr>
          <a:lstStyle/>
          <a:p>
            <a:r>
              <a:rPr lang="de-DE" dirty="0">
                <a:solidFill>
                  <a:srgbClr val="FF0000"/>
                </a:solidFill>
              </a:rPr>
              <a:t>180</a:t>
            </a:r>
          </a:p>
        </p:txBody>
      </p:sp>
      <p:sp>
        <p:nvSpPr>
          <p:cNvPr id="4" name="Datumsplatzhalter 3">
            <a:extLst>
              <a:ext uri="{FF2B5EF4-FFF2-40B4-BE49-F238E27FC236}">
                <a16:creationId xmlns:a16="http://schemas.microsoft.com/office/drawing/2014/main" id="{FD7D0B33-FCCB-654A-08A2-0C0A15FD7408}"/>
              </a:ext>
            </a:extLst>
          </p:cNvPr>
          <p:cNvSpPr>
            <a:spLocks noGrp="1"/>
          </p:cNvSpPr>
          <p:nvPr>
            <p:ph type="dt" sz="half" idx="10"/>
          </p:nvPr>
        </p:nvSpPr>
        <p:spPr/>
        <p:txBody>
          <a:bodyPr/>
          <a:lstStyle/>
          <a:p>
            <a:fld id="{9026DCA5-F315-4B49-9BFF-2636471A21DF}" type="datetime1">
              <a:rPr lang="de-DE" smtClean="0"/>
              <a:t>13.01.2023</a:t>
            </a:fld>
            <a:endParaRPr lang="en-US" dirty="0"/>
          </a:p>
        </p:txBody>
      </p:sp>
      <p:sp>
        <p:nvSpPr>
          <p:cNvPr id="5" name="Fußzeilenplatzhalter 4">
            <a:extLst>
              <a:ext uri="{FF2B5EF4-FFF2-40B4-BE49-F238E27FC236}">
                <a16:creationId xmlns:a16="http://schemas.microsoft.com/office/drawing/2014/main" id="{8B62310A-CE91-A3EE-2B76-BF07BCE0C3E9}"/>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B2C92772-6C44-6020-1A62-95D5D0E51BC5}"/>
              </a:ext>
            </a:extLst>
          </p:cNvPr>
          <p:cNvSpPr>
            <a:spLocks noGrp="1"/>
          </p:cNvSpPr>
          <p:nvPr>
            <p:ph type="sldNum" sz="quarter" idx="12"/>
          </p:nvPr>
        </p:nvSpPr>
        <p:spPr/>
        <p:txBody>
          <a:bodyPr/>
          <a:lstStyle/>
          <a:p>
            <a:fld id="{01B7ABBB-F95C-4207-9F24-BB3EEA8B05EE}" type="slidenum">
              <a:rPr lang="en-US" smtClean="0"/>
              <a:pPr/>
              <a:t>34</a:t>
            </a:fld>
            <a:endParaRPr lang="en-US" dirty="0"/>
          </a:p>
        </p:txBody>
      </p:sp>
    </p:spTree>
    <p:extLst>
      <p:ext uri="{BB962C8B-B14F-4D97-AF65-F5344CB8AC3E}">
        <p14:creationId xmlns:p14="http://schemas.microsoft.com/office/powerpoint/2010/main" val="2088567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61379" y="818311"/>
            <a:ext cx="7704856" cy="5669885"/>
          </a:xfrm>
          <a:prstGeom prst="rect">
            <a:avLst/>
          </a:prstGeom>
        </p:spPr>
        <p:txBody>
          <a:bodyPr wrap="square" lIns="91440" tIns="45720" rIns="91440" bIns="45720" anchor="t">
            <a:spAutoFit/>
          </a:bodyPr>
          <a:lstStyle/>
          <a:p>
            <a:pPr>
              <a:lnSpc>
                <a:spcPct val="107000"/>
              </a:lnSpc>
              <a:spcAft>
                <a:spcPts val="800"/>
              </a:spcAft>
            </a:pPr>
            <a:r>
              <a:rPr lang="cs-CZ" sz="4800" dirty="0">
                <a:solidFill>
                  <a:srgbClr val="FF0000"/>
                </a:solidFill>
                <a:latin typeface="Arial" panose="020B0604020202020204" pitchFamily="34" charset="0"/>
                <a:ea typeface="Calibri" panose="020F0502020204030204" pitchFamily="34" charset="0"/>
                <a:cs typeface="Times New Roman" panose="02020603050405020304" pitchFamily="18" charset="0"/>
              </a:rPr>
              <a:t>Úloha:</a:t>
            </a:r>
          </a:p>
          <a:p>
            <a:pPr>
              <a:lnSpc>
                <a:spcPct val="107000"/>
              </a:lnSpc>
              <a:spcAft>
                <a:spcPts val="800"/>
              </a:spcAft>
            </a:pPr>
            <a:r>
              <a:rPr lang="cs-CZ" sz="4800" dirty="0">
                <a:solidFill>
                  <a:srgbClr val="FF0000"/>
                </a:solidFill>
                <a:latin typeface="Arial"/>
                <a:ea typeface="Calibri" panose="020F0502020204030204" pitchFamily="34" charset="0"/>
                <a:cs typeface="Times New Roman"/>
              </a:rPr>
              <a:t>Vyhodnoťte výsledek gelové elektroforézy, na základě úspěšnosti restrikčního štěpení </a:t>
            </a:r>
            <a:r>
              <a:rPr lang="de-DE" sz="4800" dirty="0" err="1">
                <a:solidFill>
                  <a:srgbClr val="FF0000"/>
                </a:solidFill>
                <a:latin typeface="Arial"/>
                <a:ea typeface="Calibri" panose="020F0502020204030204" pitchFamily="34" charset="0"/>
                <a:cs typeface="Times New Roman"/>
              </a:rPr>
              <a:t>plasmid</a:t>
            </a:r>
            <a:r>
              <a:rPr lang="cs-CZ" sz="4800" dirty="0">
                <a:solidFill>
                  <a:srgbClr val="FF0000"/>
                </a:solidFill>
                <a:latin typeface="Arial"/>
                <a:ea typeface="Calibri" panose="020F0502020204030204" pitchFamily="34" charset="0"/>
                <a:cs typeface="Times New Roman"/>
              </a:rPr>
              <a:t>u</a:t>
            </a:r>
            <a:r>
              <a:rPr lang="de-DE" sz="4800" dirty="0">
                <a:solidFill>
                  <a:srgbClr val="FF0000"/>
                </a:solidFill>
                <a:latin typeface="Arial"/>
                <a:ea typeface="Calibri" panose="020F0502020204030204" pitchFamily="34" charset="0"/>
                <a:cs typeface="Times New Roman"/>
              </a:rPr>
              <a:t> pBR322 </a:t>
            </a:r>
            <a:r>
              <a:rPr lang="cs-CZ" sz="4800" dirty="0">
                <a:solidFill>
                  <a:srgbClr val="FF0000"/>
                </a:solidFill>
                <a:latin typeface="Arial"/>
                <a:ea typeface="Calibri" panose="020F0502020204030204" pitchFamily="34" charset="0"/>
                <a:cs typeface="Times New Roman"/>
              </a:rPr>
              <a:t>endonukleázou</a:t>
            </a:r>
            <a:r>
              <a:rPr lang="de-DE" sz="4800" dirty="0">
                <a:solidFill>
                  <a:srgbClr val="FF0000"/>
                </a:solidFill>
                <a:latin typeface="Arial"/>
                <a:ea typeface="Calibri" panose="020F0502020204030204" pitchFamily="34" charset="0"/>
                <a:cs typeface="Times New Roman"/>
              </a:rPr>
              <a:t> </a:t>
            </a:r>
            <a:r>
              <a:rPr lang="de-DE" sz="4800" i="1" dirty="0">
                <a:solidFill>
                  <a:srgbClr val="FF0000"/>
                </a:solidFill>
                <a:latin typeface="Arial"/>
                <a:ea typeface="Calibri" panose="020F0502020204030204" pitchFamily="34" charset="0"/>
                <a:cs typeface="Times New Roman"/>
              </a:rPr>
              <a:t>Pst</a:t>
            </a:r>
            <a:r>
              <a:rPr lang="de-DE" sz="4800" dirty="0">
                <a:solidFill>
                  <a:srgbClr val="FF0000"/>
                </a:solidFill>
                <a:latin typeface="Arial"/>
                <a:ea typeface="Calibri" panose="020F0502020204030204" pitchFamily="34" charset="0"/>
                <a:cs typeface="Times New Roman"/>
              </a:rPr>
              <a:t>I.</a:t>
            </a:r>
            <a:endParaRPr lang="de-DE" sz="4800" dirty="0">
              <a:latin typeface="Arial"/>
              <a:ea typeface="Calibri" panose="020F0502020204030204" pitchFamily="34" charset="0"/>
              <a:cs typeface="Times New Roman"/>
            </a:endParaRPr>
          </a:p>
        </p:txBody>
      </p:sp>
      <p:sp>
        <p:nvSpPr>
          <p:cNvPr id="3" name="Datumsplatzhalter 2">
            <a:extLst>
              <a:ext uri="{FF2B5EF4-FFF2-40B4-BE49-F238E27FC236}">
                <a16:creationId xmlns:a16="http://schemas.microsoft.com/office/drawing/2014/main" id="{B415FCC5-5E98-E4AC-9923-FE5638635FB6}"/>
              </a:ext>
            </a:extLst>
          </p:cNvPr>
          <p:cNvSpPr>
            <a:spLocks noGrp="1"/>
          </p:cNvSpPr>
          <p:nvPr>
            <p:ph type="dt" sz="half" idx="10"/>
          </p:nvPr>
        </p:nvSpPr>
        <p:spPr/>
        <p:txBody>
          <a:bodyPr/>
          <a:lstStyle/>
          <a:p>
            <a:fld id="{A72234CA-97DF-9E48-9E93-E978A8C6B428}" type="datetime1">
              <a:rPr lang="de-DE" smtClean="0"/>
              <a:t>13.01.2023</a:t>
            </a:fld>
            <a:endParaRPr lang="en-US" dirty="0"/>
          </a:p>
        </p:txBody>
      </p:sp>
      <p:sp>
        <p:nvSpPr>
          <p:cNvPr id="4" name="Fußzeilenplatzhalter 3">
            <a:extLst>
              <a:ext uri="{FF2B5EF4-FFF2-40B4-BE49-F238E27FC236}">
                <a16:creationId xmlns:a16="http://schemas.microsoft.com/office/drawing/2014/main" id="{E9E19BC8-7F61-D8CB-D6C5-45A42A8C9F47}"/>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3CE39513-C564-004C-FC11-F29C6A4B639F}"/>
              </a:ext>
            </a:extLst>
          </p:cNvPr>
          <p:cNvSpPr>
            <a:spLocks noGrp="1"/>
          </p:cNvSpPr>
          <p:nvPr>
            <p:ph type="sldNum" sz="quarter" idx="12"/>
          </p:nvPr>
        </p:nvSpPr>
        <p:spPr/>
        <p:txBody>
          <a:bodyPr/>
          <a:lstStyle/>
          <a:p>
            <a:fld id="{01B7ABBB-F95C-4207-9F24-BB3EEA8B05EE}" type="slidenum">
              <a:rPr lang="en-US" smtClean="0"/>
              <a:pPr/>
              <a:t>35</a:t>
            </a:fld>
            <a:endParaRPr lang="en-US" dirty="0"/>
          </a:p>
        </p:txBody>
      </p:sp>
    </p:spTree>
    <p:extLst>
      <p:ext uri="{BB962C8B-B14F-4D97-AF65-F5344CB8AC3E}">
        <p14:creationId xmlns:p14="http://schemas.microsoft.com/office/powerpoint/2010/main" val="2640763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95536" y="644495"/>
            <a:ext cx="8496944" cy="1754326"/>
          </a:xfrm>
          <a:prstGeom prst="rect">
            <a:avLst/>
          </a:prstGeom>
          <a:noFill/>
        </p:spPr>
        <p:txBody>
          <a:bodyPr wrap="square" rtlCol="0">
            <a:spAutoFit/>
          </a:bodyPr>
          <a:lstStyle/>
          <a:p>
            <a:pPr marL="533400" indent="-533400"/>
            <a:r>
              <a:rPr lang="de-DE" sz="3600" b="1" dirty="0">
                <a:latin typeface="Arial" panose="020B0604020202020204" pitchFamily="34" charset="0"/>
                <a:cs typeface="Arial" panose="020B0604020202020204" pitchFamily="34" charset="0"/>
              </a:rPr>
              <a:t>4. </a:t>
            </a:r>
            <a:r>
              <a:rPr lang="cs-CZ" sz="3600" b="1" dirty="0">
                <a:latin typeface="Arial" panose="020B0604020202020204" pitchFamily="34" charset="0"/>
                <a:cs typeface="Arial" panose="020B0604020202020204" pitchFamily="34" charset="0"/>
              </a:rPr>
              <a:t>Výsledek restrikčního štěpení </a:t>
            </a:r>
            <a:r>
              <a:rPr lang="cs-CZ" sz="3600" b="1" dirty="0" err="1">
                <a:latin typeface="Arial" panose="020B0604020202020204" pitchFamily="34" charset="0"/>
                <a:cs typeface="Arial" panose="020B0604020202020204" pitchFamily="34" charset="0"/>
              </a:rPr>
              <a:t>plasmidu</a:t>
            </a:r>
            <a:r>
              <a:rPr lang="cs-CZ" sz="3600" b="1" dirty="0">
                <a:latin typeface="Arial" panose="020B0604020202020204" pitchFamily="34" charset="0"/>
                <a:cs typeface="Arial" panose="020B0604020202020204" pitchFamily="34" charset="0"/>
              </a:rPr>
              <a:t> </a:t>
            </a:r>
            <a:r>
              <a:rPr lang="de-DE" sz="3600" b="1" dirty="0">
                <a:latin typeface="Arial" panose="020B0604020202020204" pitchFamily="34" charset="0"/>
                <a:cs typeface="Arial" panose="020B0604020202020204" pitchFamily="34" charset="0"/>
              </a:rPr>
              <a:t>pBR322 </a:t>
            </a:r>
            <a:r>
              <a:rPr lang="cs-CZ" sz="3600" b="1" dirty="0">
                <a:latin typeface="Arial" panose="020B0604020202020204" pitchFamily="34" charset="0"/>
                <a:cs typeface="Arial" panose="020B0604020202020204" pitchFamily="34" charset="0"/>
              </a:rPr>
              <a:t>endonukleázou</a:t>
            </a:r>
            <a:r>
              <a:rPr lang="de-DE" sz="3600" b="1" dirty="0">
                <a:latin typeface="Arial" panose="020B0604020202020204" pitchFamily="34" charset="0"/>
                <a:cs typeface="Arial" panose="020B0604020202020204" pitchFamily="34" charset="0"/>
              </a:rPr>
              <a:t> </a:t>
            </a:r>
            <a:r>
              <a:rPr lang="de-DE" sz="3600" b="1" i="1" dirty="0">
                <a:latin typeface="Arial" panose="020B0604020202020204" pitchFamily="34" charset="0"/>
                <a:cs typeface="Arial" panose="020B0604020202020204" pitchFamily="34" charset="0"/>
              </a:rPr>
              <a:t>Pst</a:t>
            </a:r>
            <a:r>
              <a:rPr lang="de-DE" sz="3600" b="1" dirty="0">
                <a:latin typeface="Arial" panose="020B0604020202020204" pitchFamily="34" charset="0"/>
                <a:cs typeface="Arial" panose="020B0604020202020204" pitchFamily="34" charset="0"/>
              </a:rPr>
              <a:t>I</a:t>
            </a:r>
          </a:p>
        </p:txBody>
      </p:sp>
      <p:sp>
        <p:nvSpPr>
          <p:cNvPr id="2" name="Textfeld 1"/>
          <p:cNvSpPr txBox="1"/>
          <p:nvPr/>
        </p:nvSpPr>
        <p:spPr>
          <a:xfrm>
            <a:off x="3776127" y="6337110"/>
            <a:ext cx="865301" cy="369332"/>
          </a:xfrm>
          <a:prstGeom prst="rect">
            <a:avLst/>
          </a:prstGeom>
          <a:noFill/>
        </p:spPr>
        <p:txBody>
          <a:bodyPr wrap="none" rtlCol="0">
            <a:spAutoFit/>
          </a:bodyPr>
          <a:lstStyle/>
          <a:p>
            <a:r>
              <a:rPr lang="de-DE" dirty="0"/>
              <a:t>(</a:t>
            </a:r>
            <a:r>
              <a:rPr lang="de-DE" dirty="0" err="1"/>
              <a:t>Lonza</a:t>
            </a:r>
            <a:r>
              <a:rPr lang="de-DE" dirty="0"/>
              <a:t>)</a:t>
            </a:r>
          </a:p>
        </p:txBody>
      </p:sp>
      <p:grpSp>
        <p:nvGrpSpPr>
          <p:cNvPr id="6" name="Gruppieren 5"/>
          <p:cNvGrpSpPr/>
          <p:nvPr/>
        </p:nvGrpSpPr>
        <p:grpSpPr>
          <a:xfrm>
            <a:off x="1619672" y="2132856"/>
            <a:ext cx="6552727" cy="4265936"/>
            <a:chOff x="3656510" y="1834685"/>
            <a:chExt cx="5926111" cy="3875219"/>
          </a:xfrm>
        </p:grpSpPr>
        <p:pic>
          <p:nvPicPr>
            <p:cNvPr id="8" name="Grafik 7"/>
            <p:cNvPicPr>
              <a:picLocks noChangeAspect="1"/>
            </p:cNvPicPr>
            <p:nvPr/>
          </p:nvPicPr>
          <p:blipFill>
            <a:blip r:embed="rId2"/>
            <a:stretch>
              <a:fillRect/>
            </a:stretch>
          </p:blipFill>
          <p:spPr>
            <a:xfrm>
              <a:off x="4732297" y="2179075"/>
              <a:ext cx="2605706" cy="3130406"/>
            </a:xfrm>
            <a:prstGeom prst="rect">
              <a:avLst/>
            </a:prstGeom>
          </p:spPr>
        </p:pic>
        <p:sp>
          <p:nvSpPr>
            <p:cNvPr id="9" name="Textfeld 8"/>
            <p:cNvSpPr txBox="1"/>
            <p:nvPr/>
          </p:nvSpPr>
          <p:spPr>
            <a:xfrm>
              <a:off x="5069873" y="1834685"/>
              <a:ext cx="1953054" cy="335505"/>
            </a:xfrm>
            <a:prstGeom prst="rect">
              <a:avLst/>
            </a:prstGeom>
            <a:noFill/>
          </p:spPr>
          <p:txBody>
            <a:bodyPr wrap="none" rtlCol="0">
              <a:spAutoFit/>
            </a:bodyPr>
            <a:lstStyle/>
            <a:p>
              <a:r>
                <a:rPr lang="de-DE" b="1" dirty="0"/>
                <a:t>M                 P            V</a:t>
              </a:r>
            </a:p>
          </p:txBody>
        </p:sp>
        <p:sp>
          <p:nvSpPr>
            <p:cNvPr id="10" name="Textfeld 9">
              <a:extLst>
                <a:ext uri="{FF2B5EF4-FFF2-40B4-BE49-F238E27FC236}">
                  <a16:creationId xmlns:a16="http://schemas.microsoft.com/office/drawing/2014/main" id="{E984D3A5-F3C0-4E35-8F14-61D0359179B0}"/>
                </a:ext>
              </a:extLst>
            </p:cNvPr>
            <p:cNvSpPr txBox="1"/>
            <p:nvPr/>
          </p:nvSpPr>
          <p:spPr>
            <a:xfrm>
              <a:off x="4904795" y="5294739"/>
              <a:ext cx="2334229" cy="369332"/>
            </a:xfrm>
            <a:prstGeom prst="rect">
              <a:avLst/>
            </a:prstGeom>
            <a:noFill/>
          </p:spPr>
          <p:txBody>
            <a:bodyPr wrap="none" rtlCol="0">
              <a:spAutoFit/>
            </a:bodyPr>
            <a:lstStyle/>
            <a:p>
              <a:r>
                <a:rPr lang="de-DE" dirty="0"/>
                <a:t>1,2% Agarose, 180 Volt</a:t>
              </a:r>
            </a:p>
          </p:txBody>
        </p:sp>
        <p:sp>
          <p:nvSpPr>
            <p:cNvPr id="11" name="Textfeld 10">
              <a:extLst>
                <a:ext uri="{FF2B5EF4-FFF2-40B4-BE49-F238E27FC236}">
                  <a16:creationId xmlns:a16="http://schemas.microsoft.com/office/drawing/2014/main" id="{75627B5C-5C2F-422A-B1F3-EF76E6EEFDFC}"/>
                </a:ext>
              </a:extLst>
            </p:cNvPr>
            <p:cNvSpPr txBox="1"/>
            <p:nvPr/>
          </p:nvSpPr>
          <p:spPr>
            <a:xfrm>
              <a:off x="7404656" y="3699240"/>
              <a:ext cx="2177965" cy="643051"/>
            </a:xfrm>
            <a:prstGeom prst="rect">
              <a:avLst/>
            </a:prstGeom>
            <a:noFill/>
            <a:ln>
              <a:noFill/>
            </a:ln>
          </p:spPr>
          <p:txBody>
            <a:bodyPr wrap="square" rtlCol="0">
              <a:spAutoFit/>
            </a:bodyPr>
            <a:lstStyle/>
            <a:p>
              <a:r>
                <a:rPr lang="de-DE" sz="2000" b="1" dirty="0"/>
                <a:t>„Super</a:t>
              </a:r>
              <a:r>
                <a:rPr lang="cs-CZ" sz="2000" b="1" dirty="0"/>
                <a:t>spiralizovaná</a:t>
              </a:r>
              <a:r>
                <a:rPr lang="de-DE" sz="2000" b="1" dirty="0"/>
                <a:t>“ DNA</a:t>
              </a:r>
            </a:p>
          </p:txBody>
        </p:sp>
        <p:cxnSp>
          <p:nvCxnSpPr>
            <p:cNvPr id="12" name="Gerader Verbinder 11">
              <a:extLst>
                <a:ext uri="{FF2B5EF4-FFF2-40B4-BE49-F238E27FC236}">
                  <a16:creationId xmlns:a16="http://schemas.microsoft.com/office/drawing/2014/main" id="{DD91F9B1-ECBD-4D5F-9185-0C282E636E3E}"/>
                </a:ext>
              </a:extLst>
            </p:cNvPr>
            <p:cNvCxnSpPr>
              <a:cxnSpLocks/>
            </p:cNvCxnSpPr>
            <p:nvPr/>
          </p:nvCxnSpPr>
          <p:spPr>
            <a:xfrm>
              <a:off x="6443016" y="3481614"/>
              <a:ext cx="891722" cy="3063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DD91F9B1-ECBD-4D5F-9185-0C282E636E3E}"/>
                </a:ext>
              </a:extLst>
            </p:cNvPr>
            <p:cNvCxnSpPr>
              <a:cxnSpLocks/>
            </p:cNvCxnSpPr>
            <p:nvPr/>
          </p:nvCxnSpPr>
          <p:spPr>
            <a:xfrm flipV="1">
              <a:off x="7141938" y="3299705"/>
              <a:ext cx="1041779" cy="119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3F0C4D21-D945-4616-A99B-D91A1EF2E220}"/>
                </a:ext>
              </a:extLst>
            </p:cNvPr>
            <p:cNvSpPr txBox="1"/>
            <p:nvPr/>
          </p:nvSpPr>
          <p:spPr>
            <a:xfrm>
              <a:off x="7404656" y="3180885"/>
              <a:ext cx="2076801" cy="363464"/>
            </a:xfrm>
            <a:prstGeom prst="rect">
              <a:avLst/>
            </a:prstGeom>
            <a:noFill/>
            <a:ln>
              <a:noFill/>
            </a:ln>
          </p:spPr>
          <p:txBody>
            <a:bodyPr wrap="square" rtlCol="0">
              <a:spAutoFit/>
            </a:bodyPr>
            <a:lstStyle/>
            <a:p>
              <a:r>
                <a:rPr lang="de-DE" sz="2000" b="1" dirty="0"/>
                <a:t>Lin</a:t>
              </a:r>
              <a:r>
                <a:rPr lang="cs-CZ" sz="2000" b="1" dirty="0" err="1"/>
                <a:t>earizované</a:t>
              </a:r>
              <a:r>
                <a:rPr lang="de-DE" sz="2000" b="1" dirty="0"/>
                <a:t> DNA</a:t>
              </a:r>
            </a:p>
          </p:txBody>
        </p:sp>
        <p:cxnSp>
          <p:nvCxnSpPr>
            <p:cNvPr id="15" name="Gerader Verbinder 14"/>
            <p:cNvCxnSpPr/>
            <p:nvPr/>
          </p:nvCxnSpPr>
          <p:spPr>
            <a:xfrm>
              <a:off x="4505814" y="2776095"/>
              <a:ext cx="218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4505814" y="3078690"/>
              <a:ext cx="218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4504961" y="3680778"/>
              <a:ext cx="218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4496680" y="4943069"/>
              <a:ext cx="218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3656510" y="2019351"/>
              <a:ext cx="696153" cy="3690553"/>
            </a:xfrm>
            <a:prstGeom prst="rect">
              <a:avLst/>
            </a:prstGeom>
            <a:noFill/>
          </p:spPr>
          <p:txBody>
            <a:bodyPr wrap="none" rtlCol="0">
              <a:spAutoFit/>
            </a:bodyPr>
            <a:lstStyle/>
            <a:p>
              <a:r>
                <a:rPr lang="de-DE" sz="2000" b="1" dirty="0"/>
                <a:t>Bp</a:t>
              </a:r>
            </a:p>
            <a:p>
              <a:endParaRPr lang="de-DE" b="1" dirty="0"/>
            </a:p>
            <a:p>
              <a:r>
                <a:rPr lang="de-DE" b="1" dirty="0"/>
                <a:t>21226</a:t>
              </a:r>
            </a:p>
            <a:p>
              <a:endParaRPr lang="de-DE" sz="800" b="1" dirty="0"/>
            </a:p>
            <a:p>
              <a:r>
                <a:rPr lang="de-DE" b="1" dirty="0"/>
                <a:t>5168</a:t>
              </a:r>
            </a:p>
            <a:p>
              <a:endParaRPr lang="de-DE" sz="2400" b="1" dirty="0"/>
            </a:p>
            <a:p>
              <a:r>
                <a:rPr lang="de-DE" b="1" dirty="0"/>
                <a:t>2027</a:t>
              </a:r>
            </a:p>
            <a:p>
              <a:endParaRPr lang="de-DE" b="1" dirty="0"/>
            </a:p>
            <a:p>
              <a:r>
                <a:rPr lang="de-DE" b="1" dirty="0"/>
                <a:t> </a:t>
              </a:r>
            </a:p>
            <a:p>
              <a:endParaRPr lang="de-DE" sz="1600" b="1" dirty="0"/>
            </a:p>
            <a:p>
              <a:endParaRPr lang="de-DE" sz="2000" b="1" dirty="0"/>
            </a:p>
            <a:p>
              <a:r>
                <a:rPr lang="de-DE" b="1" dirty="0"/>
                <a:t>  564</a:t>
              </a:r>
            </a:p>
            <a:p>
              <a:endParaRPr lang="de-DE" sz="2000" b="1" dirty="0"/>
            </a:p>
            <a:p>
              <a:endParaRPr lang="de-DE" sz="1200" b="1" dirty="0"/>
            </a:p>
            <a:p>
              <a:endParaRPr lang="de-DE" sz="1200" b="1" dirty="0"/>
            </a:p>
          </p:txBody>
        </p:sp>
      </p:grpSp>
      <p:sp>
        <p:nvSpPr>
          <p:cNvPr id="3" name="Datumsplatzhalter 2">
            <a:extLst>
              <a:ext uri="{FF2B5EF4-FFF2-40B4-BE49-F238E27FC236}">
                <a16:creationId xmlns:a16="http://schemas.microsoft.com/office/drawing/2014/main" id="{3E271C9F-9FEF-70EE-2FCD-859CDD673365}"/>
              </a:ext>
            </a:extLst>
          </p:cNvPr>
          <p:cNvSpPr>
            <a:spLocks noGrp="1"/>
          </p:cNvSpPr>
          <p:nvPr>
            <p:ph type="dt" sz="half" idx="10"/>
          </p:nvPr>
        </p:nvSpPr>
        <p:spPr/>
        <p:txBody>
          <a:bodyPr/>
          <a:lstStyle/>
          <a:p>
            <a:fld id="{1FD26482-9463-C44F-A185-DE0582CCCD7F}" type="datetime1">
              <a:rPr lang="de-DE" smtClean="0"/>
              <a:t>13.01.2023</a:t>
            </a:fld>
            <a:endParaRPr lang="en-US" dirty="0"/>
          </a:p>
        </p:txBody>
      </p:sp>
      <p:sp>
        <p:nvSpPr>
          <p:cNvPr id="4" name="Fußzeilenplatzhalter 3">
            <a:extLst>
              <a:ext uri="{FF2B5EF4-FFF2-40B4-BE49-F238E27FC236}">
                <a16:creationId xmlns:a16="http://schemas.microsoft.com/office/drawing/2014/main" id="{7DA6E24B-C307-236F-9E4D-568D5CAE0DCC}"/>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82838D39-CC00-5F19-D213-9ACD381FF7DA}"/>
              </a:ext>
            </a:extLst>
          </p:cNvPr>
          <p:cNvSpPr>
            <a:spLocks noGrp="1"/>
          </p:cNvSpPr>
          <p:nvPr>
            <p:ph type="sldNum" sz="quarter" idx="12"/>
          </p:nvPr>
        </p:nvSpPr>
        <p:spPr/>
        <p:txBody>
          <a:bodyPr/>
          <a:lstStyle/>
          <a:p>
            <a:fld id="{01B7ABBB-F95C-4207-9F24-BB3EEA8B05EE}" type="slidenum">
              <a:rPr lang="en-US" smtClean="0"/>
              <a:pPr/>
              <a:t>36</a:t>
            </a:fld>
            <a:endParaRPr lang="en-US" dirty="0"/>
          </a:p>
        </p:txBody>
      </p:sp>
    </p:spTree>
    <p:extLst>
      <p:ext uri="{BB962C8B-B14F-4D97-AF65-F5344CB8AC3E}">
        <p14:creationId xmlns:p14="http://schemas.microsoft.com/office/powerpoint/2010/main" val="86310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95536" y="116632"/>
            <a:ext cx="8496944" cy="1200329"/>
          </a:xfrm>
          <a:prstGeom prst="rect">
            <a:avLst/>
          </a:prstGeom>
          <a:noFill/>
        </p:spPr>
        <p:txBody>
          <a:bodyPr wrap="square" rtlCol="0">
            <a:spAutoFit/>
          </a:bodyPr>
          <a:lstStyle/>
          <a:p>
            <a:pPr marL="533400" indent="-533400"/>
            <a:endParaRPr lang="de-DE" sz="3600" b="1" dirty="0">
              <a:latin typeface="Arial" panose="020B0604020202020204" pitchFamily="34" charset="0"/>
              <a:cs typeface="Arial" panose="020B0604020202020204" pitchFamily="34" charset="0"/>
            </a:endParaRPr>
          </a:p>
          <a:p>
            <a:pPr marL="533400" indent="-533400"/>
            <a:r>
              <a:rPr lang="de-DE" sz="3600" b="1" dirty="0">
                <a:latin typeface="Arial" panose="020B0604020202020204" pitchFamily="34" charset="0"/>
                <a:cs typeface="Arial" panose="020B0604020202020204" pitchFamily="34" charset="0"/>
              </a:rPr>
              <a:t>4. </a:t>
            </a:r>
            <a:r>
              <a:rPr lang="cs-CZ" sz="3600" b="1" dirty="0">
                <a:latin typeface="Arial" panose="020B0604020202020204" pitchFamily="34" charset="0"/>
                <a:cs typeface="Arial" panose="020B0604020202020204" pitchFamily="34" charset="0"/>
              </a:rPr>
              <a:t>Výsledky</a:t>
            </a:r>
            <a:endParaRPr lang="de-DE" sz="3600" b="1" dirty="0">
              <a:latin typeface="Arial" panose="020B0604020202020204" pitchFamily="34" charset="0"/>
              <a:cs typeface="Arial" panose="020B0604020202020204" pitchFamily="34" charset="0"/>
            </a:endParaRPr>
          </a:p>
        </p:txBody>
      </p:sp>
      <p:pic>
        <p:nvPicPr>
          <p:cNvPr id="7" name="Grafik 6"/>
          <p:cNvPicPr>
            <a:picLocks noChangeAspect="1"/>
          </p:cNvPicPr>
          <p:nvPr/>
        </p:nvPicPr>
        <p:blipFill rotWithShape="1">
          <a:blip r:embed="rId2"/>
          <a:srcRect t="14322" r="25709"/>
          <a:stretch/>
        </p:blipFill>
        <p:spPr>
          <a:xfrm>
            <a:off x="1475657" y="2276872"/>
            <a:ext cx="4752528" cy="3951107"/>
          </a:xfrm>
          <a:prstGeom prst="rect">
            <a:avLst/>
          </a:prstGeom>
        </p:spPr>
      </p:pic>
      <p:sp>
        <p:nvSpPr>
          <p:cNvPr id="2" name="Textfeld 1"/>
          <p:cNvSpPr txBox="1"/>
          <p:nvPr/>
        </p:nvSpPr>
        <p:spPr>
          <a:xfrm>
            <a:off x="2915816" y="1916832"/>
            <a:ext cx="2808312" cy="461665"/>
          </a:xfrm>
          <a:prstGeom prst="rect">
            <a:avLst/>
          </a:prstGeom>
          <a:noFill/>
        </p:spPr>
        <p:txBody>
          <a:bodyPr wrap="square" rtlCol="0">
            <a:spAutoFit/>
          </a:bodyPr>
          <a:lstStyle/>
          <a:p>
            <a:r>
              <a:rPr lang="de-DE" sz="2400" b="1" dirty="0"/>
              <a:t>M             P           V</a:t>
            </a:r>
          </a:p>
        </p:txBody>
      </p:sp>
      <p:sp>
        <p:nvSpPr>
          <p:cNvPr id="3" name="Textfeld 2">
            <a:extLst>
              <a:ext uri="{FF2B5EF4-FFF2-40B4-BE49-F238E27FC236}">
                <a16:creationId xmlns:a16="http://schemas.microsoft.com/office/drawing/2014/main" id="{372150FE-345E-4B1A-B0A7-C98AE674259A}"/>
              </a:ext>
            </a:extLst>
          </p:cNvPr>
          <p:cNvSpPr txBox="1"/>
          <p:nvPr/>
        </p:nvSpPr>
        <p:spPr>
          <a:xfrm>
            <a:off x="6228184" y="2852936"/>
            <a:ext cx="1872208" cy="369332"/>
          </a:xfrm>
          <a:prstGeom prst="rect">
            <a:avLst/>
          </a:prstGeom>
          <a:noFill/>
        </p:spPr>
        <p:txBody>
          <a:bodyPr wrap="square" rtlCol="0">
            <a:spAutoFit/>
          </a:bodyPr>
          <a:lstStyle/>
          <a:p>
            <a:r>
              <a:rPr lang="de-DE" dirty="0"/>
              <a:t>Plasmid</a:t>
            </a:r>
          </a:p>
        </p:txBody>
      </p:sp>
      <p:sp>
        <p:nvSpPr>
          <p:cNvPr id="6" name="Textfeld 5">
            <a:extLst>
              <a:ext uri="{FF2B5EF4-FFF2-40B4-BE49-F238E27FC236}">
                <a16:creationId xmlns:a16="http://schemas.microsoft.com/office/drawing/2014/main" id="{7BD96BF8-7488-4721-A214-2E0633A01089}"/>
              </a:ext>
            </a:extLst>
          </p:cNvPr>
          <p:cNvSpPr txBox="1"/>
          <p:nvPr/>
        </p:nvSpPr>
        <p:spPr>
          <a:xfrm>
            <a:off x="6228184" y="3284984"/>
            <a:ext cx="1872208" cy="646331"/>
          </a:xfrm>
          <a:prstGeom prst="rect">
            <a:avLst/>
          </a:prstGeom>
          <a:noFill/>
        </p:spPr>
        <p:txBody>
          <a:bodyPr wrap="square" rtlCol="0">
            <a:spAutoFit/>
          </a:bodyPr>
          <a:lstStyle/>
          <a:p>
            <a:r>
              <a:rPr lang="de-DE" dirty="0"/>
              <a:t>Lineariz</a:t>
            </a:r>
            <a:r>
              <a:rPr lang="cs-CZ" dirty="0" err="1"/>
              <a:t>ovaný</a:t>
            </a:r>
            <a:r>
              <a:rPr lang="de-DE" dirty="0"/>
              <a:t> Plasmid pBR322</a:t>
            </a:r>
          </a:p>
        </p:txBody>
      </p:sp>
      <p:sp>
        <p:nvSpPr>
          <p:cNvPr id="8" name="Textfeld 7">
            <a:extLst>
              <a:ext uri="{FF2B5EF4-FFF2-40B4-BE49-F238E27FC236}">
                <a16:creationId xmlns:a16="http://schemas.microsoft.com/office/drawing/2014/main" id="{F06012E1-8BDB-488A-9A87-5C69D9CA51A1}"/>
              </a:ext>
            </a:extLst>
          </p:cNvPr>
          <p:cNvSpPr txBox="1"/>
          <p:nvPr/>
        </p:nvSpPr>
        <p:spPr>
          <a:xfrm>
            <a:off x="6228184" y="3933056"/>
            <a:ext cx="2095259" cy="646331"/>
          </a:xfrm>
          <a:prstGeom prst="rect">
            <a:avLst/>
          </a:prstGeom>
          <a:noFill/>
        </p:spPr>
        <p:txBody>
          <a:bodyPr wrap="square" rtlCol="0">
            <a:spAutoFit/>
          </a:bodyPr>
          <a:lstStyle/>
          <a:p>
            <a:r>
              <a:rPr lang="de-DE" dirty="0"/>
              <a:t>Super</a:t>
            </a:r>
            <a:r>
              <a:rPr lang="cs-CZ" dirty="0"/>
              <a:t>spiralizovaný</a:t>
            </a:r>
            <a:r>
              <a:rPr lang="de-DE" dirty="0"/>
              <a:t> Plasmid</a:t>
            </a:r>
          </a:p>
        </p:txBody>
      </p:sp>
      <p:sp>
        <p:nvSpPr>
          <p:cNvPr id="4" name="Datumsplatzhalter 3">
            <a:extLst>
              <a:ext uri="{FF2B5EF4-FFF2-40B4-BE49-F238E27FC236}">
                <a16:creationId xmlns:a16="http://schemas.microsoft.com/office/drawing/2014/main" id="{4F6FFDCF-E619-39DD-F1E5-974CDE393867}"/>
              </a:ext>
            </a:extLst>
          </p:cNvPr>
          <p:cNvSpPr>
            <a:spLocks noGrp="1"/>
          </p:cNvSpPr>
          <p:nvPr>
            <p:ph type="dt" sz="half" idx="10"/>
          </p:nvPr>
        </p:nvSpPr>
        <p:spPr/>
        <p:txBody>
          <a:bodyPr/>
          <a:lstStyle/>
          <a:p>
            <a:fld id="{EFF28853-AA64-0449-B129-C218AF365541}" type="datetime1">
              <a:rPr lang="de-DE" smtClean="0"/>
              <a:t>13.01.2023</a:t>
            </a:fld>
            <a:endParaRPr lang="en-US" dirty="0"/>
          </a:p>
        </p:txBody>
      </p:sp>
      <p:sp>
        <p:nvSpPr>
          <p:cNvPr id="9" name="Fußzeilenplatzhalter 8">
            <a:extLst>
              <a:ext uri="{FF2B5EF4-FFF2-40B4-BE49-F238E27FC236}">
                <a16:creationId xmlns:a16="http://schemas.microsoft.com/office/drawing/2014/main" id="{7994E169-37FB-D305-467A-8ED4558BCD2D}"/>
              </a:ext>
            </a:extLst>
          </p:cNvPr>
          <p:cNvSpPr>
            <a:spLocks noGrp="1"/>
          </p:cNvSpPr>
          <p:nvPr>
            <p:ph type="ftr" sz="quarter" idx="11"/>
          </p:nvPr>
        </p:nvSpPr>
        <p:spPr/>
        <p:txBody>
          <a:bodyPr/>
          <a:lstStyle/>
          <a:p>
            <a:endParaRPr lang="en-US" dirty="0"/>
          </a:p>
        </p:txBody>
      </p:sp>
      <p:sp>
        <p:nvSpPr>
          <p:cNvPr id="10" name="Foliennummernplatzhalter 9">
            <a:extLst>
              <a:ext uri="{FF2B5EF4-FFF2-40B4-BE49-F238E27FC236}">
                <a16:creationId xmlns:a16="http://schemas.microsoft.com/office/drawing/2014/main" id="{1CEA49F3-2E79-E338-6EB8-D5BE231B46BF}"/>
              </a:ext>
            </a:extLst>
          </p:cNvPr>
          <p:cNvSpPr>
            <a:spLocks noGrp="1"/>
          </p:cNvSpPr>
          <p:nvPr>
            <p:ph type="sldNum" sz="quarter" idx="12"/>
          </p:nvPr>
        </p:nvSpPr>
        <p:spPr/>
        <p:txBody>
          <a:bodyPr/>
          <a:lstStyle/>
          <a:p>
            <a:fld id="{01B7ABBB-F95C-4207-9F24-BB3EEA8B05EE}" type="slidenum">
              <a:rPr lang="en-US" smtClean="0"/>
              <a:pPr/>
              <a:t>37</a:t>
            </a:fld>
            <a:endParaRPr lang="en-US" dirty="0"/>
          </a:p>
        </p:txBody>
      </p:sp>
    </p:spTree>
    <p:extLst>
      <p:ext uri="{BB962C8B-B14F-4D97-AF65-F5344CB8AC3E}">
        <p14:creationId xmlns:p14="http://schemas.microsoft.com/office/powerpoint/2010/main" val="1724022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62880" y="1512168"/>
            <a:ext cx="8229600" cy="1628800"/>
          </a:xfrm>
          <a:prstGeom prst="rect">
            <a:avLst/>
          </a:prstGeom>
        </p:spPr>
        <p:txBody>
          <a:bodyPr/>
          <a:lstStyle/>
          <a:p>
            <a:pPr marL="533400" lvl="0" indent="-533400">
              <a:spcBef>
                <a:spcPct val="0"/>
              </a:spcBef>
              <a:defRPr/>
            </a:pP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5. </a:t>
            </a:r>
            <a:r>
              <a:rPr kumimoji="0" lang="cs-CZ"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Štěpení linearizovaného </a:t>
            </a: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a:t>
            </a:r>
            <a:r>
              <a:rPr lang="en-US" sz="4000" b="1">
                <a:latin typeface="Arial" panose="020B0604020202020204" pitchFamily="34" charset="0"/>
                <a:cs typeface="Arial" panose="020B0604020202020204" pitchFamily="34" charset="0"/>
              </a:rPr>
              <a:t>lasmid</a:t>
            </a:r>
            <a:r>
              <a:rPr lang="cs-CZ" sz="4000" b="1" dirty="0">
                <a:latin typeface="Arial" panose="020B0604020202020204" pitchFamily="34" charset="0"/>
                <a:cs typeface="Arial" panose="020B0604020202020204" pitchFamily="34" charset="0"/>
              </a:rPr>
              <a:t>u</a:t>
            </a:r>
            <a:r>
              <a:rPr kumimoji="0" lang="en-US" sz="4000" b="1" i="0" u="none" strike="noStrike" kern="1200" cap="none" spc="0" normalizeH="0" noProof="0" dirty="0">
                <a:ln>
                  <a:noFill/>
                </a:ln>
                <a:solidFill>
                  <a:schemeClr val="tx1"/>
                </a:solidFill>
                <a:effectLst/>
                <a:uLnTx/>
                <a:uFillTx/>
                <a:latin typeface="Arial" panose="020B0604020202020204" pitchFamily="34" charset="0"/>
                <a:ea typeface="+mj-ea"/>
                <a:cs typeface="Arial" panose="020B0604020202020204" pitchFamily="34" charset="0"/>
              </a:rPr>
              <a:t> pBR322 </a:t>
            </a:r>
            <a:r>
              <a:rPr kumimoji="0" lang="cs-CZ" sz="4000" b="1" i="0" u="none" strike="noStrike" kern="1200" cap="none" spc="0" normalizeH="0" noProof="0" dirty="0">
                <a:ln>
                  <a:noFill/>
                </a:ln>
                <a:solidFill>
                  <a:schemeClr val="tx1"/>
                </a:solidFill>
                <a:effectLst/>
                <a:uLnTx/>
                <a:uFillTx/>
                <a:latin typeface="Arial" panose="020B0604020202020204" pitchFamily="34" charset="0"/>
                <a:ea typeface="+mj-ea"/>
                <a:cs typeface="Arial" panose="020B0604020202020204" pitchFamily="34" charset="0"/>
              </a:rPr>
              <a:t>endonukleázou </a:t>
            </a:r>
            <a:r>
              <a:rPr kumimoji="0" lang="en-US" sz="4000" b="1" i="0" u="none" strike="noStrike" kern="1200" cap="none" spc="0" normalizeH="0" noProof="0" dirty="0">
                <a:ln>
                  <a:noFill/>
                </a:ln>
                <a:solidFill>
                  <a:schemeClr val="tx1"/>
                </a:solidFill>
                <a:effectLst/>
                <a:uLnTx/>
                <a:uFillTx/>
                <a:latin typeface="Arial" panose="020B0604020202020204" pitchFamily="34" charset="0"/>
                <a:ea typeface="+mj-ea"/>
                <a:cs typeface="Arial" panose="020B0604020202020204" pitchFamily="34" charset="0"/>
              </a:rPr>
              <a:t>Cas9</a:t>
            </a:r>
            <a:endPar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3" name="Datumsplatzhalter 2">
            <a:extLst>
              <a:ext uri="{FF2B5EF4-FFF2-40B4-BE49-F238E27FC236}">
                <a16:creationId xmlns:a16="http://schemas.microsoft.com/office/drawing/2014/main" id="{33F932CE-C969-57E7-D8F8-B9B868D866F6}"/>
              </a:ext>
            </a:extLst>
          </p:cNvPr>
          <p:cNvSpPr>
            <a:spLocks noGrp="1"/>
          </p:cNvSpPr>
          <p:nvPr>
            <p:ph type="dt" sz="half" idx="10"/>
          </p:nvPr>
        </p:nvSpPr>
        <p:spPr/>
        <p:txBody>
          <a:bodyPr/>
          <a:lstStyle/>
          <a:p>
            <a:fld id="{D6A247F4-AD09-FA44-B0F8-594C9F539848}" type="datetime1">
              <a:rPr lang="de-DE" smtClean="0"/>
              <a:t>13.01.2023</a:t>
            </a:fld>
            <a:endParaRPr lang="en-US" dirty="0"/>
          </a:p>
        </p:txBody>
      </p:sp>
      <p:sp>
        <p:nvSpPr>
          <p:cNvPr id="4" name="Fußzeilenplatzhalter 3">
            <a:extLst>
              <a:ext uri="{FF2B5EF4-FFF2-40B4-BE49-F238E27FC236}">
                <a16:creationId xmlns:a16="http://schemas.microsoft.com/office/drawing/2014/main" id="{410F72E6-EF62-1204-696D-4DB41956FA5F}"/>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5BADD354-65A2-F457-66F0-44C37D6B803A}"/>
              </a:ext>
            </a:extLst>
          </p:cNvPr>
          <p:cNvSpPr>
            <a:spLocks noGrp="1"/>
          </p:cNvSpPr>
          <p:nvPr>
            <p:ph type="sldNum" sz="quarter" idx="12"/>
          </p:nvPr>
        </p:nvSpPr>
        <p:spPr/>
        <p:txBody>
          <a:bodyPr/>
          <a:lstStyle/>
          <a:p>
            <a:fld id="{01B7ABBB-F95C-4207-9F24-BB3EEA8B05EE}" type="slidenum">
              <a:rPr lang="en-US" smtClean="0"/>
              <a:pPr/>
              <a:t>38</a:t>
            </a:fld>
            <a:endParaRPr lang="en-US" dirty="0"/>
          </a:p>
        </p:txBody>
      </p:sp>
    </p:spTree>
    <p:extLst>
      <p:ext uri="{BB962C8B-B14F-4D97-AF65-F5344CB8AC3E}">
        <p14:creationId xmlns:p14="http://schemas.microsoft.com/office/powerpoint/2010/main" val="3217504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normAutofit fontScale="90000"/>
          </a:bodyPr>
          <a:lstStyle/>
          <a:p>
            <a:pPr algn="ctr"/>
            <a:r>
              <a:rPr lang="cs-CZ" dirty="0"/>
              <a:t>Stavba </a:t>
            </a:r>
            <a:r>
              <a:rPr lang="de-DE" dirty="0"/>
              <a:t>CRISPR/Cas9-</a:t>
            </a:r>
            <a:r>
              <a:rPr lang="cs-CZ" dirty="0"/>
              <a:t>k</a:t>
            </a:r>
            <a:r>
              <a:rPr lang="de-DE" dirty="0"/>
              <a:t>omplex</a:t>
            </a:r>
            <a:r>
              <a:rPr lang="cs-CZ" dirty="0"/>
              <a:t>u</a:t>
            </a:r>
            <a:r>
              <a:rPr lang="de-DE" dirty="0"/>
              <a:t> </a:t>
            </a:r>
            <a:r>
              <a:rPr lang="cs-CZ" dirty="0"/>
              <a:t>z</a:t>
            </a:r>
            <a:r>
              <a:rPr lang="de-DE" dirty="0"/>
              <a:t> gRNA a Cas9</a:t>
            </a:r>
          </a:p>
        </p:txBody>
      </p:sp>
      <p:sp>
        <p:nvSpPr>
          <p:cNvPr id="75" name="Textfeld 74"/>
          <p:cNvSpPr txBox="1"/>
          <p:nvPr/>
        </p:nvSpPr>
        <p:spPr>
          <a:xfrm>
            <a:off x="2084721" y="3810283"/>
            <a:ext cx="1326004" cy="415498"/>
          </a:xfrm>
          <a:prstGeom prst="rect">
            <a:avLst/>
          </a:prstGeom>
          <a:noFill/>
        </p:spPr>
        <p:txBody>
          <a:bodyPr wrap="none" rtlCol="0">
            <a:spAutoFit/>
          </a:bodyPr>
          <a:lstStyle/>
          <a:p>
            <a:r>
              <a:rPr lang="de-DE" sz="2100" dirty="0" err="1"/>
              <a:t>guide</a:t>
            </a:r>
            <a:r>
              <a:rPr lang="de-DE" sz="2100" dirty="0"/>
              <a:t> RNA</a:t>
            </a:r>
          </a:p>
        </p:txBody>
      </p:sp>
      <p:grpSp>
        <p:nvGrpSpPr>
          <p:cNvPr id="105" name="Gruppieren 104"/>
          <p:cNvGrpSpPr/>
          <p:nvPr/>
        </p:nvGrpSpPr>
        <p:grpSpPr>
          <a:xfrm rot="900597">
            <a:off x="5122236" y="2498375"/>
            <a:ext cx="569634" cy="2130966"/>
            <a:chOff x="6999433" y="1858059"/>
            <a:chExt cx="1051478" cy="2931655"/>
          </a:xfrm>
        </p:grpSpPr>
        <p:sp>
          <p:nvSpPr>
            <p:cNvPr id="125" name="Freihandform 124"/>
            <p:cNvSpPr/>
            <p:nvPr/>
          </p:nvSpPr>
          <p:spPr>
            <a:xfrm>
              <a:off x="6999433" y="1858059"/>
              <a:ext cx="1051478" cy="2931655"/>
            </a:xfrm>
            <a:custGeom>
              <a:avLst/>
              <a:gdLst>
                <a:gd name="connsiteX0" fmla="*/ 504453 w 1414614"/>
                <a:gd name="connsiteY0" fmla="*/ 1843084 h 2931655"/>
                <a:gd name="connsiteX1" fmla="*/ 518967 w 1414614"/>
                <a:gd name="connsiteY1" fmla="*/ 1378627 h 2931655"/>
                <a:gd name="connsiteX2" fmla="*/ 330281 w 1414614"/>
                <a:gd name="connsiteY2" fmla="*/ 1175427 h 2931655"/>
                <a:gd name="connsiteX3" fmla="*/ 39996 w 1414614"/>
                <a:gd name="connsiteY3" fmla="*/ 899655 h 2931655"/>
                <a:gd name="connsiteX4" fmla="*/ 39996 w 1414614"/>
                <a:gd name="connsiteY4" fmla="*/ 406170 h 2931655"/>
                <a:gd name="connsiteX5" fmla="*/ 388338 w 1414614"/>
                <a:gd name="connsiteY5" fmla="*/ 57827 h 2931655"/>
                <a:gd name="connsiteX6" fmla="*/ 1012453 w 1414614"/>
                <a:gd name="connsiteY6" fmla="*/ 28798 h 2931655"/>
                <a:gd name="connsiteX7" fmla="*/ 1389824 w 1414614"/>
                <a:gd name="connsiteY7" fmla="*/ 348112 h 2931655"/>
                <a:gd name="connsiteX8" fmla="*/ 1346281 w 1414614"/>
                <a:gd name="connsiteY8" fmla="*/ 812570 h 2931655"/>
                <a:gd name="connsiteX9" fmla="*/ 1085024 w 1414614"/>
                <a:gd name="connsiteY9" fmla="*/ 1102855 h 2931655"/>
                <a:gd name="connsiteX10" fmla="*/ 896338 w 1414614"/>
                <a:gd name="connsiteY10" fmla="*/ 1552798 h 2931655"/>
                <a:gd name="connsiteX11" fmla="*/ 823767 w 1414614"/>
                <a:gd name="connsiteY11" fmla="*/ 2467198 h 2931655"/>
                <a:gd name="connsiteX12" fmla="*/ 751196 w 1414614"/>
                <a:gd name="connsiteY12" fmla="*/ 2931655 h 293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4614" h="2931655">
                  <a:moveTo>
                    <a:pt x="504453" y="1843084"/>
                  </a:moveTo>
                  <a:cubicBezTo>
                    <a:pt x="526224" y="1666493"/>
                    <a:pt x="547996" y="1489903"/>
                    <a:pt x="518967" y="1378627"/>
                  </a:cubicBezTo>
                  <a:cubicBezTo>
                    <a:pt x="489938" y="1267351"/>
                    <a:pt x="410109" y="1255256"/>
                    <a:pt x="330281" y="1175427"/>
                  </a:cubicBezTo>
                  <a:cubicBezTo>
                    <a:pt x="250453" y="1095598"/>
                    <a:pt x="88377" y="1027864"/>
                    <a:pt x="39996" y="899655"/>
                  </a:cubicBezTo>
                  <a:cubicBezTo>
                    <a:pt x="-8385" y="771445"/>
                    <a:pt x="-18061" y="546475"/>
                    <a:pt x="39996" y="406170"/>
                  </a:cubicBezTo>
                  <a:cubicBezTo>
                    <a:pt x="98053" y="265865"/>
                    <a:pt x="226262" y="120722"/>
                    <a:pt x="388338" y="57827"/>
                  </a:cubicBezTo>
                  <a:cubicBezTo>
                    <a:pt x="550414" y="-5068"/>
                    <a:pt x="845539" y="-19583"/>
                    <a:pt x="1012453" y="28798"/>
                  </a:cubicBezTo>
                  <a:cubicBezTo>
                    <a:pt x="1179367" y="77179"/>
                    <a:pt x="1334186" y="217483"/>
                    <a:pt x="1389824" y="348112"/>
                  </a:cubicBezTo>
                  <a:cubicBezTo>
                    <a:pt x="1445462" y="478741"/>
                    <a:pt x="1397081" y="686779"/>
                    <a:pt x="1346281" y="812570"/>
                  </a:cubicBezTo>
                  <a:cubicBezTo>
                    <a:pt x="1295481" y="938361"/>
                    <a:pt x="1160014" y="979484"/>
                    <a:pt x="1085024" y="1102855"/>
                  </a:cubicBezTo>
                  <a:cubicBezTo>
                    <a:pt x="1010034" y="1226226"/>
                    <a:pt x="939881" y="1325408"/>
                    <a:pt x="896338" y="1552798"/>
                  </a:cubicBezTo>
                  <a:cubicBezTo>
                    <a:pt x="852795" y="1780188"/>
                    <a:pt x="847957" y="2237389"/>
                    <a:pt x="823767" y="2467198"/>
                  </a:cubicBezTo>
                  <a:cubicBezTo>
                    <a:pt x="799577" y="2697007"/>
                    <a:pt x="775386" y="2814331"/>
                    <a:pt x="751196" y="2931655"/>
                  </a:cubicBezTo>
                </a:path>
              </a:pathLst>
            </a:cu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26" name="Freihandform 125"/>
            <p:cNvSpPr/>
            <p:nvPr/>
          </p:nvSpPr>
          <p:spPr>
            <a:xfrm>
              <a:off x="7393577" y="3378926"/>
              <a:ext cx="269966" cy="8708"/>
            </a:xfrm>
            <a:custGeom>
              <a:avLst/>
              <a:gdLst>
                <a:gd name="connsiteX0" fmla="*/ 0 w 269966"/>
                <a:gd name="connsiteY0" fmla="*/ 8708 h 8708"/>
                <a:gd name="connsiteX1" fmla="*/ 269966 w 269966"/>
                <a:gd name="connsiteY1" fmla="*/ 0 h 8708"/>
              </a:gdLst>
              <a:ahLst/>
              <a:cxnLst>
                <a:cxn ang="0">
                  <a:pos x="connsiteX0" y="connsiteY0"/>
                </a:cxn>
                <a:cxn ang="0">
                  <a:pos x="connsiteX1" y="connsiteY1"/>
                </a:cxn>
              </a:cxnLst>
              <a:rect l="l" t="t" r="r" b="b"/>
              <a:pathLst>
                <a:path w="269966" h="8708">
                  <a:moveTo>
                    <a:pt x="0" y="8708"/>
                  </a:moveTo>
                  <a:lnTo>
                    <a:pt x="26996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7" name="Freihandform 126"/>
            <p:cNvSpPr/>
            <p:nvPr/>
          </p:nvSpPr>
          <p:spPr>
            <a:xfrm>
              <a:off x="7393577" y="3474720"/>
              <a:ext cx="269966" cy="0"/>
            </a:xfrm>
            <a:custGeom>
              <a:avLst/>
              <a:gdLst>
                <a:gd name="connsiteX0" fmla="*/ 0 w 269966"/>
                <a:gd name="connsiteY0" fmla="*/ 0 h 0"/>
                <a:gd name="connsiteX1" fmla="*/ 269966 w 269966"/>
                <a:gd name="connsiteY1" fmla="*/ 0 h 0"/>
              </a:gdLst>
              <a:ahLst/>
              <a:cxnLst>
                <a:cxn ang="0">
                  <a:pos x="connsiteX0" y="connsiteY0"/>
                </a:cxn>
                <a:cxn ang="0">
                  <a:pos x="connsiteX1" y="connsiteY1"/>
                </a:cxn>
              </a:cxnLst>
              <a:rect l="l" t="t" r="r" b="b"/>
              <a:pathLst>
                <a:path w="269966">
                  <a:moveTo>
                    <a:pt x="0" y="0"/>
                  </a:moveTo>
                  <a:lnTo>
                    <a:pt x="26996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8" name="Freihandform 127"/>
            <p:cNvSpPr/>
            <p:nvPr/>
          </p:nvSpPr>
          <p:spPr>
            <a:xfrm>
              <a:off x="7402286" y="3596640"/>
              <a:ext cx="243840" cy="17417"/>
            </a:xfrm>
            <a:custGeom>
              <a:avLst/>
              <a:gdLst>
                <a:gd name="connsiteX0" fmla="*/ 243840 w 243840"/>
                <a:gd name="connsiteY0" fmla="*/ 17417 h 17417"/>
                <a:gd name="connsiteX1" fmla="*/ 0 w 243840"/>
                <a:gd name="connsiteY1" fmla="*/ 0 h 17417"/>
              </a:gdLst>
              <a:ahLst/>
              <a:cxnLst>
                <a:cxn ang="0">
                  <a:pos x="connsiteX0" y="connsiteY0"/>
                </a:cxn>
                <a:cxn ang="0">
                  <a:pos x="connsiteX1" y="connsiteY1"/>
                </a:cxn>
              </a:cxnLst>
              <a:rect l="l" t="t" r="r" b="b"/>
              <a:pathLst>
                <a:path w="243840" h="17417">
                  <a:moveTo>
                    <a:pt x="243840" y="17417"/>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9" name="Freihandform 128"/>
            <p:cNvSpPr/>
            <p:nvPr/>
          </p:nvSpPr>
          <p:spPr>
            <a:xfrm>
              <a:off x="7384869" y="3265714"/>
              <a:ext cx="322217" cy="8709"/>
            </a:xfrm>
            <a:custGeom>
              <a:avLst/>
              <a:gdLst>
                <a:gd name="connsiteX0" fmla="*/ 0 w 322217"/>
                <a:gd name="connsiteY0" fmla="*/ 0 h 8709"/>
                <a:gd name="connsiteX1" fmla="*/ 322217 w 322217"/>
                <a:gd name="connsiteY1" fmla="*/ 8709 h 8709"/>
              </a:gdLst>
              <a:ahLst/>
              <a:cxnLst>
                <a:cxn ang="0">
                  <a:pos x="connsiteX0" y="connsiteY0"/>
                </a:cxn>
                <a:cxn ang="0">
                  <a:pos x="connsiteX1" y="connsiteY1"/>
                </a:cxn>
              </a:cxnLst>
              <a:rect l="l" t="t" r="r" b="b"/>
              <a:pathLst>
                <a:path w="322217" h="8709">
                  <a:moveTo>
                    <a:pt x="0" y="0"/>
                  </a:moveTo>
                  <a:lnTo>
                    <a:pt x="322217" y="87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0" name="Freihandform 129"/>
            <p:cNvSpPr/>
            <p:nvPr/>
          </p:nvSpPr>
          <p:spPr>
            <a:xfrm>
              <a:off x="7506789" y="3753394"/>
              <a:ext cx="130628" cy="0"/>
            </a:xfrm>
            <a:custGeom>
              <a:avLst/>
              <a:gdLst>
                <a:gd name="connsiteX0" fmla="*/ 0 w 130628"/>
                <a:gd name="connsiteY0" fmla="*/ 0 h 0"/>
                <a:gd name="connsiteX1" fmla="*/ 130628 w 130628"/>
                <a:gd name="connsiteY1" fmla="*/ 0 h 0"/>
              </a:gdLst>
              <a:ahLst/>
              <a:cxnLst>
                <a:cxn ang="0">
                  <a:pos x="connsiteX0" y="connsiteY0"/>
                </a:cxn>
                <a:cxn ang="0">
                  <a:pos x="connsiteX1" y="connsiteY1"/>
                </a:cxn>
              </a:cxnLst>
              <a:rect l="l" t="t" r="r" b="b"/>
              <a:pathLst>
                <a:path w="130628">
                  <a:moveTo>
                    <a:pt x="0" y="0"/>
                  </a:moveTo>
                  <a:lnTo>
                    <a:pt x="13062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1" name="Freihandform 130"/>
            <p:cNvSpPr/>
            <p:nvPr/>
          </p:nvSpPr>
          <p:spPr>
            <a:xfrm>
              <a:off x="7550331" y="3857897"/>
              <a:ext cx="87086" cy="0"/>
            </a:xfrm>
            <a:custGeom>
              <a:avLst/>
              <a:gdLst>
                <a:gd name="connsiteX0" fmla="*/ 0 w 87086"/>
                <a:gd name="connsiteY0" fmla="*/ 0 h 0"/>
                <a:gd name="connsiteX1" fmla="*/ 87086 w 87086"/>
                <a:gd name="connsiteY1" fmla="*/ 0 h 0"/>
              </a:gdLst>
              <a:ahLst/>
              <a:cxnLst>
                <a:cxn ang="0">
                  <a:pos x="connsiteX0" y="connsiteY0"/>
                </a:cxn>
                <a:cxn ang="0">
                  <a:pos x="connsiteX1" y="connsiteY1"/>
                </a:cxn>
              </a:cxnLst>
              <a:rect l="l" t="t" r="r" b="b"/>
              <a:pathLst>
                <a:path w="87086">
                  <a:moveTo>
                    <a:pt x="0" y="0"/>
                  </a:moveTo>
                  <a:lnTo>
                    <a:pt x="8708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2" name="Freihandform 131"/>
            <p:cNvSpPr/>
            <p:nvPr/>
          </p:nvSpPr>
          <p:spPr>
            <a:xfrm>
              <a:off x="7567749" y="4014651"/>
              <a:ext cx="69668" cy="8709"/>
            </a:xfrm>
            <a:custGeom>
              <a:avLst/>
              <a:gdLst>
                <a:gd name="connsiteX0" fmla="*/ 0 w 69668"/>
                <a:gd name="connsiteY0" fmla="*/ 8709 h 8709"/>
                <a:gd name="connsiteX1" fmla="*/ 69668 w 69668"/>
                <a:gd name="connsiteY1" fmla="*/ 0 h 8709"/>
              </a:gdLst>
              <a:ahLst/>
              <a:cxnLst>
                <a:cxn ang="0">
                  <a:pos x="connsiteX0" y="connsiteY0"/>
                </a:cxn>
                <a:cxn ang="0">
                  <a:pos x="connsiteX1" y="connsiteY1"/>
                </a:cxn>
              </a:cxnLst>
              <a:rect l="l" t="t" r="r" b="b"/>
              <a:pathLst>
                <a:path w="69668" h="8709">
                  <a:moveTo>
                    <a:pt x="0" y="8709"/>
                  </a:moveTo>
                  <a:lnTo>
                    <a:pt x="6966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3" name="Freihandform 132"/>
            <p:cNvSpPr/>
            <p:nvPr/>
          </p:nvSpPr>
          <p:spPr>
            <a:xfrm>
              <a:off x="7550331" y="4206240"/>
              <a:ext cx="60960" cy="8709"/>
            </a:xfrm>
            <a:custGeom>
              <a:avLst/>
              <a:gdLst>
                <a:gd name="connsiteX0" fmla="*/ 0 w 60960"/>
                <a:gd name="connsiteY0" fmla="*/ 8709 h 8709"/>
                <a:gd name="connsiteX1" fmla="*/ 60960 w 60960"/>
                <a:gd name="connsiteY1" fmla="*/ 0 h 8709"/>
              </a:gdLst>
              <a:ahLst/>
              <a:cxnLst>
                <a:cxn ang="0">
                  <a:pos x="connsiteX0" y="connsiteY0"/>
                </a:cxn>
                <a:cxn ang="0">
                  <a:pos x="connsiteX1" y="connsiteY1"/>
                </a:cxn>
              </a:cxnLst>
              <a:rect l="l" t="t" r="r" b="b"/>
              <a:pathLst>
                <a:path w="60960" h="8709">
                  <a:moveTo>
                    <a:pt x="0" y="8709"/>
                  </a:moveTo>
                  <a:lnTo>
                    <a:pt x="6096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4" name="Freihandform 133"/>
            <p:cNvSpPr/>
            <p:nvPr/>
          </p:nvSpPr>
          <p:spPr>
            <a:xfrm>
              <a:off x="7567749" y="4110446"/>
              <a:ext cx="60960" cy="8708"/>
            </a:xfrm>
            <a:custGeom>
              <a:avLst/>
              <a:gdLst>
                <a:gd name="connsiteX0" fmla="*/ 0 w 60960"/>
                <a:gd name="connsiteY0" fmla="*/ 8708 h 8708"/>
                <a:gd name="connsiteX1" fmla="*/ 60960 w 60960"/>
                <a:gd name="connsiteY1" fmla="*/ 0 h 8708"/>
              </a:gdLst>
              <a:ahLst/>
              <a:cxnLst>
                <a:cxn ang="0">
                  <a:pos x="connsiteX0" y="connsiteY0"/>
                </a:cxn>
                <a:cxn ang="0">
                  <a:pos x="connsiteX1" y="connsiteY1"/>
                </a:cxn>
              </a:cxnLst>
              <a:rect l="l" t="t" r="r" b="b"/>
              <a:pathLst>
                <a:path w="60960" h="8708">
                  <a:moveTo>
                    <a:pt x="0" y="8708"/>
                  </a:moveTo>
                  <a:lnTo>
                    <a:pt x="6096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5" name="Freihandform 134"/>
            <p:cNvSpPr/>
            <p:nvPr/>
          </p:nvSpPr>
          <p:spPr>
            <a:xfrm>
              <a:off x="7524206" y="4345577"/>
              <a:ext cx="87085" cy="0"/>
            </a:xfrm>
            <a:custGeom>
              <a:avLst/>
              <a:gdLst>
                <a:gd name="connsiteX0" fmla="*/ 0 w 87085"/>
                <a:gd name="connsiteY0" fmla="*/ 0 h 0"/>
                <a:gd name="connsiteX1" fmla="*/ 87085 w 87085"/>
                <a:gd name="connsiteY1" fmla="*/ 0 h 0"/>
              </a:gdLst>
              <a:ahLst/>
              <a:cxnLst>
                <a:cxn ang="0">
                  <a:pos x="connsiteX0" y="connsiteY0"/>
                </a:cxn>
                <a:cxn ang="0">
                  <a:pos x="connsiteX1" y="connsiteY1"/>
                </a:cxn>
              </a:cxnLst>
              <a:rect l="l" t="t" r="r" b="b"/>
              <a:pathLst>
                <a:path w="87085">
                  <a:moveTo>
                    <a:pt x="0" y="0"/>
                  </a:moveTo>
                  <a:lnTo>
                    <a:pt x="8708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6" name="Freihandform 135"/>
            <p:cNvSpPr/>
            <p:nvPr/>
          </p:nvSpPr>
          <p:spPr>
            <a:xfrm>
              <a:off x="7489371" y="4467497"/>
              <a:ext cx="104503" cy="17417"/>
            </a:xfrm>
            <a:custGeom>
              <a:avLst/>
              <a:gdLst>
                <a:gd name="connsiteX0" fmla="*/ 0 w 104503"/>
                <a:gd name="connsiteY0" fmla="*/ 0 h 17417"/>
                <a:gd name="connsiteX1" fmla="*/ 104503 w 104503"/>
                <a:gd name="connsiteY1" fmla="*/ 17417 h 17417"/>
              </a:gdLst>
              <a:ahLst/>
              <a:cxnLst>
                <a:cxn ang="0">
                  <a:pos x="connsiteX0" y="connsiteY0"/>
                </a:cxn>
                <a:cxn ang="0">
                  <a:pos x="connsiteX1" y="connsiteY1"/>
                </a:cxn>
              </a:cxnLst>
              <a:rect l="l" t="t" r="r" b="b"/>
              <a:pathLst>
                <a:path w="104503" h="17417">
                  <a:moveTo>
                    <a:pt x="0" y="0"/>
                  </a:moveTo>
                  <a:lnTo>
                    <a:pt x="104503" y="1741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7" name="Freihandform 136"/>
            <p:cNvSpPr/>
            <p:nvPr/>
          </p:nvSpPr>
          <p:spPr>
            <a:xfrm>
              <a:off x="7437120" y="4589417"/>
              <a:ext cx="156754" cy="0"/>
            </a:xfrm>
            <a:custGeom>
              <a:avLst/>
              <a:gdLst>
                <a:gd name="connsiteX0" fmla="*/ 0 w 156754"/>
                <a:gd name="connsiteY0" fmla="*/ 0 h 0"/>
                <a:gd name="connsiteX1" fmla="*/ 156754 w 156754"/>
                <a:gd name="connsiteY1" fmla="*/ 0 h 0"/>
              </a:gdLst>
              <a:ahLst/>
              <a:cxnLst>
                <a:cxn ang="0">
                  <a:pos x="connsiteX0" y="connsiteY0"/>
                </a:cxn>
                <a:cxn ang="0">
                  <a:pos x="connsiteX1" y="connsiteY1"/>
                </a:cxn>
              </a:cxnLst>
              <a:rect l="l" t="t" r="r" b="b"/>
              <a:pathLst>
                <a:path w="156754">
                  <a:moveTo>
                    <a:pt x="0" y="0"/>
                  </a:moveTo>
                  <a:lnTo>
                    <a:pt x="15675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8" name="Freihandform 137"/>
            <p:cNvSpPr/>
            <p:nvPr/>
          </p:nvSpPr>
          <p:spPr>
            <a:xfrm>
              <a:off x="7454537" y="4693920"/>
              <a:ext cx="130629" cy="0"/>
            </a:xfrm>
            <a:custGeom>
              <a:avLst/>
              <a:gdLst>
                <a:gd name="connsiteX0" fmla="*/ 0 w 130629"/>
                <a:gd name="connsiteY0" fmla="*/ 0 h 0"/>
                <a:gd name="connsiteX1" fmla="*/ 130629 w 130629"/>
                <a:gd name="connsiteY1" fmla="*/ 0 h 0"/>
              </a:gdLst>
              <a:ahLst/>
              <a:cxnLst>
                <a:cxn ang="0">
                  <a:pos x="connsiteX0" y="connsiteY0"/>
                </a:cxn>
                <a:cxn ang="0">
                  <a:pos x="connsiteX1" y="connsiteY1"/>
                </a:cxn>
              </a:cxnLst>
              <a:rect l="l" t="t" r="r" b="b"/>
              <a:pathLst>
                <a:path w="130629">
                  <a:moveTo>
                    <a:pt x="0" y="0"/>
                  </a:moveTo>
                  <a:lnTo>
                    <a:pt x="13062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9" name="Freihandform 138"/>
            <p:cNvSpPr/>
            <p:nvPr/>
          </p:nvSpPr>
          <p:spPr>
            <a:xfrm>
              <a:off x="7358743" y="3135086"/>
              <a:ext cx="78377" cy="34834"/>
            </a:xfrm>
            <a:custGeom>
              <a:avLst/>
              <a:gdLst>
                <a:gd name="connsiteX0" fmla="*/ 0 w 78377"/>
                <a:gd name="connsiteY0" fmla="*/ 34834 h 34834"/>
                <a:gd name="connsiteX1" fmla="*/ 78377 w 78377"/>
                <a:gd name="connsiteY1" fmla="*/ 0 h 34834"/>
              </a:gdLst>
              <a:ahLst/>
              <a:cxnLst>
                <a:cxn ang="0">
                  <a:pos x="connsiteX0" y="connsiteY0"/>
                </a:cxn>
                <a:cxn ang="0">
                  <a:pos x="connsiteX1" y="connsiteY1"/>
                </a:cxn>
              </a:cxnLst>
              <a:rect l="l" t="t" r="r" b="b"/>
              <a:pathLst>
                <a:path w="78377" h="34834">
                  <a:moveTo>
                    <a:pt x="0" y="34834"/>
                  </a:moveTo>
                  <a:lnTo>
                    <a:pt x="7837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0" name="Freihandform 139"/>
            <p:cNvSpPr/>
            <p:nvPr/>
          </p:nvSpPr>
          <p:spPr>
            <a:xfrm>
              <a:off x="7280366" y="3013166"/>
              <a:ext cx="69668" cy="43543"/>
            </a:xfrm>
            <a:custGeom>
              <a:avLst/>
              <a:gdLst>
                <a:gd name="connsiteX0" fmla="*/ 0 w 69668"/>
                <a:gd name="connsiteY0" fmla="*/ 43543 h 43543"/>
                <a:gd name="connsiteX1" fmla="*/ 69668 w 69668"/>
                <a:gd name="connsiteY1" fmla="*/ 0 h 43543"/>
              </a:gdLst>
              <a:ahLst/>
              <a:cxnLst>
                <a:cxn ang="0">
                  <a:pos x="connsiteX0" y="connsiteY0"/>
                </a:cxn>
                <a:cxn ang="0">
                  <a:pos x="connsiteX1" y="connsiteY1"/>
                </a:cxn>
              </a:cxnLst>
              <a:rect l="l" t="t" r="r" b="b"/>
              <a:pathLst>
                <a:path w="69668" h="43543">
                  <a:moveTo>
                    <a:pt x="0" y="43543"/>
                  </a:moveTo>
                  <a:lnTo>
                    <a:pt x="6966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1" name="Freihandform 140"/>
            <p:cNvSpPr/>
            <p:nvPr/>
          </p:nvSpPr>
          <p:spPr>
            <a:xfrm>
              <a:off x="7167154" y="2899954"/>
              <a:ext cx="78377" cy="34835"/>
            </a:xfrm>
            <a:custGeom>
              <a:avLst/>
              <a:gdLst>
                <a:gd name="connsiteX0" fmla="*/ 0 w 78377"/>
                <a:gd name="connsiteY0" fmla="*/ 34835 h 34835"/>
                <a:gd name="connsiteX1" fmla="*/ 78377 w 78377"/>
                <a:gd name="connsiteY1" fmla="*/ 0 h 34835"/>
              </a:gdLst>
              <a:ahLst/>
              <a:cxnLst>
                <a:cxn ang="0">
                  <a:pos x="connsiteX0" y="connsiteY0"/>
                </a:cxn>
                <a:cxn ang="0">
                  <a:pos x="connsiteX1" y="connsiteY1"/>
                </a:cxn>
              </a:cxnLst>
              <a:rect l="l" t="t" r="r" b="b"/>
              <a:pathLst>
                <a:path w="78377" h="34835">
                  <a:moveTo>
                    <a:pt x="0" y="34835"/>
                  </a:moveTo>
                  <a:lnTo>
                    <a:pt x="7837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2" name="Freihandform 141"/>
            <p:cNvSpPr/>
            <p:nvPr/>
          </p:nvSpPr>
          <p:spPr>
            <a:xfrm>
              <a:off x="7053943" y="2760617"/>
              <a:ext cx="104503" cy="43543"/>
            </a:xfrm>
            <a:custGeom>
              <a:avLst/>
              <a:gdLst>
                <a:gd name="connsiteX0" fmla="*/ 0 w 104503"/>
                <a:gd name="connsiteY0" fmla="*/ 43543 h 43543"/>
                <a:gd name="connsiteX1" fmla="*/ 104503 w 104503"/>
                <a:gd name="connsiteY1" fmla="*/ 0 h 43543"/>
              </a:gdLst>
              <a:ahLst/>
              <a:cxnLst>
                <a:cxn ang="0">
                  <a:pos x="connsiteX0" y="connsiteY0"/>
                </a:cxn>
                <a:cxn ang="0">
                  <a:pos x="connsiteX1" y="connsiteY1"/>
                </a:cxn>
              </a:cxnLst>
              <a:rect l="l" t="t" r="r" b="b"/>
              <a:pathLst>
                <a:path w="104503" h="43543">
                  <a:moveTo>
                    <a:pt x="0" y="43543"/>
                  </a:moveTo>
                  <a:lnTo>
                    <a:pt x="10450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3" name="Freihandform 142"/>
            <p:cNvSpPr/>
            <p:nvPr/>
          </p:nvSpPr>
          <p:spPr>
            <a:xfrm>
              <a:off x="7019109" y="2603863"/>
              <a:ext cx="121920" cy="8708"/>
            </a:xfrm>
            <a:custGeom>
              <a:avLst/>
              <a:gdLst>
                <a:gd name="connsiteX0" fmla="*/ 0 w 121920"/>
                <a:gd name="connsiteY0" fmla="*/ 8708 h 8708"/>
                <a:gd name="connsiteX1" fmla="*/ 121920 w 121920"/>
                <a:gd name="connsiteY1" fmla="*/ 0 h 8708"/>
              </a:gdLst>
              <a:ahLst/>
              <a:cxnLst>
                <a:cxn ang="0">
                  <a:pos x="connsiteX0" y="connsiteY0"/>
                </a:cxn>
                <a:cxn ang="0">
                  <a:pos x="connsiteX1" y="connsiteY1"/>
                </a:cxn>
              </a:cxnLst>
              <a:rect l="l" t="t" r="r" b="b"/>
              <a:pathLst>
                <a:path w="121920" h="8708">
                  <a:moveTo>
                    <a:pt x="0" y="8708"/>
                  </a:moveTo>
                  <a:lnTo>
                    <a:pt x="12192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4" name="Freihandform 143"/>
            <p:cNvSpPr/>
            <p:nvPr/>
          </p:nvSpPr>
          <p:spPr>
            <a:xfrm>
              <a:off x="7019109" y="2447109"/>
              <a:ext cx="95794" cy="0"/>
            </a:xfrm>
            <a:custGeom>
              <a:avLst/>
              <a:gdLst>
                <a:gd name="connsiteX0" fmla="*/ 0 w 95794"/>
                <a:gd name="connsiteY0" fmla="*/ 0 h 0"/>
                <a:gd name="connsiteX1" fmla="*/ 95794 w 95794"/>
                <a:gd name="connsiteY1" fmla="*/ 0 h 0"/>
              </a:gdLst>
              <a:ahLst/>
              <a:cxnLst>
                <a:cxn ang="0">
                  <a:pos x="connsiteX0" y="connsiteY0"/>
                </a:cxn>
                <a:cxn ang="0">
                  <a:pos x="connsiteX1" y="connsiteY1"/>
                </a:cxn>
              </a:cxnLst>
              <a:rect l="l" t="t" r="r" b="b"/>
              <a:pathLst>
                <a:path w="95794">
                  <a:moveTo>
                    <a:pt x="0" y="0"/>
                  </a:moveTo>
                  <a:lnTo>
                    <a:pt x="9579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5" name="Freihandform 144"/>
            <p:cNvSpPr/>
            <p:nvPr/>
          </p:nvSpPr>
          <p:spPr>
            <a:xfrm>
              <a:off x="7062651" y="2238103"/>
              <a:ext cx="87086" cy="17417"/>
            </a:xfrm>
            <a:custGeom>
              <a:avLst/>
              <a:gdLst>
                <a:gd name="connsiteX0" fmla="*/ 0 w 87086"/>
                <a:gd name="connsiteY0" fmla="*/ 0 h 17417"/>
                <a:gd name="connsiteX1" fmla="*/ 87086 w 87086"/>
                <a:gd name="connsiteY1" fmla="*/ 17417 h 17417"/>
              </a:gdLst>
              <a:ahLst/>
              <a:cxnLst>
                <a:cxn ang="0">
                  <a:pos x="connsiteX0" y="connsiteY0"/>
                </a:cxn>
                <a:cxn ang="0">
                  <a:pos x="connsiteX1" y="connsiteY1"/>
                </a:cxn>
              </a:cxnLst>
              <a:rect l="l" t="t" r="r" b="b"/>
              <a:pathLst>
                <a:path w="87086" h="17417">
                  <a:moveTo>
                    <a:pt x="0" y="0"/>
                  </a:moveTo>
                  <a:lnTo>
                    <a:pt x="87086" y="1741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6" name="Freihandform 145"/>
            <p:cNvSpPr/>
            <p:nvPr/>
          </p:nvSpPr>
          <p:spPr>
            <a:xfrm>
              <a:off x="7141029" y="2029097"/>
              <a:ext cx="95794" cy="43543"/>
            </a:xfrm>
            <a:custGeom>
              <a:avLst/>
              <a:gdLst>
                <a:gd name="connsiteX0" fmla="*/ 0 w 95794"/>
                <a:gd name="connsiteY0" fmla="*/ 0 h 43543"/>
                <a:gd name="connsiteX1" fmla="*/ 95794 w 95794"/>
                <a:gd name="connsiteY1" fmla="*/ 43543 h 43543"/>
              </a:gdLst>
              <a:ahLst/>
              <a:cxnLst>
                <a:cxn ang="0">
                  <a:pos x="connsiteX0" y="connsiteY0"/>
                </a:cxn>
                <a:cxn ang="0">
                  <a:pos x="connsiteX1" y="connsiteY1"/>
                </a:cxn>
              </a:cxnLst>
              <a:rect l="l" t="t" r="r" b="b"/>
              <a:pathLst>
                <a:path w="95794" h="43543">
                  <a:moveTo>
                    <a:pt x="0" y="0"/>
                  </a:moveTo>
                  <a:lnTo>
                    <a:pt x="95794" y="435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7" name="Freihandform 146"/>
            <p:cNvSpPr/>
            <p:nvPr/>
          </p:nvSpPr>
          <p:spPr>
            <a:xfrm>
              <a:off x="7323909" y="1889760"/>
              <a:ext cx="52251" cy="95794"/>
            </a:xfrm>
            <a:custGeom>
              <a:avLst/>
              <a:gdLst>
                <a:gd name="connsiteX0" fmla="*/ 0 w 52251"/>
                <a:gd name="connsiteY0" fmla="*/ 0 h 95794"/>
                <a:gd name="connsiteX1" fmla="*/ 52251 w 52251"/>
                <a:gd name="connsiteY1" fmla="*/ 95794 h 95794"/>
              </a:gdLst>
              <a:ahLst/>
              <a:cxnLst>
                <a:cxn ang="0">
                  <a:pos x="connsiteX0" y="connsiteY0"/>
                </a:cxn>
                <a:cxn ang="0">
                  <a:pos x="connsiteX1" y="connsiteY1"/>
                </a:cxn>
              </a:cxnLst>
              <a:rect l="l" t="t" r="r" b="b"/>
              <a:pathLst>
                <a:path w="52251" h="95794">
                  <a:moveTo>
                    <a:pt x="0" y="0"/>
                  </a:moveTo>
                  <a:lnTo>
                    <a:pt x="52251" y="9579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8" name="Freihandform 147"/>
            <p:cNvSpPr/>
            <p:nvPr/>
          </p:nvSpPr>
          <p:spPr>
            <a:xfrm>
              <a:off x="7524206" y="1863634"/>
              <a:ext cx="8708" cy="121920"/>
            </a:xfrm>
            <a:custGeom>
              <a:avLst/>
              <a:gdLst>
                <a:gd name="connsiteX0" fmla="*/ 0 w 8708"/>
                <a:gd name="connsiteY0" fmla="*/ 0 h 121920"/>
                <a:gd name="connsiteX1" fmla="*/ 8708 w 8708"/>
                <a:gd name="connsiteY1" fmla="*/ 121920 h 121920"/>
              </a:gdLst>
              <a:ahLst/>
              <a:cxnLst>
                <a:cxn ang="0">
                  <a:pos x="connsiteX0" y="connsiteY0"/>
                </a:cxn>
                <a:cxn ang="0">
                  <a:pos x="connsiteX1" y="connsiteY1"/>
                </a:cxn>
              </a:cxnLst>
              <a:rect l="l" t="t" r="r" b="b"/>
              <a:pathLst>
                <a:path w="8708" h="121920">
                  <a:moveTo>
                    <a:pt x="0" y="0"/>
                  </a:moveTo>
                  <a:lnTo>
                    <a:pt x="8708" y="1219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9" name="Freihandform 148"/>
            <p:cNvSpPr/>
            <p:nvPr/>
          </p:nvSpPr>
          <p:spPr>
            <a:xfrm>
              <a:off x="7724503" y="1889760"/>
              <a:ext cx="43543" cy="130629"/>
            </a:xfrm>
            <a:custGeom>
              <a:avLst/>
              <a:gdLst>
                <a:gd name="connsiteX0" fmla="*/ 43543 w 43543"/>
                <a:gd name="connsiteY0" fmla="*/ 0 h 130629"/>
                <a:gd name="connsiteX1" fmla="*/ 0 w 43543"/>
                <a:gd name="connsiteY1" fmla="*/ 130629 h 130629"/>
              </a:gdLst>
              <a:ahLst/>
              <a:cxnLst>
                <a:cxn ang="0">
                  <a:pos x="connsiteX0" y="connsiteY0"/>
                </a:cxn>
                <a:cxn ang="0">
                  <a:pos x="connsiteX1" y="connsiteY1"/>
                </a:cxn>
              </a:cxnLst>
              <a:rect l="l" t="t" r="r" b="b"/>
              <a:pathLst>
                <a:path w="43543" h="130629">
                  <a:moveTo>
                    <a:pt x="43543" y="0"/>
                  </a:moveTo>
                  <a:lnTo>
                    <a:pt x="0" y="13062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0" name="Freihandform 149"/>
            <p:cNvSpPr/>
            <p:nvPr/>
          </p:nvSpPr>
          <p:spPr>
            <a:xfrm>
              <a:off x="7872549" y="2029097"/>
              <a:ext cx="52251" cy="95794"/>
            </a:xfrm>
            <a:custGeom>
              <a:avLst/>
              <a:gdLst>
                <a:gd name="connsiteX0" fmla="*/ 52251 w 52251"/>
                <a:gd name="connsiteY0" fmla="*/ 0 h 95794"/>
                <a:gd name="connsiteX1" fmla="*/ 0 w 52251"/>
                <a:gd name="connsiteY1" fmla="*/ 95794 h 95794"/>
              </a:gdLst>
              <a:ahLst/>
              <a:cxnLst>
                <a:cxn ang="0">
                  <a:pos x="connsiteX0" y="connsiteY0"/>
                </a:cxn>
                <a:cxn ang="0">
                  <a:pos x="connsiteX1" y="connsiteY1"/>
                </a:cxn>
              </a:cxnLst>
              <a:rect l="l" t="t" r="r" b="b"/>
              <a:pathLst>
                <a:path w="52251" h="95794">
                  <a:moveTo>
                    <a:pt x="52251" y="0"/>
                  </a:moveTo>
                  <a:lnTo>
                    <a:pt x="0" y="9579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1" name="Freihandform 150"/>
            <p:cNvSpPr/>
            <p:nvPr/>
          </p:nvSpPr>
          <p:spPr>
            <a:xfrm>
              <a:off x="7933509" y="2307771"/>
              <a:ext cx="113211" cy="0"/>
            </a:xfrm>
            <a:custGeom>
              <a:avLst/>
              <a:gdLst>
                <a:gd name="connsiteX0" fmla="*/ 113211 w 113211"/>
                <a:gd name="connsiteY0" fmla="*/ 0 h 0"/>
                <a:gd name="connsiteX1" fmla="*/ 0 w 113211"/>
                <a:gd name="connsiteY1" fmla="*/ 0 h 0"/>
              </a:gdLst>
              <a:ahLst/>
              <a:cxnLst>
                <a:cxn ang="0">
                  <a:pos x="connsiteX0" y="connsiteY0"/>
                </a:cxn>
                <a:cxn ang="0">
                  <a:pos x="connsiteX1" y="connsiteY1"/>
                </a:cxn>
              </a:cxnLst>
              <a:rect l="l" t="t" r="r" b="b"/>
              <a:pathLst>
                <a:path w="113211">
                  <a:moveTo>
                    <a:pt x="113211"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2" name="Freihandform 151"/>
            <p:cNvSpPr/>
            <p:nvPr/>
          </p:nvSpPr>
          <p:spPr>
            <a:xfrm>
              <a:off x="7950926" y="2490651"/>
              <a:ext cx="87085" cy="17418"/>
            </a:xfrm>
            <a:custGeom>
              <a:avLst/>
              <a:gdLst>
                <a:gd name="connsiteX0" fmla="*/ 87085 w 87085"/>
                <a:gd name="connsiteY0" fmla="*/ 17418 h 17418"/>
                <a:gd name="connsiteX1" fmla="*/ 0 w 87085"/>
                <a:gd name="connsiteY1" fmla="*/ 0 h 17418"/>
              </a:gdLst>
              <a:ahLst/>
              <a:cxnLst>
                <a:cxn ang="0">
                  <a:pos x="connsiteX0" y="connsiteY0"/>
                </a:cxn>
                <a:cxn ang="0">
                  <a:pos x="connsiteX1" y="connsiteY1"/>
                </a:cxn>
              </a:cxnLst>
              <a:rect l="l" t="t" r="r" b="b"/>
              <a:pathLst>
                <a:path w="87085" h="17418">
                  <a:moveTo>
                    <a:pt x="87085" y="17418"/>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3" name="Freihandform 152"/>
            <p:cNvSpPr/>
            <p:nvPr/>
          </p:nvSpPr>
          <p:spPr>
            <a:xfrm>
              <a:off x="7881257" y="2673531"/>
              <a:ext cx="87086" cy="34835"/>
            </a:xfrm>
            <a:custGeom>
              <a:avLst/>
              <a:gdLst>
                <a:gd name="connsiteX0" fmla="*/ 87086 w 87086"/>
                <a:gd name="connsiteY0" fmla="*/ 34835 h 34835"/>
                <a:gd name="connsiteX1" fmla="*/ 0 w 87086"/>
                <a:gd name="connsiteY1" fmla="*/ 0 h 34835"/>
              </a:gdLst>
              <a:ahLst/>
              <a:cxnLst>
                <a:cxn ang="0">
                  <a:pos x="connsiteX0" y="connsiteY0"/>
                </a:cxn>
                <a:cxn ang="0">
                  <a:pos x="connsiteX1" y="connsiteY1"/>
                </a:cxn>
              </a:cxnLst>
              <a:rect l="l" t="t" r="r" b="b"/>
              <a:pathLst>
                <a:path w="87086" h="34835">
                  <a:moveTo>
                    <a:pt x="87086" y="34835"/>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4" name="Freihandform 153"/>
            <p:cNvSpPr/>
            <p:nvPr/>
          </p:nvSpPr>
          <p:spPr>
            <a:xfrm>
              <a:off x="7785463" y="2830286"/>
              <a:ext cx="78377" cy="52251"/>
            </a:xfrm>
            <a:custGeom>
              <a:avLst/>
              <a:gdLst>
                <a:gd name="connsiteX0" fmla="*/ 78377 w 78377"/>
                <a:gd name="connsiteY0" fmla="*/ 52251 h 52251"/>
                <a:gd name="connsiteX1" fmla="*/ 0 w 78377"/>
                <a:gd name="connsiteY1" fmla="*/ 0 h 52251"/>
              </a:gdLst>
              <a:ahLst/>
              <a:cxnLst>
                <a:cxn ang="0">
                  <a:pos x="connsiteX0" y="connsiteY0"/>
                </a:cxn>
                <a:cxn ang="0">
                  <a:pos x="connsiteX1" y="connsiteY1"/>
                </a:cxn>
              </a:cxnLst>
              <a:rect l="l" t="t" r="r" b="b"/>
              <a:pathLst>
                <a:path w="78377" h="52251">
                  <a:moveTo>
                    <a:pt x="78377" y="52251"/>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5" name="Freihandform 154"/>
            <p:cNvSpPr/>
            <p:nvPr/>
          </p:nvSpPr>
          <p:spPr>
            <a:xfrm>
              <a:off x="7680960" y="3013166"/>
              <a:ext cx="78377" cy="17417"/>
            </a:xfrm>
            <a:custGeom>
              <a:avLst/>
              <a:gdLst>
                <a:gd name="connsiteX0" fmla="*/ 78377 w 78377"/>
                <a:gd name="connsiteY0" fmla="*/ 17417 h 17417"/>
                <a:gd name="connsiteX1" fmla="*/ 0 w 78377"/>
                <a:gd name="connsiteY1" fmla="*/ 0 h 17417"/>
              </a:gdLst>
              <a:ahLst/>
              <a:cxnLst>
                <a:cxn ang="0">
                  <a:pos x="connsiteX0" y="connsiteY0"/>
                </a:cxn>
                <a:cxn ang="0">
                  <a:pos x="connsiteX1" y="connsiteY1"/>
                </a:cxn>
              </a:cxnLst>
              <a:rect l="l" t="t" r="r" b="b"/>
              <a:pathLst>
                <a:path w="78377" h="17417">
                  <a:moveTo>
                    <a:pt x="78377" y="17417"/>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6" name="Freihandform 155"/>
            <p:cNvSpPr/>
            <p:nvPr/>
          </p:nvSpPr>
          <p:spPr>
            <a:xfrm>
              <a:off x="7646126" y="3178629"/>
              <a:ext cx="60960" cy="17417"/>
            </a:xfrm>
            <a:custGeom>
              <a:avLst/>
              <a:gdLst>
                <a:gd name="connsiteX0" fmla="*/ 60960 w 60960"/>
                <a:gd name="connsiteY0" fmla="*/ 17417 h 17417"/>
                <a:gd name="connsiteX1" fmla="*/ 0 w 60960"/>
                <a:gd name="connsiteY1" fmla="*/ 0 h 17417"/>
              </a:gdLst>
              <a:ahLst/>
              <a:cxnLst>
                <a:cxn ang="0">
                  <a:pos x="connsiteX0" y="connsiteY0"/>
                </a:cxn>
                <a:cxn ang="0">
                  <a:pos x="connsiteX1" y="connsiteY1"/>
                </a:cxn>
              </a:cxnLst>
              <a:rect l="l" t="t" r="r" b="b"/>
              <a:pathLst>
                <a:path w="60960" h="17417">
                  <a:moveTo>
                    <a:pt x="60960" y="17417"/>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grpSp>
        <p:nvGrpSpPr>
          <p:cNvPr id="106" name="Gruppieren 105"/>
          <p:cNvGrpSpPr/>
          <p:nvPr/>
        </p:nvGrpSpPr>
        <p:grpSpPr>
          <a:xfrm rot="20470486">
            <a:off x="2313818" y="4168051"/>
            <a:ext cx="1391078" cy="439964"/>
            <a:chOff x="4712125" y="2132568"/>
            <a:chExt cx="971550" cy="344351"/>
          </a:xfrm>
        </p:grpSpPr>
        <p:sp>
          <p:nvSpPr>
            <p:cNvPr id="110" name="Freihandform 109"/>
            <p:cNvSpPr/>
            <p:nvPr/>
          </p:nvSpPr>
          <p:spPr>
            <a:xfrm>
              <a:off x="4712125" y="2132568"/>
              <a:ext cx="971550" cy="295275"/>
            </a:xfrm>
            <a:custGeom>
              <a:avLst/>
              <a:gdLst>
                <a:gd name="connsiteX0" fmla="*/ 971550 w 971550"/>
                <a:gd name="connsiteY0" fmla="*/ 295275 h 295275"/>
                <a:gd name="connsiteX1" fmla="*/ 800100 w 971550"/>
                <a:gd name="connsiteY1" fmla="*/ 200025 h 295275"/>
                <a:gd name="connsiteX2" fmla="*/ 533400 w 971550"/>
                <a:gd name="connsiteY2" fmla="*/ 85725 h 295275"/>
                <a:gd name="connsiteX3" fmla="*/ 285750 w 971550"/>
                <a:gd name="connsiteY3" fmla="*/ 28575 h 295275"/>
                <a:gd name="connsiteX4" fmla="*/ 0 w 971550"/>
                <a:gd name="connsiteY4" fmla="*/ 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 h="295275">
                  <a:moveTo>
                    <a:pt x="971550" y="295275"/>
                  </a:moveTo>
                  <a:cubicBezTo>
                    <a:pt x="922337" y="265112"/>
                    <a:pt x="873125" y="234950"/>
                    <a:pt x="800100" y="200025"/>
                  </a:cubicBezTo>
                  <a:cubicBezTo>
                    <a:pt x="727075" y="165100"/>
                    <a:pt x="619125" y="114300"/>
                    <a:pt x="533400" y="85725"/>
                  </a:cubicBezTo>
                  <a:cubicBezTo>
                    <a:pt x="447675" y="57150"/>
                    <a:pt x="374650" y="42863"/>
                    <a:pt x="285750" y="28575"/>
                  </a:cubicBezTo>
                  <a:cubicBezTo>
                    <a:pt x="196850" y="14287"/>
                    <a:pt x="98425" y="7143"/>
                    <a:pt x="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111" name="Freihandform 110"/>
            <p:cNvSpPr/>
            <p:nvPr/>
          </p:nvSpPr>
          <p:spPr>
            <a:xfrm>
              <a:off x="4732774" y="2140299"/>
              <a:ext cx="15072" cy="75363"/>
            </a:xfrm>
            <a:custGeom>
              <a:avLst/>
              <a:gdLst>
                <a:gd name="connsiteX0" fmla="*/ 15072 w 15072"/>
                <a:gd name="connsiteY0" fmla="*/ 0 h 75363"/>
                <a:gd name="connsiteX1" fmla="*/ 0 w 15072"/>
                <a:gd name="connsiteY1" fmla="*/ 75363 h 75363"/>
              </a:gdLst>
              <a:ahLst/>
              <a:cxnLst>
                <a:cxn ang="0">
                  <a:pos x="connsiteX0" y="connsiteY0"/>
                </a:cxn>
                <a:cxn ang="0">
                  <a:pos x="connsiteX1" y="connsiteY1"/>
                </a:cxn>
              </a:cxnLst>
              <a:rect l="l" t="t" r="r" b="b"/>
              <a:pathLst>
                <a:path w="15072" h="75363">
                  <a:moveTo>
                    <a:pt x="15072" y="0"/>
                  </a:moveTo>
                  <a:cubicBezTo>
                    <a:pt x="9211" y="26796"/>
                    <a:pt x="3350" y="53592"/>
                    <a:pt x="0" y="75363"/>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113" name="Freihandform 112"/>
            <p:cNvSpPr/>
            <p:nvPr/>
          </p:nvSpPr>
          <p:spPr>
            <a:xfrm>
              <a:off x="4858378" y="2140299"/>
              <a:ext cx="30145" cy="95459"/>
            </a:xfrm>
            <a:custGeom>
              <a:avLst/>
              <a:gdLst>
                <a:gd name="connsiteX0" fmla="*/ 30145 w 30145"/>
                <a:gd name="connsiteY0" fmla="*/ 0 h 95459"/>
                <a:gd name="connsiteX1" fmla="*/ 0 w 30145"/>
                <a:gd name="connsiteY1" fmla="*/ 95459 h 95459"/>
              </a:gdLst>
              <a:ahLst/>
              <a:cxnLst>
                <a:cxn ang="0">
                  <a:pos x="connsiteX0" y="connsiteY0"/>
                </a:cxn>
                <a:cxn ang="0">
                  <a:pos x="connsiteX1" y="connsiteY1"/>
                </a:cxn>
              </a:cxnLst>
              <a:rect l="l" t="t" r="r" b="b"/>
              <a:pathLst>
                <a:path w="30145" h="95459">
                  <a:moveTo>
                    <a:pt x="30145" y="0"/>
                  </a:moveTo>
                  <a:lnTo>
                    <a:pt x="0" y="95459"/>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115" name="Freihandform 114"/>
            <p:cNvSpPr/>
            <p:nvPr/>
          </p:nvSpPr>
          <p:spPr>
            <a:xfrm>
              <a:off x="5019152" y="2160396"/>
              <a:ext cx="25121" cy="95459"/>
            </a:xfrm>
            <a:custGeom>
              <a:avLst/>
              <a:gdLst>
                <a:gd name="connsiteX0" fmla="*/ 25121 w 25121"/>
                <a:gd name="connsiteY0" fmla="*/ 0 h 95459"/>
                <a:gd name="connsiteX1" fmla="*/ 0 w 25121"/>
                <a:gd name="connsiteY1" fmla="*/ 95459 h 95459"/>
              </a:gdLst>
              <a:ahLst/>
              <a:cxnLst>
                <a:cxn ang="0">
                  <a:pos x="connsiteX0" y="connsiteY0"/>
                </a:cxn>
                <a:cxn ang="0">
                  <a:pos x="connsiteX1" y="connsiteY1"/>
                </a:cxn>
              </a:cxnLst>
              <a:rect l="l" t="t" r="r" b="b"/>
              <a:pathLst>
                <a:path w="25121" h="95459">
                  <a:moveTo>
                    <a:pt x="25121" y="0"/>
                  </a:moveTo>
                  <a:lnTo>
                    <a:pt x="0" y="95459"/>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118" name="Freihandform 117"/>
            <p:cNvSpPr/>
            <p:nvPr/>
          </p:nvSpPr>
          <p:spPr>
            <a:xfrm>
              <a:off x="5426110" y="2306097"/>
              <a:ext cx="25121" cy="75362"/>
            </a:xfrm>
            <a:custGeom>
              <a:avLst/>
              <a:gdLst>
                <a:gd name="connsiteX0" fmla="*/ 25121 w 25121"/>
                <a:gd name="connsiteY0" fmla="*/ 0 h 75362"/>
                <a:gd name="connsiteX1" fmla="*/ 0 w 25121"/>
                <a:gd name="connsiteY1" fmla="*/ 75362 h 75362"/>
              </a:gdLst>
              <a:ahLst/>
              <a:cxnLst>
                <a:cxn ang="0">
                  <a:pos x="connsiteX0" y="connsiteY0"/>
                </a:cxn>
                <a:cxn ang="0">
                  <a:pos x="connsiteX1" y="connsiteY1"/>
                </a:cxn>
              </a:cxnLst>
              <a:rect l="l" t="t" r="r" b="b"/>
              <a:pathLst>
                <a:path w="25121" h="75362">
                  <a:moveTo>
                    <a:pt x="25121" y="0"/>
                  </a:moveTo>
                  <a:lnTo>
                    <a:pt x="0" y="75362"/>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121" name="Freihandform 120"/>
            <p:cNvSpPr/>
            <p:nvPr/>
          </p:nvSpPr>
          <p:spPr>
            <a:xfrm>
              <a:off x="5571811" y="2381459"/>
              <a:ext cx="25121" cy="70339"/>
            </a:xfrm>
            <a:custGeom>
              <a:avLst/>
              <a:gdLst>
                <a:gd name="connsiteX0" fmla="*/ 25121 w 25121"/>
                <a:gd name="connsiteY0" fmla="*/ 0 h 70339"/>
                <a:gd name="connsiteX1" fmla="*/ 0 w 25121"/>
                <a:gd name="connsiteY1" fmla="*/ 70339 h 70339"/>
              </a:gdLst>
              <a:ahLst/>
              <a:cxnLst>
                <a:cxn ang="0">
                  <a:pos x="connsiteX0" y="connsiteY0"/>
                </a:cxn>
                <a:cxn ang="0">
                  <a:pos x="connsiteX1" y="connsiteY1"/>
                </a:cxn>
              </a:cxnLst>
              <a:rect l="l" t="t" r="r" b="b"/>
              <a:pathLst>
                <a:path w="25121" h="70339">
                  <a:moveTo>
                    <a:pt x="25121" y="0"/>
                  </a:moveTo>
                  <a:lnTo>
                    <a:pt x="0" y="70339"/>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122" name="Freihandform 121"/>
            <p:cNvSpPr/>
            <p:nvPr/>
          </p:nvSpPr>
          <p:spPr>
            <a:xfrm>
              <a:off x="5642149" y="2421653"/>
              <a:ext cx="30146" cy="55266"/>
            </a:xfrm>
            <a:custGeom>
              <a:avLst/>
              <a:gdLst>
                <a:gd name="connsiteX0" fmla="*/ 30146 w 30146"/>
                <a:gd name="connsiteY0" fmla="*/ 0 h 55266"/>
                <a:gd name="connsiteX1" fmla="*/ 0 w 30146"/>
                <a:gd name="connsiteY1" fmla="*/ 55266 h 55266"/>
              </a:gdLst>
              <a:ahLst/>
              <a:cxnLst>
                <a:cxn ang="0">
                  <a:pos x="connsiteX0" y="connsiteY0"/>
                </a:cxn>
                <a:cxn ang="0">
                  <a:pos x="connsiteX1" y="connsiteY1"/>
                </a:cxn>
              </a:cxnLst>
              <a:rect l="l" t="t" r="r" b="b"/>
              <a:pathLst>
                <a:path w="30146" h="55266">
                  <a:moveTo>
                    <a:pt x="30146" y="0"/>
                  </a:moveTo>
                  <a:lnTo>
                    <a:pt x="0" y="55266"/>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123" name="Freihandform 122"/>
            <p:cNvSpPr/>
            <p:nvPr/>
          </p:nvSpPr>
          <p:spPr>
            <a:xfrm>
              <a:off x="5149780" y="2195565"/>
              <a:ext cx="35169" cy="90435"/>
            </a:xfrm>
            <a:custGeom>
              <a:avLst/>
              <a:gdLst>
                <a:gd name="connsiteX0" fmla="*/ 35169 w 35169"/>
                <a:gd name="connsiteY0" fmla="*/ 0 h 90435"/>
                <a:gd name="connsiteX1" fmla="*/ 0 w 35169"/>
                <a:gd name="connsiteY1" fmla="*/ 90435 h 90435"/>
              </a:gdLst>
              <a:ahLst/>
              <a:cxnLst>
                <a:cxn ang="0">
                  <a:pos x="connsiteX0" y="connsiteY0"/>
                </a:cxn>
                <a:cxn ang="0">
                  <a:pos x="connsiteX1" y="connsiteY1"/>
                </a:cxn>
              </a:cxnLst>
              <a:rect l="l" t="t" r="r" b="b"/>
              <a:pathLst>
                <a:path w="35169" h="90435">
                  <a:moveTo>
                    <a:pt x="35169" y="0"/>
                  </a:moveTo>
                  <a:lnTo>
                    <a:pt x="0" y="90435"/>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sp>
          <p:nvSpPr>
            <p:cNvPr id="124" name="Freihandform 123"/>
            <p:cNvSpPr/>
            <p:nvPr/>
          </p:nvSpPr>
          <p:spPr>
            <a:xfrm>
              <a:off x="5295481" y="2245807"/>
              <a:ext cx="25121" cy="75362"/>
            </a:xfrm>
            <a:custGeom>
              <a:avLst/>
              <a:gdLst>
                <a:gd name="connsiteX0" fmla="*/ 25121 w 25121"/>
                <a:gd name="connsiteY0" fmla="*/ 0 h 75362"/>
                <a:gd name="connsiteX1" fmla="*/ 0 w 25121"/>
                <a:gd name="connsiteY1" fmla="*/ 75362 h 75362"/>
              </a:gdLst>
              <a:ahLst/>
              <a:cxnLst>
                <a:cxn ang="0">
                  <a:pos x="connsiteX0" y="connsiteY0"/>
                </a:cxn>
                <a:cxn ang="0">
                  <a:pos x="connsiteX1" y="connsiteY1"/>
                </a:cxn>
              </a:cxnLst>
              <a:rect l="l" t="t" r="r" b="b"/>
              <a:pathLst>
                <a:path w="25121" h="75362">
                  <a:moveTo>
                    <a:pt x="25121" y="0"/>
                  </a:moveTo>
                  <a:cubicBezTo>
                    <a:pt x="21352" y="12979"/>
                    <a:pt x="17584" y="25958"/>
                    <a:pt x="0" y="75362"/>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rgbClr val="FF0000"/>
                </a:solidFill>
              </a:endParaRPr>
            </a:p>
          </p:txBody>
        </p:sp>
      </p:grpSp>
      <p:sp>
        <p:nvSpPr>
          <p:cNvPr id="108" name="Ellipse 107"/>
          <p:cNvSpPr/>
          <p:nvPr/>
        </p:nvSpPr>
        <p:spPr>
          <a:xfrm rot="62887">
            <a:off x="3529578" y="2952612"/>
            <a:ext cx="1792778" cy="1782977"/>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09" name="Textfeld 108"/>
          <p:cNvSpPr txBox="1"/>
          <p:nvPr/>
        </p:nvSpPr>
        <p:spPr>
          <a:xfrm rot="62887">
            <a:off x="3939582" y="3560463"/>
            <a:ext cx="1000595" cy="600164"/>
          </a:xfrm>
          <a:prstGeom prst="rect">
            <a:avLst/>
          </a:prstGeom>
          <a:noFill/>
        </p:spPr>
        <p:txBody>
          <a:bodyPr wrap="none" rtlCol="0">
            <a:spAutoFit/>
          </a:bodyPr>
          <a:lstStyle/>
          <a:p>
            <a:r>
              <a:rPr lang="de-DE" sz="3300" b="1" dirty="0"/>
              <a:t>Cas9</a:t>
            </a:r>
          </a:p>
        </p:txBody>
      </p:sp>
      <p:pic>
        <p:nvPicPr>
          <p:cNvPr id="49" name="Inhaltsplatzhalter 3">
            <a:extLst>
              <a:ext uri="{FF2B5EF4-FFF2-40B4-BE49-F238E27FC236}">
                <a16:creationId xmlns:a16="http://schemas.microsoft.com/office/drawing/2014/main" id="{D6ADED56-4B86-C74F-9942-22EA0492A94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70931" y="2927432"/>
            <a:ext cx="2703086" cy="2106543"/>
          </a:xfrm>
          <a:prstGeom prst="rect">
            <a:avLst/>
          </a:prstGeom>
        </p:spPr>
      </p:pic>
      <p:sp>
        <p:nvSpPr>
          <p:cNvPr id="3" name="Datumsplatzhalter 2">
            <a:extLst>
              <a:ext uri="{FF2B5EF4-FFF2-40B4-BE49-F238E27FC236}">
                <a16:creationId xmlns:a16="http://schemas.microsoft.com/office/drawing/2014/main" id="{109BF8BB-F1EA-BDC2-4C61-B2EC2108DC86}"/>
              </a:ext>
            </a:extLst>
          </p:cNvPr>
          <p:cNvSpPr>
            <a:spLocks noGrp="1"/>
          </p:cNvSpPr>
          <p:nvPr>
            <p:ph type="dt" sz="half" idx="10"/>
          </p:nvPr>
        </p:nvSpPr>
        <p:spPr/>
        <p:txBody>
          <a:bodyPr/>
          <a:lstStyle/>
          <a:p>
            <a:fld id="{9F13AA6C-5C1E-C245-98DF-A30D0E22CC30}" type="datetime1">
              <a:rPr lang="de-DE" smtClean="0"/>
              <a:t>13.01.2023</a:t>
            </a:fld>
            <a:endParaRPr lang="de-DE"/>
          </a:p>
        </p:txBody>
      </p:sp>
      <p:sp>
        <p:nvSpPr>
          <p:cNvPr id="4" name="Fußzeilenplatzhalter 3">
            <a:extLst>
              <a:ext uri="{FF2B5EF4-FFF2-40B4-BE49-F238E27FC236}">
                <a16:creationId xmlns:a16="http://schemas.microsoft.com/office/drawing/2014/main" id="{5AFE5B17-903F-BC33-DA11-FAA9D8E6329D}"/>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A56F0726-8540-902E-04B1-5C424FD8A97F}"/>
              </a:ext>
            </a:extLst>
          </p:cNvPr>
          <p:cNvSpPr>
            <a:spLocks noGrp="1"/>
          </p:cNvSpPr>
          <p:nvPr>
            <p:ph type="sldNum" sz="quarter" idx="12"/>
          </p:nvPr>
        </p:nvSpPr>
        <p:spPr/>
        <p:txBody>
          <a:bodyPr/>
          <a:lstStyle/>
          <a:p>
            <a:fld id="{01B7ABBB-F95C-4207-9F24-BB3EEA8B05EE}" type="slidenum">
              <a:rPr lang="en-US" smtClean="0"/>
              <a:pPr/>
              <a:t>39</a:t>
            </a:fld>
            <a:endParaRPr lang="en-US" dirty="0"/>
          </a:p>
        </p:txBody>
      </p:sp>
      <p:pic>
        <p:nvPicPr>
          <p:cNvPr id="53" name="Grafik 52">
            <a:extLst>
              <a:ext uri="{FF2B5EF4-FFF2-40B4-BE49-F238E27FC236}">
                <a16:creationId xmlns:a16="http://schemas.microsoft.com/office/drawing/2014/main" id="{A2740532-940F-958D-CB7A-29CD90071D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205932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down)">
                                      <p:cBhvr>
                                        <p:cTn id="7" dur="500"/>
                                        <p:tgtEl>
                                          <p:spTgt spid="106"/>
                                        </p:tgtEl>
                                      </p:cBhvr>
                                    </p:animEffect>
                                  </p:childTnLst>
                                </p:cTn>
                              </p:par>
                            </p:childTnLst>
                          </p:cTn>
                        </p:par>
                        <p:par>
                          <p:cTn id="8" fill="hold">
                            <p:stCondLst>
                              <p:cond delay="500"/>
                            </p:stCondLst>
                            <p:childTnLst>
                              <p:par>
                                <p:cTn id="9" presetID="22" presetClass="entr" presetSubtype="4" fill="hold" nodeType="afterEffect">
                                  <p:stCondLst>
                                    <p:cond delay="400"/>
                                  </p:stCondLst>
                                  <p:childTnLst>
                                    <p:set>
                                      <p:cBhvr>
                                        <p:cTn id="10" dur="1" fill="hold">
                                          <p:stCondLst>
                                            <p:cond delay="0"/>
                                          </p:stCondLst>
                                        </p:cTn>
                                        <p:tgtEl>
                                          <p:spTgt spid="105"/>
                                        </p:tgtEl>
                                        <p:attrNameLst>
                                          <p:attrName>style.visibility</p:attrName>
                                        </p:attrNameLst>
                                      </p:cBhvr>
                                      <p:to>
                                        <p:strVal val="visible"/>
                                      </p:to>
                                    </p:set>
                                    <p:animEffect transition="in" filter="wipe(down)">
                                      <p:cBhvr>
                                        <p:cTn id="11" dur="500"/>
                                        <p:tgtEl>
                                          <p:spTgt spid="105"/>
                                        </p:tgtEl>
                                      </p:cBhvr>
                                    </p:animEffect>
                                  </p:childTnLst>
                                </p:cTn>
                              </p:par>
                            </p:childTnLst>
                          </p:cTn>
                        </p:par>
                        <p:par>
                          <p:cTn id="12" fill="hold">
                            <p:stCondLst>
                              <p:cond delay="1400"/>
                            </p:stCondLst>
                            <p:childTnLst>
                              <p:par>
                                <p:cTn id="13" presetID="10" presetClass="entr" presetSubtype="0"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linds(horizontal)">
                                      <p:cBhvr>
                                        <p:cTn id="2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55077" y="520055"/>
            <a:ext cx="8886825" cy="1690911"/>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Arial"/>
                <a:cs typeface="Arial"/>
              </a:rPr>
              <a:t>P</a:t>
            </a:r>
            <a:r>
              <a:rPr lang="cs-CZ" sz="3600" dirty="0" err="1">
                <a:latin typeface="Arial"/>
                <a:cs typeface="Arial"/>
              </a:rPr>
              <a:t>oznamenejte</a:t>
            </a:r>
            <a:r>
              <a:rPr lang="cs-CZ" sz="3600" dirty="0">
                <a:latin typeface="Arial"/>
                <a:cs typeface="Arial"/>
              </a:rPr>
              <a:t> si prosím následující</a:t>
            </a:r>
            <a:r>
              <a:rPr lang="en-US" sz="3600" dirty="0">
                <a:latin typeface="Arial"/>
                <a:cs typeface="Arial"/>
              </a:rPr>
              <a:t> </a:t>
            </a:r>
            <a:r>
              <a:rPr lang="en-US" sz="3600" dirty="0" err="1">
                <a:latin typeface="Arial"/>
                <a:cs typeface="Arial"/>
              </a:rPr>
              <a:t>důležitá</a:t>
            </a:r>
            <a:r>
              <a:rPr lang="en-US" sz="3600" dirty="0">
                <a:latin typeface="Arial"/>
                <a:cs typeface="Arial"/>
              </a:rPr>
              <a:t> </a:t>
            </a:r>
            <a:r>
              <a:rPr lang="en-US" sz="3600" dirty="0" err="1">
                <a:latin typeface="Arial"/>
                <a:cs typeface="Arial"/>
              </a:rPr>
              <a:t>pravidla</a:t>
            </a:r>
            <a:r>
              <a:rPr lang="en-US" sz="3600" dirty="0">
                <a:latin typeface="Arial"/>
                <a:cs typeface="Arial"/>
              </a:rPr>
              <a:t> pro </a:t>
            </a:r>
            <a:r>
              <a:rPr lang="cs-CZ" sz="3600" dirty="0">
                <a:latin typeface="Arial"/>
                <a:cs typeface="Arial"/>
              </a:rPr>
              <a:t>práci s RNA</a:t>
            </a:r>
            <a:r>
              <a:rPr lang="en-US" sz="3600" dirty="0">
                <a:latin typeface="Arial"/>
                <a:cs typeface="Arial"/>
              </a:rPr>
              <a:t>:</a:t>
            </a:r>
            <a:endParaRPr lang="cs-CZ"/>
          </a:p>
        </p:txBody>
      </p:sp>
      <p:sp>
        <p:nvSpPr>
          <p:cNvPr id="8" name="Textfeld 7"/>
          <p:cNvSpPr txBox="1"/>
          <p:nvPr/>
        </p:nvSpPr>
        <p:spPr>
          <a:xfrm>
            <a:off x="285650" y="2337261"/>
            <a:ext cx="8806680" cy="3785652"/>
          </a:xfrm>
          <a:prstGeom prst="rect">
            <a:avLst/>
          </a:prstGeom>
          <a:noFill/>
        </p:spPr>
        <p:txBody>
          <a:bodyPr wrap="square" lIns="91440" tIns="45720" rIns="91440" bIns="45720" rtlCol="0" anchor="t">
            <a:spAutoFit/>
          </a:bodyPr>
          <a:lstStyle/>
          <a:p>
            <a:pPr marL="403225" indent="-403225"/>
            <a:r>
              <a:rPr lang="de-DE" sz="3000" dirty="0">
                <a:latin typeface="Arial"/>
                <a:cs typeface="Arial"/>
              </a:rPr>
              <a:t>1. </a:t>
            </a:r>
            <a:r>
              <a:rPr lang="cs-CZ" sz="3000" dirty="0">
                <a:latin typeface="Arial"/>
                <a:cs typeface="Arial"/>
              </a:rPr>
              <a:t>Pro přípravu</a:t>
            </a:r>
            <a:r>
              <a:rPr lang="de-DE" sz="3000" dirty="0">
                <a:latin typeface="Arial"/>
                <a:cs typeface="Arial"/>
              </a:rPr>
              <a:t> </a:t>
            </a:r>
            <a:r>
              <a:rPr lang="cs-CZ" sz="3000" dirty="0">
                <a:latin typeface="Arial"/>
                <a:cs typeface="Arial"/>
              </a:rPr>
              <a:t>všech roztoků užijte vodu bez nukleázy</a:t>
            </a:r>
            <a:r>
              <a:rPr lang="de-DE" sz="3000" dirty="0">
                <a:latin typeface="Arial"/>
                <a:cs typeface="Arial"/>
              </a:rPr>
              <a:t>! </a:t>
            </a:r>
            <a:endParaRPr lang="de-DE" sz="3000" dirty="0">
              <a:latin typeface="Arial" panose="020B0604020202020204" pitchFamily="34" charset="0"/>
              <a:cs typeface="Arial" panose="020B0604020202020204" pitchFamily="34" charset="0"/>
            </a:endParaRPr>
          </a:p>
          <a:p>
            <a:endParaRPr lang="de-DE" sz="3000" dirty="0">
              <a:latin typeface="Arial" panose="020B0604020202020204" pitchFamily="34" charset="0"/>
              <a:cs typeface="Arial" panose="020B0604020202020204" pitchFamily="34" charset="0"/>
            </a:endParaRPr>
          </a:p>
          <a:p>
            <a:r>
              <a:rPr lang="de-DE" sz="3000" dirty="0">
                <a:latin typeface="Arial" panose="020B0604020202020204" pitchFamily="34" charset="0"/>
                <a:cs typeface="Arial" panose="020B0604020202020204" pitchFamily="34" charset="0"/>
              </a:rPr>
              <a:t>2. </a:t>
            </a:r>
            <a:r>
              <a:rPr lang="cs-CZ" sz="3000" dirty="0">
                <a:latin typeface="Arial" panose="020B0604020202020204" pitchFamily="34" charset="0"/>
                <a:cs typeface="Arial" panose="020B0604020202020204" pitchFamily="34" charset="0"/>
              </a:rPr>
              <a:t>Pracujte v rukavicích </a:t>
            </a:r>
            <a:r>
              <a:rPr lang="de-DE" sz="3000" dirty="0">
                <a:latin typeface="Arial" panose="020B0604020202020204" pitchFamily="34" charset="0"/>
                <a:cs typeface="Arial" panose="020B0604020202020204" pitchFamily="34" charset="0"/>
              </a:rPr>
              <a:t>(</a:t>
            </a:r>
            <a:r>
              <a:rPr lang="cs-CZ" sz="3000" dirty="0">
                <a:latin typeface="Arial" panose="020B0604020202020204" pitchFamily="34" charset="0"/>
                <a:cs typeface="Arial" panose="020B0604020202020204" pitchFamily="34" charset="0"/>
              </a:rPr>
              <a:t>pot obsahuje </a:t>
            </a:r>
            <a:r>
              <a:rPr lang="cs-CZ" sz="3000" dirty="0" err="1">
                <a:latin typeface="Arial" panose="020B0604020202020204" pitchFamily="34" charset="0"/>
                <a:cs typeface="Arial" panose="020B0604020202020204" pitchFamily="34" charset="0"/>
              </a:rPr>
              <a:t>RNázy</a:t>
            </a:r>
            <a:r>
              <a:rPr lang="de-DE" sz="3000" dirty="0">
                <a:latin typeface="Arial" panose="020B0604020202020204" pitchFamily="34" charset="0"/>
                <a:cs typeface="Arial" panose="020B0604020202020204" pitchFamily="34" charset="0"/>
              </a:rPr>
              <a:t>)!</a:t>
            </a:r>
          </a:p>
          <a:p>
            <a:endParaRPr lang="de-DE" sz="3000" dirty="0">
              <a:latin typeface="Arial" panose="020B0604020202020204" pitchFamily="34" charset="0"/>
              <a:cs typeface="Arial" panose="020B0604020202020204" pitchFamily="34" charset="0"/>
            </a:endParaRPr>
          </a:p>
          <a:p>
            <a:pPr marL="514350" indent="-514350">
              <a:buAutoNum type="arabicPeriod"/>
            </a:pPr>
            <a:r>
              <a:rPr lang="cs-CZ" sz="3000" dirty="0">
                <a:latin typeface="Arial"/>
                <a:cs typeface="Arial"/>
              </a:rPr>
              <a:t>Skleněné materiály a špičky na pipety vysterilizujte v autoklávu </a:t>
            </a:r>
            <a:r>
              <a:rPr lang="de-DE" sz="3000" dirty="0">
                <a:latin typeface="Arial"/>
                <a:cs typeface="Arial"/>
              </a:rPr>
              <a:t> </a:t>
            </a:r>
            <a:endParaRPr lang="de-DE" sz="3000" dirty="0">
              <a:latin typeface="Arial" panose="020B0604020202020204" pitchFamily="34" charset="0"/>
              <a:cs typeface="Arial" panose="020B0604020202020204" pitchFamily="34" charset="0"/>
            </a:endParaRPr>
          </a:p>
          <a:p>
            <a:pPr marL="403225" indent="-403225"/>
            <a:endParaRPr lang="de-DE" sz="3000" dirty="0">
              <a:latin typeface="Arial" panose="020B0604020202020204" pitchFamily="34" charset="0"/>
              <a:cs typeface="Arial" panose="020B0604020202020204" pitchFamily="34" charset="0"/>
            </a:endParaRPr>
          </a:p>
        </p:txBody>
      </p:sp>
      <p:sp>
        <p:nvSpPr>
          <p:cNvPr id="2" name="Datumsplatzhalter 1">
            <a:extLst>
              <a:ext uri="{FF2B5EF4-FFF2-40B4-BE49-F238E27FC236}">
                <a16:creationId xmlns:a16="http://schemas.microsoft.com/office/drawing/2014/main" id="{9DCCF464-E0F7-C2A6-AE58-5C927C6BFED2}"/>
              </a:ext>
            </a:extLst>
          </p:cNvPr>
          <p:cNvSpPr>
            <a:spLocks noGrp="1"/>
          </p:cNvSpPr>
          <p:nvPr>
            <p:ph type="dt" sz="half" idx="10"/>
          </p:nvPr>
        </p:nvSpPr>
        <p:spPr/>
        <p:txBody>
          <a:bodyPr/>
          <a:lstStyle/>
          <a:p>
            <a:fld id="{E2FA125C-5C6D-B643-AED9-8C069B3D29A7}" type="datetime1">
              <a:rPr lang="de-DE" smtClean="0"/>
              <a:t>13.01.2023</a:t>
            </a:fld>
            <a:endParaRPr lang="en-US" dirty="0"/>
          </a:p>
        </p:txBody>
      </p:sp>
      <p:sp>
        <p:nvSpPr>
          <p:cNvPr id="3" name="Fußzeilenplatzhalter 2">
            <a:extLst>
              <a:ext uri="{FF2B5EF4-FFF2-40B4-BE49-F238E27FC236}">
                <a16:creationId xmlns:a16="http://schemas.microsoft.com/office/drawing/2014/main" id="{26438B66-885D-3792-91A5-090A3E41DC8D}"/>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D7BE73A4-7E2C-B890-2E1C-E60DB2A47A90}"/>
              </a:ext>
            </a:extLst>
          </p:cNvPr>
          <p:cNvSpPr>
            <a:spLocks noGrp="1"/>
          </p:cNvSpPr>
          <p:nvPr>
            <p:ph type="sldNum" sz="quarter" idx="12"/>
          </p:nvPr>
        </p:nvSpPr>
        <p:spPr/>
        <p:txBody>
          <a:bodyPr/>
          <a:lstStyle/>
          <a:p>
            <a:fld id="{01B7ABBB-F95C-4207-9F24-BB3EEA8B05EE}" type="slidenum">
              <a:rPr lang="en-US" smtClean="0"/>
              <a:pPr/>
              <a:t>4</a:t>
            </a:fld>
            <a:endParaRPr lang="en-US" dirty="0"/>
          </a:p>
        </p:txBody>
      </p:sp>
      <p:pic>
        <p:nvPicPr>
          <p:cNvPr id="7" name="Grafik 6">
            <a:extLst>
              <a:ext uri="{FF2B5EF4-FFF2-40B4-BE49-F238E27FC236}">
                <a16:creationId xmlns:a16="http://schemas.microsoft.com/office/drawing/2014/main" id="{DFB1536B-3CAA-78F2-F472-3EE687C089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6294083"/>
            <a:ext cx="1547812" cy="489657"/>
          </a:xfrm>
          <a:prstGeom prst="rect">
            <a:avLst/>
          </a:prstGeom>
        </p:spPr>
      </p:pic>
    </p:spTree>
    <p:extLst>
      <p:ext uri="{BB962C8B-B14F-4D97-AF65-F5344CB8AC3E}">
        <p14:creationId xmlns:p14="http://schemas.microsoft.com/office/powerpoint/2010/main" val="4138601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4" name="Gruppieren 273"/>
          <p:cNvGrpSpPr/>
          <p:nvPr/>
        </p:nvGrpSpPr>
        <p:grpSpPr>
          <a:xfrm>
            <a:off x="4888490" y="3376717"/>
            <a:ext cx="2256387" cy="2838449"/>
            <a:chOff x="6517986" y="3359290"/>
            <a:chExt cx="3008516" cy="3784598"/>
          </a:xfrm>
        </p:grpSpPr>
        <p:grpSp>
          <p:nvGrpSpPr>
            <p:cNvPr id="273" name="Gruppieren 272"/>
            <p:cNvGrpSpPr/>
            <p:nvPr/>
          </p:nvGrpSpPr>
          <p:grpSpPr>
            <a:xfrm>
              <a:off x="6517986" y="3359290"/>
              <a:ext cx="3008516" cy="3784598"/>
              <a:chOff x="6517986" y="3359290"/>
              <a:chExt cx="3008516" cy="3784598"/>
            </a:xfrm>
          </p:grpSpPr>
          <p:sp>
            <p:nvSpPr>
              <p:cNvPr id="146" name="Freihandform 145"/>
              <p:cNvSpPr/>
              <p:nvPr/>
            </p:nvSpPr>
            <p:spPr>
              <a:xfrm>
                <a:off x="6583277" y="3359290"/>
                <a:ext cx="2943225" cy="3571875"/>
              </a:xfrm>
              <a:custGeom>
                <a:avLst/>
                <a:gdLst>
                  <a:gd name="connsiteX0" fmla="*/ 0 w 2686050"/>
                  <a:gd name="connsiteY0" fmla="*/ 0 h 3219450"/>
                  <a:gd name="connsiteX1" fmla="*/ 723900 w 2686050"/>
                  <a:gd name="connsiteY1" fmla="*/ 476250 h 3219450"/>
                  <a:gd name="connsiteX2" fmla="*/ 1333500 w 2686050"/>
                  <a:gd name="connsiteY2" fmla="*/ 1009650 h 3219450"/>
                  <a:gd name="connsiteX3" fmla="*/ 1857375 w 2686050"/>
                  <a:gd name="connsiteY3" fmla="*/ 2190750 h 3219450"/>
                  <a:gd name="connsiteX4" fmla="*/ 2686050 w 2686050"/>
                  <a:gd name="connsiteY4" fmla="*/ 3219450 h 32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050" h="3219450">
                    <a:moveTo>
                      <a:pt x="0" y="0"/>
                    </a:moveTo>
                    <a:cubicBezTo>
                      <a:pt x="250825" y="153987"/>
                      <a:pt x="501650" y="307975"/>
                      <a:pt x="723900" y="476250"/>
                    </a:cubicBezTo>
                    <a:cubicBezTo>
                      <a:pt x="946150" y="644525"/>
                      <a:pt x="1144588" y="723900"/>
                      <a:pt x="1333500" y="1009650"/>
                    </a:cubicBezTo>
                    <a:cubicBezTo>
                      <a:pt x="1522413" y="1295400"/>
                      <a:pt x="1631950" y="1822450"/>
                      <a:pt x="1857375" y="2190750"/>
                    </a:cubicBezTo>
                    <a:cubicBezTo>
                      <a:pt x="2082800" y="2559050"/>
                      <a:pt x="2427287" y="3028950"/>
                      <a:pt x="2686050" y="3219450"/>
                    </a:cubicBezTo>
                  </a:path>
                </a:pathLst>
              </a:custGeom>
              <a:noFill/>
              <a:ln>
                <a:solidFill>
                  <a:schemeClr val="accent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147" name="Freihandform 146"/>
              <p:cNvSpPr/>
              <p:nvPr/>
            </p:nvSpPr>
            <p:spPr>
              <a:xfrm>
                <a:off x="6517986" y="3572013"/>
                <a:ext cx="2943225" cy="3571875"/>
              </a:xfrm>
              <a:custGeom>
                <a:avLst/>
                <a:gdLst>
                  <a:gd name="connsiteX0" fmla="*/ 0 w 2686050"/>
                  <a:gd name="connsiteY0" fmla="*/ 0 h 3219450"/>
                  <a:gd name="connsiteX1" fmla="*/ 723900 w 2686050"/>
                  <a:gd name="connsiteY1" fmla="*/ 476250 h 3219450"/>
                  <a:gd name="connsiteX2" fmla="*/ 1333500 w 2686050"/>
                  <a:gd name="connsiteY2" fmla="*/ 1009650 h 3219450"/>
                  <a:gd name="connsiteX3" fmla="*/ 1857375 w 2686050"/>
                  <a:gd name="connsiteY3" fmla="*/ 2190750 h 3219450"/>
                  <a:gd name="connsiteX4" fmla="*/ 2686050 w 2686050"/>
                  <a:gd name="connsiteY4" fmla="*/ 3219450 h 321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050" h="3219450">
                    <a:moveTo>
                      <a:pt x="0" y="0"/>
                    </a:moveTo>
                    <a:cubicBezTo>
                      <a:pt x="250825" y="153987"/>
                      <a:pt x="501650" y="307975"/>
                      <a:pt x="723900" y="476250"/>
                    </a:cubicBezTo>
                    <a:cubicBezTo>
                      <a:pt x="946150" y="644525"/>
                      <a:pt x="1144588" y="723900"/>
                      <a:pt x="1333500" y="1009650"/>
                    </a:cubicBezTo>
                    <a:cubicBezTo>
                      <a:pt x="1522413" y="1295400"/>
                      <a:pt x="1631950" y="1822450"/>
                      <a:pt x="1857375" y="2190750"/>
                    </a:cubicBezTo>
                    <a:cubicBezTo>
                      <a:pt x="2082800" y="2559050"/>
                      <a:pt x="2427287" y="3028950"/>
                      <a:pt x="2686050" y="3219450"/>
                    </a:cubicBezTo>
                  </a:path>
                </a:pathLst>
              </a:custGeom>
              <a:noFill/>
              <a:ln>
                <a:solidFill>
                  <a:schemeClr val="accent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grpSp>
        <p:sp>
          <p:nvSpPr>
            <p:cNvPr id="241" name="Freihandform 240"/>
            <p:cNvSpPr/>
            <p:nvPr/>
          </p:nvSpPr>
          <p:spPr>
            <a:xfrm>
              <a:off x="6595607" y="3434963"/>
              <a:ext cx="107343" cy="170954"/>
            </a:xfrm>
            <a:custGeom>
              <a:avLst/>
              <a:gdLst>
                <a:gd name="connsiteX0" fmla="*/ 107343 w 107343"/>
                <a:gd name="connsiteY0" fmla="*/ 0 h 170954"/>
                <a:gd name="connsiteX1" fmla="*/ 0 w 107343"/>
                <a:gd name="connsiteY1" fmla="*/ 170954 h 170954"/>
              </a:gdLst>
              <a:ahLst/>
              <a:cxnLst>
                <a:cxn ang="0">
                  <a:pos x="connsiteX0" y="connsiteY0"/>
                </a:cxn>
                <a:cxn ang="0">
                  <a:pos x="connsiteX1" y="connsiteY1"/>
                </a:cxn>
              </a:cxnLst>
              <a:rect l="l" t="t" r="r" b="b"/>
              <a:pathLst>
                <a:path w="107343" h="170954">
                  <a:moveTo>
                    <a:pt x="107343" y="0"/>
                  </a:moveTo>
                  <a:lnTo>
                    <a:pt x="0" y="1709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42" name="Freihandform 241"/>
            <p:cNvSpPr/>
            <p:nvPr/>
          </p:nvSpPr>
          <p:spPr>
            <a:xfrm>
              <a:off x="6710900" y="3502549"/>
              <a:ext cx="111318" cy="174929"/>
            </a:xfrm>
            <a:custGeom>
              <a:avLst/>
              <a:gdLst>
                <a:gd name="connsiteX0" fmla="*/ 111318 w 111318"/>
                <a:gd name="connsiteY0" fmla="*/ 0 h 174929"/>
                <a:gd name="connsiteX1" fmla="*/ 0 w 111318"/>
                <a:gd name="connsiteY1" fmla="*/ 174929 h 174929"/>
              </a:gdLst>
              <a:ahLst/>
              <a:cxnLst>
                <a:cxn ang="0">
                  <a:pos x="connsiteX0" y="connsiteY0"/>
                </a:cxn>
                <a:cxn ang="0">
                  <a:pos x="connsiteX1" y="connsiteY1"/>
                </a:cxn>
              </a:cxnLst>
              <a:rect l="l" t="t" r="r" b="b"/>
              <a:pathLst>
                <a:path w="111318" h="174929">
                  <a:moveTo>
                    <a:pt x="111318" y="0"/>
                  </a:moveTo>
                  <a:lnTo>
                    <a:pt x="0" y="17492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43" name="Freihandform 242"/>
            <p:cNvSpPr/>
            <p:nvPr/>
          </p:nvSpPr>
          <p:spPr>
            <a:xfrm>
              <a:off x="6826195" y="3574111"/>
              <a:ext cx="115294" cy="190832"/>
            </a:xfrm>
            <a:custGeom>
              <a:avLst/>
              <a:gdLst>
                <a:gd name="connsiteX0" fmla="*/ 115294 w 115294"/>
                <a:gd name="connsiteY0" fmla="*/ 0 h 190832"/>
                <a:gd name="connsiteX1" fmla="*/ 0 w 115294"/>
                <a:gd name="connsiteY1" fmla="*/ 190832 h 190832"/>
              </a:gdLst>
              <a:ahLst/>
              <a:cxnLst>
                <a:cxn ang="0">
                  <a:pos x="connsiteX0" y="connsiteY0"/>
                </a:cxn>
                <a:cxn ang="0">
                  <a:pos x="connsiteX1" y="connsiteY1"/>
                </a:cxn>
              </a:cxnLst>
              <a:rect l="l" t="t" r="r" b="b"/>
              <a:pathLst>
                <a:path w="115294" h="190832">
                  <a:moveTo>
                    <a:pt x="115294" y="0"/>
                  </a:moveTo>
                  <a:lnTo>
                    <a:pt x="0" y="19083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44" name="Freihandform 243"/>
            <p:cNvSpPr/>
            <p:nvPr/>
          </p:nvSpPr>
          <p:spPr>
            <a:xfrm>
              <a:off x="6925586" y="3645673"/>
              <a:ext cx="115294" cy="198783"/>
            </a:xfrm>
            <a:custGeom>
              <a:avLst/>
              <a:gdLst>
                <a:gd name="connsiteX0" fmla="*/ 115294 w 115294"/>
                <a:gd name="connsiteY0" fmla="*/ 0 h 198783"/>
                <a:gd name="connsiteX1" fmla="*/ 0 w 115294"/>
                <a:gd name="connsiteY1" fmla="*/ 198783 h 198783"/>
              </a:gdLst>
              <a:ahLst/>
              <a:cxnLst>
                <a:cxn ang="0">
                  <a:pos x="connsiteX0" y="connsiteY0"/>
                </a:cxn>
                <a:cxn ang="0">
                  <a:pos x="connsiteX1" y="connsiteY1"/>
                </a:cxn>
              </a:cxnLst>
              <a:rect l="l" t="t" r="r" b="b"/>
              <a:pathLst>
                <a:path w="115294" h="198783">
                  <a:moveTo>
                    <a:pt x="115294" y="0"/>
                  </a:moveTo>
                  <a:lnTo>
                    <a:pt x="0" y="19878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45" name="Freihandform 244"/>
            <p:cNvSpPr/>
            <p:nvPr/>
          </p:nvSpPr>
          <p:spPr>
            <a:xfrm>
              <a:off x="7048831" y="3729162"/>
              <a:ext cx="123246" cy="190831"/>
            </a:xfrm>
            <a:custGeom>
              <a:avLst/>
              <a:gdLst>
                <a:gd name="connsiteX0" fmla="*/ 123246 w 123246"/>
                <a:gd name="connsiteY0" fmla="*/ 0 h 190831"/>
                <a:gd name="connsiteX1" fmla="*/ 0 w 123246"/>
                <a:gd name="connsiteY1" fmla="*/ 190831 h 190831"/>
              </a:gdLst>
              <a:ahLst/>
              <a:cxnLst>
                <a:cxn ang="0">
                  <a:pos x="connsiteX0" y="connsiteY0"/>
                </a:cxn>
                <a:cxn ang="0">
                  <a:pos x="connsiteX1" y="connsiteY1"/>
                </a:cxn>
              </a:cxnLst>
              <a:rect l="l" t="t" r="r" b="b"/>
              <a:pathLst>
                <a:path w="123246" h="190831">
                  <a:moveTo>
                    <a:pt x="123246" y="0"/>
                  </a:moveTo>
                  <a:lnTo>
                    <a:pt x="0" y="19083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46" name="Freihandform 245"/>
            <p:cNvSpPr/>
            <p:nvPr/>
          </p:nvSpPr>
          <p:spPr>
            <a:xfrm>
              <a:off x="7187979" y="3824577"/>
              <a:ext cx="115294" cy="182880"/>
            </a:xfrm>
            <a:custGeom>
              <a:avLst/>
              <a:gdLst>
                <a:gd name="connsiteX0" fmla="*/ 115294 w 115294"/>
                <a:gd name="connsiteY0" fmla="*/ 0 h 182880"/>
                <a:gd name="connsiteX1" fmla="*/ 0 w 115294"/>
                <a:gd name="connsiteY1" fmla="*/ 182880 h 182880"/>
              </a:gdLst>
              <a:ahLst/>
              <a:cxnLst>
                <a:cxn ang="0">
                  <a:pos x="connsiteX0" y="connsiteY0"/>
                </a:cxn>
                <a:cxn ang="0">
                  <a:pos x="connsiteX1" y="connsiteY1"/>
                </a:cxn>
              </a:cxnLst>
              <a:rect l="l" t="t" r="r" b="b"/>
              <a:pathLst>
                <a:path w="115294" h="182880">
                  <a:moveTo>
                    <a:pt x="115294" y="0"/>
                  </a:moveTo>
                  <a:lnTo>
                    <a:pt x="0" y="18288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47" name="Freihandform 246"/>
            <p:cNvSpPr/>
            <p:nvPr/>
          </p:nvSpPr>
          <p:spPr>
            <a:xfrm>
              <a:off x="7283395" y="3919993"/>
              <a:ext cx="123245" cy="190831"/>
            </a:xfrm>
            <a:custGeom>
              <a:avLst/>
              <a:gdLst>
                <a:gd name="connsiteX0" fmla="*/ 123245 w 123245"/>
                <a:gd name="connsiteY0" fmla="*/ 0 h 190831"/>
                <a:gd name="connsiteX1" fmla="*/ 0 w 123245"/>
                <a:gd name="connsiteY1" fmla="*/ 190831 h 190831"/>
              </a:gdLst>
              <a:ahLst/>
              <a:cxnLst>
                <a:cxn ang="0">
                  <a:pos x="connsiteX0" y="connsiteY0"/>
                </a:cxn>
                <a:cxn ang="0">
                  <a:pos x="connsiteX1" y="connsiteY1"/>
                </a:cxn>
              </a:cxnLst>
              <a:rect l="l" t="t" r="r" b="b"/>
              <a:pathLst>
                <a:path w="123245" h="190831">
                  <a:moveTo>
                    <a:pt x="123245" y="0"/>
                  </a:moveTo>
                  <a:lnTo>
                    <a:pt x="0" y="19083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48" name="Freihandform 247"/>
            <p:cNvSpPr/>
            <p:nvPr/>
          </p:nvSpPr>
          <p:spPr>
            <a:xfrm>
              <a:off x="7414591" y="3999506"/>
              <a:ext cx="119270" cy="182880"/>
            </a:xfrm>
            <a:custGeom>
              <a:avLst/>
              <a:gdLst>
                <a:gd name="connsiteX0" fmla="*/ 119270 w 119270"/>
                <a:gd name="connsiteY0" fmla="*/ 0 h 182880"/>
                <a:gd name="connsiteX1" fmla="*/ 0 w 119270"/>
                <a:gd name="connsiteY1" fmla="*/ 182880 h 182880"/>
              </a:gdLst>
              <a:ahLst/>
              <a:cxnLst>
                <a:cxn ang="0">
                  <a:pos x="connsiteX0" y="connsiteY0"/>
                </a:cxn>
                <a:cxn ang="0">
                  <a:pos x="connsiteX1" y="connsiteY1"/>
                </a:cxn>
              </a:cxnLst>
              <a:rect l="l" t="t" r="r" b="b"/>
              <a:pathLst>
                <a:path w="119270" h="182880">
                  <a:moveTo>
                    <a:pt x="119270" y="0"/>
                  </a:moveTo>
                  <a:lnTo>
                    <a:pt x="0" y="18288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49" name="Freihandform 248"/>
            <p:cNvSpPr/>
            <p:nvPr/>
          </p:nvSpPr>
          <p:spPr>
            <a:xfrm>
              <a:off x="7525910" y="4071068"/>
              <a:ext cx="111318" cy="186855"/>
            </a:xfrm>
            <a:custGeom>
              <a:avLst/>
              <a:gdLst>
                <a:gd name="connsiteX0" fmla="*/ 111318 w 111318"/>
                <a:gd name="connsiteY0" fmla="*/ 0 h 186855"/>
                <a:gd name="connsiteX1" fmla="*/ 0 w 111318"/>
                <a:gd name="connsiteY1" fmla="*/ 186855 h 186855"/>
              </a:gdLst>
              <a:ahLst/>
              <a:cxnLst>
                <a:cxn ang="0">
                  <a:pos x="connsiteX0" y="connsiteY0"/>
                </a:cxn>
                <a:cxn ang="0">
                  <a:pos x="connsiteX1" y="connsiteY1"/>
                </a:cxn>
              </a:cxnLst>
              <a:rect l="l" t="t" r="r" b="b"/>
              <a:pathLst>
                <a:path w="111318" h="186855">
                  <a:moveTo>
                    <a:pt x="111318" y="0"/>
                  </a:moveTo>
                  <a:lnTo>
                    <a:pt x="0" y="18685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50" name="Freihandform 249"/>
            <p:cNvSpPr/>
            <p:nvPr/>
          </p:nvSpPr>
          <p:spPr>
            <a:xfrm>
              <a:off x="7613374" y="4138654"/>
              <a:ext cx="119269" cy="194807"/>
            </a:xfrm>
            <a:custGeom>
              <a:avLst/>
              <a:gdLst>
                <a:gd name="connsiteX0" fmla="*/ 119269 w 119269"/>
                <a:gd name="connsiteY0" fmla="*/ 0 h 194807"/>
                <a:gd name="connsiteX1" fmla="*/ 0 w 119269"/>
                <a:gd name="connsiteY1" fmla="*/ 194807 h 194807"/>
              </a:gdLst>
              <a:ahLst/>
              <a:cxnLst>
                <a:cxn ang="0">
                  <a:pos x="connsiteX0" y="connsiteY0"/>
                </a:cxn>
                <a:cxn ang="0">
                  <a:pos x="connsiteX1" y="connsiteY1"/>
                </a:cxn>
              </a:cxnLst>
              <a:rect l="l" t="t" r="r" b="b"/>
              <a:pathLst>
                <a:path w="119269" h="194807">
                  <a:moveTo>
                    <a:pt x="119269" y="0"/>
                  </a:moveTo>
                  <a:lnTo>
                    <a:pt x="0" y="19480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51" name="Freihandform 250"/>
            <p:cNvSpPr/>
            <p:nvPr/>
          </p:nvSpPr>
          <p:spPr>
            <a:xfrm>
              <a:off x="7744570" y="4245997"/>
              <a:ext cx="107343" cy="159026"/>
            </a:xfrm>
            <a:custGeom>
              <a:avLst/>
              <a:gdLst>
                <a:gd name="connsiteX0" fmla="*/ 107343 w 107343"/>
                <a:gd name="connsiteY0" fmla="*/ 0 h 159026"/>
                <a:gd name="connsiteX1" fmla="*/ 0 w 107343"/>
                <a:gd name="connsiteY1" fmla="*/ 159026 h 159026"/>
              </a:gdLst>
              <a:ahLst/>
              <a:cxnLst>
                <a:cxn ang="0">
                  <a:pos x="connsiteX0" y="connsiteY0"/>
                </a:cxn>
                <a:cxn ang="0">
                  <a:pos x="connsiteX1" y="connsiteY1"/>
                </a:cxn>
              </a:cxnLst>
              <a:rect l="l" t="t" r="r" b="b"/>
              <a:pathLst>
                <a:path w="107343" h="159026">
                  <a:moveTo>
                    <a:pt x="107343" y="0"/>
                  </a:moveTo>
                  <a:lnTo>
                    <a:pt x="0" y="15902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52" name="Freihandform 251"/>
            <p:cNvSpPr/>
            <p:nvPr/>
          </p:nvSpPr>
          <p:spPr>
            <a:xfrm>
              <a:off x="7871791" y="4385144"/>
              <a:ext cx="107343" cy="147099"/>
            </a:xfrm>
            <a:custGeom>
              <a:avLst/>
              <a:gdLst>
                <a:gd name="connsiteX0" fmla="*/ 107343 w 107343"/>
                <a:gd name="connsiteY0" fmla="*/ 0 h 147099"/>
                <a:gd name="connsiteX1" fmla="*/ 0 w 107343"/>
                <a:gd name="connsiteY1" fmla="*/ 147099 h 147099"/>
              </a:gdLst>
              <a:ahLst/>
              <a:cxnLst>
                <a:cxn ang="0">
                  <a:pos x="connsiteX0" y="connsiteY0"/>
                </a:cxn>
                <a:cxn ang="0">
                  <a:pos x="connsiteX1" y="connsiteY1"/>
                </a:cxn>
              </a:cxnLst>
              <a:rect l="l" t="t" r="r" b="b"/>
              <a:pathLst>
                <a:path w="107343" h="147099">
                  <a:moveTo>
                    <a:pt x="107343" y="0"/>
                  </a:moveTo>
                  <a:lnTo>
                    <a:pt x="0" y="14709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53" name="Freihandform 252"/>
            <p:cNvSpPr/>
            <p:nvPr/>
          </p:nvSpPr>
          <p:spPr>
            <a:xfrm>
              <a:off x="7963231" y="4540195"/>
              <a:ext cx="131197" cy="131196"/>
            </a:xfrm>
            <a:custGeom>
              <a:avLst/>
              <a:gdLst>
                <a:gd name="connsiteX0" fmla="*/ 131197 w 131197"/>
                <a:gd name="connsiteY0" fmla="*/ 0 h 131196"/>
                <a:gd name="connsiteX1" fmla="*/ 0 w 131197"/>
                <a:gd name="connsiteY1" fmla="*/ 131196 h 131196"/>
              </a:gdLst>
              <a:ahLst/>
              <a:cxnLst>
                <a:cxn ang="0">
                  <a:pos x="connsiteX0" y="connsiteY0"/>
                </a:cxn>
                <a:cxn ang="0">
                  <a:pos x="connsiteX1" y="connsiteY1"/>
                </a:cxn>
              </a:cxnLst>
              <a:rect l="l" t="t" r="r" b="b"/>
              <a:pathLst>
                <a:path w="131197" h="131196">
                  <a:moveTo>
                    <a:pt x="131197" y="0"/>
                  </a:moveTo>
                  <a:lnTo>
                    <a:pt x="0" y="13119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54" name="Freihandform 253"/>
            <p:cNvSpPr/>
            <p:nvPr/>
          </p:nvSpPr>
          <p:spPr>
            <a:xfrm>
              <a:off x="8054671" y="4719099"/>
              <a:ext cx="111319" cy="107343"/>
            </a:xfrm>
            <a:custGeom>
              <a:avLst/>
              <a:gdLst>
                <a:gd name="connsiteX0" fmla="*/ 111319 w 111319"/>
                <a:gd name="connsiteY0" fmla="*/ 0 h 107343"/>
                <a:gd name="connsiteX1" fmla="*/ 0 w 111319"/>
                <a:gd name="connsiteY1" fmla="*/ 107343 h 107343"/>
              </a:gdLst>
              <a:ahLst/>
              <a:cxnLst>
                <a:cxn ang="0">
                  <a:pos x="connsiteX0" y="connsiteY0"/>
                </a:cxn>
                <a:cxn ang="0">
                  <a:pos x="connsiteX1" y="connsiteY1"/>
                </a:cxn>
              </a:cxnLst>
              <a:rect l="l" t="t" r="r" b="b"/>
              <a:pathLst>
                <a:path w="111319" h="107343">
                  <a:moveTo>
                    <a:pt x="111319" y="0"/>
                  </a:moveTo>
                  <a:lnTo>
                    <a:pt x="0" y="1073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55" name="Freihandform 254"/>
            <p:cNvSpPr/>
            <p:nvPr/>
          </p:nvSpPr>
          <p:spPr>
            <a:xfrm>
              <a:off x="8122257" y="4878124"/>
              <a:ext cx="119270" cy="95416"/>
            </a:xfrm>
            <a:custGeom>
              <a:avLst/>
              <a:gdLst>
                <a:gd name="connsiteX0" fmla="*/ 119270 w 119270"/>
                <a:gd name="connsiteY0" fmla="*/ 0 h 95416"/>
                <a:gd name="connsiteX1" fmla="*/ 0 w 119270"/>
                <a:gd name="connsiteY1" fmla="*/ 95416 h 95416"/>
              </a:gdLst>
              <a:ahLst/>
              <a:cxnLst>
                <a:cxn ang="0">
                  <a:pos x="connsiteX0" y="connsiteY0"/>
                </a:cxn>
                <a:cxn ang="0">
                  <a:pos x="connsiteX1" y="connsiteY1"/>
                </a:cxn>
              </a:cxnLst>
              <a:rect l="l" t="t" r="r" b="b"/>
              <a:pathLst>
                <a:path w="119270" h="95416">
                  <a:moveTo>
                    <a:pt x="119270" y="0"/>
                  </a:moveTo>
                  <a:lnTo>
                    <a:pt x="0" y="9541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56" name="Freihandform 255"/>
            <p:cNvSpPr/>
            <p:nvPr/>
          </p:nvSpPr>
          <p:spPr>
            <a:xfrm>
              <a:off x="8221649" y="5144496"/>
              <a:ext cx="103367" cy="75538"/>
            </a:xfrm>
            <a:custGeom>
              <a:avLst/>
              <a:gdLst>
                <a:gd name="connsiteX0" fmla="*/ 103367 w 103367"/>
                <a:gd name="connsiteY0" fmla="*/ 0 h 75538"/>
                <a:gd name="connsiteX1" fmla="*/ 0 w 103367"/>
                <a:gd name="connsiteY1" fmla="*/ 75538 h 75538"/>
              </a:gdLst>
              <a:ahLst/>
              <a:cxnLst>
                <a:cxn ang="0">
                  <a:pos x="connsiteX0" y="connsiteY0"/>
                </a:cxn>
                <a:cxn ang="0">
                  <a:pos x="connsiteX1" y="connsiteY1"/>
                </a:cxn>
              </a:cxnLst>
              <a:rect l="l" t="t" r="r" b="b"/>
              <a:pathLst>
                <a:path w="103367" h="75538">
                  <a:moveTo>
                    <a:pt x="103367" y="0"/>
                  </a:moveTo>
                  <a:lnTo>
                    <a:pt x="0" y="7553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57" name="Freihandform 256"/>
            <p:cNvSpPr/>
            <p:nvPr/>
          </p:nvSpPr>
          <p:spPr>
            <a:xfrm>
              <a:off x="8181893" y="5021250"/>
              <a:ext cx="95415" cy="75538"/>
            </a:xfrm>
            <a:custGeom>
              <a:avLst/>
              <a:gdLst>
                <a:gd name="connsiteX0" fmla="*/ 95415 w 95415"/>
                <a:gd name="connsiteY0" fmla="*/ 0 h 75538"/>
                <a:gd name="connsiteX1" fmla="*/ 0 w 95415"/>
                <a:gd name="connsiteY1" fmla="*/ 75538 h 75538"/>
              </a:gdLst>
              <a:ahLst/>
              <a:cxnLst>
                <a:cxn ang="0">
                  <a:pos x="connsiteX0" y="connsiteY0"/>
                </a:cxn>
                <a:cxn ang="0">
                  <a:pos x="connsiteX1" y="connsiteY1"/>
                </a:cxn>
              </a:cxnLst>
              <a:rect l="l" t="t" r="r" b="b"/>
              <a:pathLst>
                <a:path w="95415" h="75538">
                  <a:moveTo>
                    <a:pt x="95415" y="0"/>
                  </a:moveTo>
                  <a:lnTo>
                    <a:pt x="0" y="7553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58" name="Freihandform 257"/>
            <p:cNvSpPr/>
            <p:nvPr/>
          </p:nvSpPr>
          <p:spPr>
            <a:xfrm>
              <a:off x="8261405" y="5275690"/>
              <a:ext cx="127221" cy="75538"/>
            </a:xfrm>
            <a:custGeom>
              <a:avLst/>
              <a:gdLst>
                <a:gd name="connsiteX0" fmla="*/ 127221 w 127221"/>
                <a:gd name="connsiteY0" fmla="*/ 0 h 75538"/>
                <a:gd name="connsiteX1" fmla="*/ 0 w 127221"/>
                <a:gd name="connsiteY1" fmla="*/ 75538 h 75538"/>
              </a:gdLst>
              <a:ahLst/>
              <a:cxnLst>
                <a:cxn ang="0">
                  <a:pos x="connsiteX0" y="connsiteY0"/>
                </a:cxn>
                <a:cxn ang="0">
                  <a:pos x="connsiteX1" y="connsiteY1"/>
                </a:cxn>
              </a:cxnLst>
              <a:rect l="l" t="t" r="r" b="b"/>
              <a:pathLst>
                <a:path w="127221" h="75538">
                  <a:moveTo>
                    <a:pt x="127221" y="0"/>
                  </a:moveTo>
                  <a:lnTo>
                    <a:pt x="0" y="7553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59" name="Freihandform 258"/>
            <p:cNvSpPr/>
            <p:nvPr/>
          </p:nvSpPr>
          <p:spPr>
            <a:xfrm>
              <a:off x="8321040" y="5414838"/>
              <a:ext cx="115294" cy="67586"/>
            </a:xfrm>
            <a:custGeom>
              <a:avLst/>
              <a:gdLst>
                <a:gd name="connsiteX0" fmla="*/ 115294 w 115294"/>
                <a:gd name="connsiteY0" fmla="*/ 0 h 67586"/>
                <a:gd name="connsiteX1" fmla="*/ 0 w 115294"/>
                <a:gd name="connsiteY1" fmla="*/ 67586 h 67586"/>
              </a:gdLst>
              <a:ahLst/>
              <a:cxnLst>
                <a:cxn ang="0">
                  <a:pos x="connsiteX0" y="connsiteY0"/>
                </a:cxn>
                <a:cxn ang="0">
                  <a:pos x="connsiteX1" y="connsiteY1"/>
                </a:cxn>
              </a:cxnLst>
              <a:rect l="l" t="t" r="r" b="b"/>
              <a:pathLst>
                <a:path w="115294" h="67586">
                  <a:moveTo>
                    <a:pt x="115294" y="0"/>
                  </a:moveTo>
                  <a:lnTo>
                    <a:pt x="0" y="6758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60" name="Freihandform 259"/>
            <p:cNvSpPr/>
            <p:nvPr/>
          </p:nvSpPr>
          <p:spPr>
            <a:xfrm>
              <a:off x="8368748" y="5557962"/>
              <a:ext cx="135172" cy="59635"/>
            </a:xfrm>
            <a:custGeom>
              <a:avLst/>
              <a:gdLst>
                <a:gd name="connsiteX0" fmla="*/ 135172 w 135172"/>
                <a:gd name="connsiteY0" fmla="*/ 0 h 59635"/>
                <a:gd name="connsiteX1" fmla="*/ 0 w 135172"/>
                <a:gd name="connsiteY1" fmla="*/ 59635 h 59635"/>
              </a:gdLst>
              <a:ahLst/>
              <a:cxnLst>
                <a:cxn ang="0">
                  <a:pos x="connsiteX0" y="connsiteY0"/>
                </a:cxn>
                <a:cxn ang="0">
                  <a:pos x="connsiteX1" y="connsiteY1"/>
                </a:cxn>
              </a:cxnLst>
              <a:rect l="l" t="t" r="r" b="b"/>
              <a:pathLst>
                <a:path w="135172" h="59635">
                  <a:moveTo>
                    <a:pt x="135172" y="0"/>
                  </a:moveTo>
                  <a:lnTo>
                    <a:pt x="0" y="5963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61" name="Freihandform 260"/>
            <p:cNvSpPr/>
            <p:nvPr/>
          </p:nvSpPr>
          <p:spPr>
            <a:xfrm>
              <a:off x="8432358" y="5701085"/>
              <a:ext cx="131197" cy="59635"/>
            </a:xfrm>
            <a:custGeom>
              <a:avLst/>
              <a:gdLst>
                <a:gd name="connsiteX0" fmla="*/ 131197 w 131197"/>
                <a:gd name="connsiteY0" fmla="*/ 0 h 59635"/>
                <a:gd name="connsiteX1" fmla="*/ 0 w 131197"/>
                <a:gd name="connsiteY1" fmla="*/ 59635 h 59635"/>
              </a:gdLst>
              <a:ahLst/>
              <a:cxnLst>
                <a:cxn ang="0">
                  <a:pos x="connsiteX0" y="connsiteY0"/>
                </a:cxn>
                <a:cxn ang="0">
                  <a:pos x="connsiteX1" y="connsiteY1"/>
                </a:cxn>
              </a:cxnLst>
              <a:rect l="l" t="t" r="r" b="b"/>
              <a:pathLst>
                <a:path w="131197" h="59635">
                  <a:moveTo>
                    <a:pt x="131197" y="0"/>
                  </a:moveTo>
                  <a:lnTo>
                    <a:pt x="0" y="5963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62" name="Freihandform 261"/>
            <p:cNvSpPr/>
            <p:nvPr/>
          </p:nvSpPr>
          <p:spPr>
            <a:xfrm>
              <a:off x="8499944" y="5812402"/>
              <a:ext cx="151075" cy="87464"/>
            </a:xfrm>
            <a:custGeom>
              <a:avLst/>
              <a:gdLst>
                <a:gd name="connsiteX0" fmla="*/ 151075 w 151075"/>
                <a:gd name="connsiteY0" fmla="*/ 0 h 87464"/>
                <a:gd name="connsiteX1" fmla="*/ 0 w 151075"/>
                <a:gd name="connsiteY1" fmla="*/ 87464 h 87464"/>
              </a:gdLst>
              <a:ahLst/>
              <a:cxnLst>
                <a:cxn ang="0">
                  <a:pos x="connsiteX0" y="connsiteY0"/>
                </a:cxn>
                <a:cxn ang="0">
                  <a:pos x="connsiteX1" y="connsiteY1"/>
                </a:cxn>
              </a:cxnLst>
              <a:rect l="l" t="t" r="r" b="b"/>
              <a:pathLst>
                <a:path w="151075" h="87464">
                  <a:moveTo>
                    <a:pt x="151075" y="0"/>
                  </a:moveTo>
                  <a:lnTo>
                    <a:pt x="0" y="8746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63" name="Freihandform 262"/>
            <p:cNvSpPr/>
            <p:nvPr/>
          </p:nvSpPr>
          <p:spPr>
            <a:xfrm>
              <a:off x="8567530" y="5947576"/>
              <a:ext cx="163002" cy="83488"/>
            </a:xfrm>
            <a:custGeom>
              <a:avLst/>
              <a:gdLst>
                <a:gd name="connsiteX0" fmla="*/ 163002 w 163002"/>
                <a:gd name="connsiteY0" fmla="*/ 0 h 83488"/>
                <a:gd name="connsiteX1" fmla="*/ 0 w 163002"/>
                <a:gd name="connsiteY1" fmla="*/ 83488 h 83488"/>
              </a:gdLst>
              <a:ahLst/>
              <a:cxnLst>
                <a:cxn ang="0">
                  <a:pos x="connsiteX0" y="connsiteY0"/>
                </a:cxn>
                <a:cxn ang="0">
                  <a:pos x="connsiteX1" y="connsiteY1"/>
                </a:cxn>
              </a:cxnLst>
              <a:rect l="l" t="t" r="r" b="b"/>
              <a:pathLst>
                <a:path w="163002" h="83488">
                  <a:moveTo>
                    <a:pt x="163002" y="0"/>
                  </a:moveTo>
                  <a:lnTo>
                    <a:pt x="0" y="8348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64" name="Freihandform 263"/>
            <p:cNvSpPr/>
            <p:nvPr/>
          </p:nvSpPr>
          <p:spPr>
            <a:xfrm>
              <a:off x="8651019" y="6070821"/>
              <a:ext cx="151075" cy="91440"/>
            </a:xfrm>
            <a:custGeom>
              <a:avLst/>
              <a:gdLst>
                <a:gd name="connsiteX0" fmla="*/ 151075 w 151075"/>
                <a:gd name="connsiteY0" fmla="*/ 0 h 91440"/>
                <a:gd name="connsiteX1" fmla="*/ 0 w 151075"/>
                <a:gd name="connsiteY1" fmla="*/ 91440 h 91440"/>
              </a:gdLst>
              <a:ahLst/>
              <a:cxnLst>
                <a:cxn ang="0">
                  <a:pos x="connsiteX0" y="connsiteY0"/>
                </a:cxn>
                <a:cxn ang="0">
                  <a:pos x="connsiteX1" y="connsiteY1"/>
                </a:cxn>
              </a:cxnLst>
              <a:rect l="l" t="t" r="r" b="b"/>
              <a:pathLst>
                <a:path w="151075" h="91440">
                  <a:moveTo>
                    <a:pt x="151075" y="0"/>
                  </a:moveTo>
                  <a:lnTo>
                    <a:pt x="0" y="9144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65" name="Freihandform 264"/>
            <p:cNvSpPr/>
            <p:nvPr/>
          </p:nvSpPr>
          <p:spPr>
            <a:xfrm>
              <a:off x="8734508" y="6186115"/>
              <a:ext cx="151075" cy="91440"/>
            </a:xfrm>
            <a:custGeom>
              <a:avLst/>
              <a:gdLst>
                <a:gd name="connsiteX0" fmla="*/ 151075 w 151075"/>
                <a:gd name="connsiteY0" fmla="*/ 0 h 91440"/>
                <a:gd name="connsiteX1" fmla="*/ 0 w 151075"/>
                <a:gd name="connsiteY1" fmla="*/ 91440 h 91440"/>
              </a:gdLst>
              <a:ahLst/>
              <a:cxnLst>
                <a:cxn ang="0">
                  <a:pos x="connsiteX0" y="connsiteY0"/>
                </a:cxn>
                <a:cxn ang="0">
                  <a:pos x="connsiteX1" y="connsiteY1"/>
                </a:cxn>
              </a:cxnLst>
              <a:rect l="l" t="t" r="r" b="b"/>
              <a:pathLst>
                <a:path w="151075" h="91440">
                  <a:moveTo>
                    <a:pt x="151075" y="0"/>
                  </a:moveTo>
                  <a:lnTo>
                    <a:pt x="0" y="9144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66" name="Freihandform 265"/>
            <p:cNvSpPr/>
            <p:nvPr/>
          </p:nvSpPr>
          <p:spPr>
            <a:xfrm>
              <a:off x="8817997" y="6305384"/>
              <a:ext cx="155050" cy="103367"/>
            </a:xfrm>
            <a:custGeom>
              <a:avLst/>
              <a:gdLst>
                <a:gd name="connsiteX0" fmla="*/ 155050 w 155050"/>
                <a:gd name="connsiteY0" fmla="*/ 0 h 103367"/>
                <a:gd name="connsiteX1" fmla="*/ 0 w 155050"/>
                <a:gd name="connsiteY1" fmla="*/ 103367 h 103367"/>
              </a:gdLst>
              <a:ahLst/>
              <a:cxnLst>
                <a:cxn ang="0">
                  <a:pos x="connsiteX0" y="connsiteY0"/>
                </a:cxn>
                <a:cxn ang="0">
                  <a:pos x="connsiteX1" y="connsiteY1"/>
                </a:cxn>
              </a:cxnLst>
              <a:rect l="l" t="t" r="r" b="b"/>
              <a:pathLst>
                <a:path w="155050" h="103367">
                  <a:moveTo>
                    <a:pt x="155050" y="0"/>
                  </a:moveTo>
                  <a:lnTo>
                    <a:pt x="0" y="10336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67" name="Freihandform 266"/>
            <p:cNvSpPr/>
            <p:nvPr/>
          </p:nvSpPr>
          <p:spPr>
            <a:xfrm>
              <a:off x="8905461" y="6436581"/>
              <a:ext cx="143123" cy="103367"/>
            </a:xfrm>
            <a:custGeom>
              <a:avLst/>
              <a:gdLst>
                <a:gd name="connsiteX0" fmla="*/ 143123 w 143123"/>
                <a:gd name="connsiteY0" fmla="*/ 0 h 103367"/>
                <a:gd name="connsiteX1" fmla="*/ 0 w 143123"/>
                <a:gd name="connsiteY1" fmla="*/ 103367 h 103367"/>
              </a:gdLst>
              <a:ahLst/>
              <a:cxnLst>
                <a:cxn ang="0">
                  <a:pos x="connsiteX0" y="connsiteY0"/>
                </a:cxn>
                <a:cxn ang="0">
                  <a:pos x="connsiteX1" y="connsiteY1"/>
                </a:cxn>
              </a:cxnLst>
              <a:rect l="l" t="t" r="r" b="b"/>
              <a:pathLst>
                <a:path w="143123" h="103367">
                  <a:moveTo>
                    <a:pt x="143123" y="0"/>
                  </a:moveTo>
                  <a:lnTo>
                    <a:pt x="0" y="10336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68" name="Freihandform 267"/>
            <p:cNvSpPr/>
            <p:nvPr/>
          </p:nvSpPr>
          <p:spPr>
            <a:xfrm>
              <a:off x="8996901" y="6535972"/>
              <a:ext cx="151075" cy="119270"/>
            </a:xfrm>
            <a:custGeom>
              <a:avLst/>
              <a:gdLst>
                <a:gd name="connsiteX0" fmla="*/ 151075 w 151075"/>
                <a:gd name="connsiteY0" fmla="*/ 0 h 119270"/>
                <a:gd name="connsiteX1" fmla="*/ 0 w 151075"/>
                <a:gd name="connsiteY1" fmla="*/ 119270 h 119270"/>
              </a:gdLst>
              <a:ahLst/>
              <a:cxnLst>
                <a:cxn ang="0">
                  <a:pos x="connsiteX0" y="connsiteY0"/>
                </a:cxn>
                <a:cxn ang="0">
                  <a:pos x="connsiteX1" y="connsiteY1"/>
                </a:cxn>
              </a:cxnLst>
              <a:rect l="l" t="t" r="r" b="b"/>
              <a:pathLst>
                <a:path w="151075" h="119270">
                  <a:moveTo>
                    <a:pt x="151075" y="0"/>
                  </a:moveTo>
                  <a:lnTo>
                    <a:pt x="0" y="11927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69" name="Freihandform 268"/>
            <p:cNvSpPr/>
            <p:nvPr/>
          </p:nvSpPr>
          <p:spPr>
            <a:xfrm>
              <a:off x="9088341" y="6655242"/>
              <a:ext cx="155050" cy="123245"/>
            </a:xfrm>
            <a:custGeom>
              <a:avLst/>
              <a:gdLst>
                <a:gd name="connsiteX0" fmla="*/ 155050 w 155050"/>
                <a:gd name="connsiteY0" fmla="*/ 0 h 123245"/>
                <a:gd name="connsiteX1" fmla="*/ 0 w 155050"/>
                <a:gd name="connsiteY1" fmla="*/ 123245 h 123245"/>
              </a:gdLst>
              <a:ahLst/>
              <a:cxnLst>
                <a:cxn ang="0">
                  <a:pos x="connsiteX0" y="connsiteY0"/>
                </a:cxn>
                <a:cxn ang="0">
                  <a:pos x="connsiteX1" y="connsiteY1"/>
                </a:cxn>
              </a:cxnLst>
              <a:rect l="l" t="t" r="r" b="b"/>
              <a:pathLst>
                <a:path w="155050" h="123245">
                  <a:moveTo>
                    <a:pt x="155050" y="0"/>
                  </a:moveTo>
                  <a:lnTo>
                    <a:pt x="0" y="12324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70" name="Freihandform 269"/>
            <p:cNvSpPr/>
            <p:nvPr/>
          </p:nvSpPr>
          <p:spPr>
            <a:xfrm>
              <a:off x="9191708" y="6750657"/>
              <a:ext cx="147099" cy="107343"/>
            </a:xfrm>
            <a:custGeom>
              <a:avLst/>
              <a:gdLst>
                <a:gd name="connsiteX0" fmla="*/ 147099 w 147099"/>
                <a:gd name="connsiteY0" fmla="*/ 0 h 107343"/>
                <a:gd name="connsiteX1" fmla="*/ 0 w 147099"/>
                <a:gd name="connsiteY1" fmla="*/ 107343 h 107343"/>
              </a:gdLst>
              <a:ahLst/>
              <a:cxnLst>
                <a:cxn ang="0">
                  <a:pos x="connsiteX0" y="connsiteY0"/>
                </a:cxn>
                <a:cxn ang="0">
                  <a:pos x="connsiteX1" y="connsiteY1"/>
                </a:cxn>
              </a:cxnLst>
              <a:rect l="l" t="t" r="r" b="b"/>
              <a:pathLst>
                <a:path w="147099" h="107343">
                  <a:moveTo>
                    <a:pt x="147099" y="0"/>
                  </a:moveTo>
                  <a:lnTo>
                    <a:pt x="0" y="1073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sp>
          <p:nvSpPr>
            <p:cNvPr id="271" name="Freihandform 270"/>
            <p:cNvSpPr/>
            <p:nvPr/>
          </p:nvSpPr>
          <p:spPr>
            <a:xfrm>
              <a:off x="9322904" y="6814268"/>
              <a:ext cx="59635" cy="47708"/>
            </a:xfrm>
            <a:custGeom>
              <a:avLst/>
              <a:gdLst>
                <a:gd name="connsiteX0" fmla="*/ 59635 w 59635"/>
                <a:gd name="connsiteY0" fmla="*/ 0 h 47708"/>
                <a:gd name="connsiteX1" fmla="*/ 0 w 59635"/>
                <a:gd name="connsiteY1" fmla="*/ 47708 h 47708"/>
              </a:gdLst>
              <a:ahLst/>
              <a:cxnLst>
                <a:cxn ang="0">
                  <a:pos x="connsiteX0" y="connsiteY0"/>
                </a:cxn>
                <a:cxn ang="0">
                  <a:pos x="connsiteX1" y="connsiteY1"/>
                </a:cxn>
              </a:cxnLst>
              <a:rect l="l" t="t" r="r" b="b"/>
              <a:pathLst>
                <a:path w="59635" h="47708">
                  <a:moveTo>
                    <a:pt x="59635" y="0"/>
                  </a:moveTo>
                  <a:lnTo>
                    <a:pt x="0" y="4770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aseline="-25000"/>
            </a:p>
          </p:txBody>
        </p:sp>
      </p:grpSp>
      <p:sp>
        <p:nvSpPr>
          <p:cNvPr id="2" name="Titel 1"/>
          <p:cNvSpPr>
            <a:spLocks noGrp="1"/>
          </p:cNvSpPr>
          <p:nvPr>
            <p:ph type="title"/>
          </p:nvPr>
        </p:nvSpPr>
        <p:spPr/>
        <p:txBody>
          <a:bodyPr/>
          <a:lstStyle/>
          <a:p>
            <a:pPr algn="ctr"/>
            <a:r>
              <a:rPr lang="cs-CZ" dirty="0"/>
              <a:t>Specifický střih </a:t>
            </a:r>
            <a:r>
              <a:rPr lang="de-DE" dirty="0"/>
              <a:t>CRISPR/Cas9</a:t>
            </a:r>
          </a:p>
        </p:txBody>
      </p:sp>
      <p:sp>
        <p:nvSpPr>
          <p:cNvPr id="138" name="Freihandform 137"/>
          <p:cNvSpPr/>
          <p:nvPr/>
        </p:nvSpPr>
        <p:spPr>
          <a:xfrm>
            <a:off x="7975" y="1830129"/>
            <a:ext cx="4944140" cy="1555012"/>
          </a:xfrm>
          <a:custGeom>
            <a:avLst/>
            <a:gdLst>
              <a:gd name="connsiteX0" fmla="*/ 0 w 6592186"/>
              <a:gd name="connsiteY0" fmla="*/ 0 h 2073349"/>
              <a:gd name="connsiteX1" fmla="*/ 191386 w 6592186"/>
              <a:gd name="connsiteY1" fmla="*/ 276447 h 2073349"/>
              <a:gd name="connsiteX2" fmla="*/ 595423 w 6592186"/>
              <a:gd name="connsiteY2" fmla="*/ 850605 h 2073349"/>
              <a:gd name="connsiteX3" fmla="*/ 1509823 w 6592186"/>
              <a:gd name="connsiteY3" fmla="*/ 1424763 h 2073349"/>
              <a:gd name="connsiteX4" fmla="*/ 3221665 w 6592186"/>
              <a:gd name="connsiteY4" fmla="*/ 1701209 h 2073349"/>
              <a:gd name="connsiteX5" fmla="*/ 4912241 w 6592186"/>
              <a:gd name="connsiteY5" fmla="*/ 1711842 h 2073349"/>
              <a:gd name="connsiteX6" fmla="*/ 5996762 w 6592186"/>
              <a:gd name="connsiteY6" fmla="*/ 1818168 h 2073349"/>
              <a:gd name="connsiteX7" fmla="*/ 6592186 w 6592186"/>
              <a:gd name="connsiteY7" fmla="*/ 2073349 h 207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186" h="2073349">
                <a:moveTo>
                  <a:pt x="0" y="0"/>
                </a:moveTo>
                <a:lnTo>
                  <a:pt x="191386" y="276447"/>
                </a:lnTo>
                <a:cubicBezTo>
                  <a:pt x="290623" y="418215"/>
                  <a:pt x="375684" y="659219"/>
                  <a:pt x="595423" y="850605"/>
                </a:cubicBezTo>
                <a:cubicBezTo>
                  <a:pt x="815163" y="1041991"/>
                  <a:pt x="1072116" y="1282996"/>
                  <a:pt x="1509823" y="1424763"/>
                </a:cubicBezTo>
                <a:cubicBezTo>
                  <a:pt x="1947530" y="1566530"/>
                  <a:pt x="2654595" y="1653363"/>
                  <a:pt x="3221665" y="1701209"/>
                </a:cubicBezTo>
                <a:cubicBezTo>
                  <a:pt x="3788735" y="1749055"/>
                  <a:pt x="4449725" y="1692349"/>
                  <a:pt x="4912241" y="1711842"/>
                </a:cubicBezTo>
                <a:cubicBezTo>
                  <a:pt x="5374757" y="1731335"/>
                  <a:pt x="5716771" y="1757917"/>
                  <a:pt x="5996762" y="1818168"/>
                </a:cubicBezTo>
                <a:cubicBezTo>
                  <a:pt x="6276753" y="1878419"/>
                  <a:pt x="6434469" y="1975884"/>
                  <a:pt x="6592186" y="2073349"/>
                </a:cubicBezTo>
              </a:path>
            </a:pathLst>
          </a:custGeom>
          <a:noFill/>
          <a:ln>
            <a:solidFill>
              <a:schemeClr val="accent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9" name="Freihandform 138"/>
          <p:cNvSpPr/>
          <p:nvPr/>
        </p:nvSpPr>
        <p:spPr>
          <a:xfrm>
            <a:off x="-60252" y="1977698"/>
            <a:ext cx="4944140" cy="1555012"/>
          </a:xfrm>
          <a:custGeom>
            <a:avLst/>
            <a:gdLst>
              <a:gd name="connsiteX0" fmla="*/ 0 w 6592186"/>
              <a:gd name="connsiteY0" fmla="*/ 0 h 2073349"/>
              <a:gd name="connsiteX1" fmla="*/ 191386 w 6592186"/>
              <a:gd name="connsiteY1" fmla="*/ 276447 h 2073349"/>
              <a:gd name="connsiteX2" fmla="*/ 595423 w 6592186"/>
              <a:gd name="connsiteY2" fmla="*/ 850605 h 2073349"/>
              <a:gd name="connsiteX3" fmla="*/ 1509823 w 6592186"/>
              <a:gd name="connsiteY3" fmla="*/ 1424763 h 2073349"/>
              <a:gd name="connsiteX4" fmla="*/ 3221665 w 6592186"/>
              <a:gd name="connsiteY4" fmla="*/ 1701209 h 2073349"/>
              <a:gd name="connsiteX5" fmla="*/ 4912241 w 6592186"/>
              <a:gd name="connsiteY5" fmla="*/ 1711842 h 2073349"/>
              <a:gd name="connsiteX6" fmla="*/ 5996762 w 6592186"/>
              <a:gd name="connsiteY6" fmla="*/ 1818168 h 2073349"/>
              <a:gd name="connsiteX7" fmla="*/ 6592186 w 6592186"/>
              <a:gd name="connsiteY7" fmla="*/ 2073349 h 207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186" h="2073349">
                <a:moveTo>
                  <a:pt x="0" y="0"/>
                </a:moveTo>
                <a:lnTo>
                  <a:pt x="191386" y="276447"/>
                </a:lnTo>
                <a:cubicBezTo>
                  <a:pt x="290623" y="418215"/>
                  <a:pt x="375684" y="659219"/>
                  <a:pt x="595423" y="850605"/>
                </a:cubicBezTo>
                <a:cubicBezTo>
                  <a:pt x="815163" y="1041991"/>
                  <a:pt x="1072116" y="1282996"/>
                  <a:pt x="1509823" y="1424763"/>
                </a:cubicBezTo>
                <a:cubicBezTo>
                  <a:pt x="1947530" y="1566530"/>
                  <a:pt x="2654595" y="1653363"/>
                  <a:pt x="3221665" y="1701209"/>
                </a:cubicBezTo>
                <a:cubicBezTo>
                  <a:pt x="3788735" y="1749055"/>
                  <a:pt x="4449725" y="1692349"/>
                  <a:pt x="4912241" y="1711842"/>
                </a:cubicBezTo>
                <a:cubicBezTo>
                  <a:pt x="5374757" y="1731335"/>
                  <a:pt x="5716771" y="1757917"/>
                  <a:pt x="5996762" y="1818168"/>
                </a:cubicBezTo>
                <a:cubicBezTo>
                  <a:pt x="6276753" y="1878419"/>
                  <a:pt x="6434469" y="1975884"/>
                  <a:pt x="6592186" y="2073349"/>
                </a:cubicBezTo>
              </a:path>
            </a:pathLst>
          </a:custGeom>
          <a:noFill/>
          <a:ln>
            <a:solidFill>
              <a:schemeClr val="accent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223" name="Gruppieren 222"/>
          <p:cNvGrpSpPr/>
          <p:nvPr/>
        </p:nvGrpSpPr>
        <p:grpSpPr>
          <a:xfrm>
            <a:off x="-12945" y="1951125"/>
            <a:ext cx="3996994" cy="1339990"/>
            <a:chOff x="0" y="1455821"/>
            <a:chExt cx="5329325" cy="1786653"/>
          </a:xfrm>
        </p:grpSpPr>
        <p:sp>
          <p:nvSpPr>
            <p:cNvPr id="169" name="Freihandform 168"/>
            <p:cNvSpPr/>
            <p:nvPr/>
          </p:nvSpPr>
          <p:spPr>
            <a:xfrm>
              <a:off x="0" y="1455821"/>
              <a:ext cx="144379" cy="108284"/>
            </a:xfrm>
            <a:custGeom>
              <a:avLst/>
              <a:gdLst>
                <a:gd name="connsiteX0" fmla="*/ 144379 w 144379"/>
                <a:gd name="connsiteY0" fmla="*/ 0 h 108284"/>
                <a:gd name="connsiteX1" fmla="*/ 0 w 144379"/>
                <a:gd name="connsiteY1" fmla="*/ 108284 h 108284"/>
              </a:gdLst>
              <a:ahLst/>
              <a:cxnLst>
                <a:cxn ang="0">
                  <a:pos x="connsiteX0" y="connsiteY0"/>
                </a:cxn>
                <a:cxn ang="0">
                  <a:pos x="connsiteX1" y="connsiteY1"/>
                </a:cxn>
              </a:cxnLst>
              <a:rect l="l" t="t" r="r" b="b"/>
              <a:pathLst>
                <a:path w="144379" h="108284">
                  <a:moveTo>
                    <a:pt x="144379" y="0"/>
                  </a:moveTo>
                  <a:lnTo>
                    <a:pt x="0" y="10828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70" name="Freihandform 169"/>
            <p:cNvSpPr/>
            <p:nvPr/>
          </p:nvSpPr>
          <p:spPr>
            <a:xfrm>
              <a:off x="84221" y="1600200"/>
              <a:ext cx="156411" cy="108284"/>
            </a:xfrm>
            <a:custGeom>
              <a:avLst/>
              <a:gdLst>
                <a:gd name="connsiteX0" fmla="*/ 156411 w 156411"/>
                <a:gd name="connsiteY0" fmla="*/ 0 h 108284"/>
                <a:gd name="connsiteX1" fmla="*/ 0 w 156411"/>
                <a:gd name="connsiteY1" fmla="*/ 108284 h 108284"/>
              </a:gdLst>
              <a:ahLst/>
              <a:cxnLst>
                <a:cxn ang="0">
                  <a:pos x="connsiteX0" y="connsiteY0"/>
                </a:cxn>
                <a:cxn ang="0">
                  <a:pos x="connsiteX1" y="connsiteY1"/>
                </a:cxn>
              </a:cxnLst>
              <a:rect l="l" t="t" r="r" b="b"/>
              <a:pathLst>
                <a:path w="156411" h="108284">
                  <a:moveTo>
                    <a:pt x="156411" y="0"/>
                  </a:moveTo>
                  <a:lnTo>
                    <a:pt x="0" y="10828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71" name="Freihandform 170"/>
            <p:cNvSpPr/>
            <p:nvPr/>
          </p:nvSpPr>
          <p:spPr>
            <a:xfrm>
              <a:off x="216568" y="1816768"/>
              <a:ext cx="132348" cy="72190"/>
            </a:xfrm>
            <a:custGeom>
              <a:avLst/>
              <a:gdLst>
                <a:gd name="connsiteX0" fmla="*/ 132348 w 132348"/>
                <a:gd name="connsiteY0" fmla="*/ 0 h 72190"/>
                <a:gd name="connsiteX1" fmla="*/ 0 w 132348"/>
                <a:gd name="connsiteY1" fmla="*/ 72190 h 72190"/>
              </a:gdLst>
              <a:ahLst/>
              <a:cxnLst>
                <a:cxn ang="0">
                  <a:pos x="connsiteX0" y="connsiteY0"/>
                </a:cxn>
                <a:cxn ang="0">
                  <a:pos x="connsiteX1" y="connsiteY1"/>
                </a:cxn>
              </a:cxnLst>
              <a:rect l="l" t="t" r="r" b="b"/>
              <a:pathLst>
                <a:path w="132348" h="72190">
                  <a:moveTo>
                    <a:pt x="132348" y="0"/>
                  </a:moveTo>
                  <a:lnTo>
                    <a:pt x="0" y="7219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84" name="Freihandform 183"/>
            <p:cNvSpPr/>
            <p:nvPr/>
          </p:nvSpPr>
          <p:spPr>
            <a:xfrm>
              <a:off x="297712" y="1967023"/>
              <a:ext cx="148855" cy="95693"/>
            </a:xfrm>
            <a:custGeom>
              <a:avLst/>
              <a:gdLst>
                <a:gd name="connsiteX0" fmla="*/ 148855 w 148855"/>
                <a:gd name="connsiteY0" fmla="*/ 0 h 95693"/>
                <a:gd name="connsiteX1" fmla="*/ 0 w 148855"/>
                <a:gd name="connsiteY1" fmla="*/ 95693 h 95693"/>
              </a:gdLst>
              <a:ahLst/>
              <a:cxnLst>
                <a:cxn ang="0">
                  <a:pos x="connsiteX0" y="connsiteY0"/>
                </a:cxn>
                <a:cxn ang="0">
                  <a:pos x="connsiteX1" y="connsiteY1"/>
                </a:cxn>
              </a:cxnLst>
              <a:rect l="l" t="t" r="r" b="b"/>
              <a:pathLst>
                <a:path w="148855" h="95693">
                  <a:moveTo>
                    <a:pt x="148855" y="0"/>
                  </a:moveTo>
                  <a:lnTo>
                    <a:pt x="0" y="9569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86" name="Freihandform 185"/>
            <p:cNvSpPr/>
            <p:nvPr/>
          </p:nvSpPr>
          <p:spPr>
            <a:xfrm>
              <a:off x="536652" y="2222205"/>
              <a:ext cx="170121" cy="138223"/>
            </a:xfrm>
            <a:custGeom>
              <a:avLst/>
              <a:gdLst>
                <a:gd name="connsiteX0" fmla="*/ 170121 w 170121"/>
                <a:gd name="connsiteY0" fmla="*/ 0 h 138223"/>
                <a:gd name="connsiteX1" fmla="*/ 0 w 170121"/>
                <a:gd name="connsiteY1" fmla="*/ 138223 h 138223"/>
              </a:gdLst>
              <a:ahLst/>
              <a:cxnLst>
                <a:cxn ang="0">
                  <a:pos x="connsiteX0" y="connsiteY0"/>
                </a:cxn>
                <a:cxn ang="0">
                  <a:pos x="connsiteX1" y="connsiteY1"/>
                </a:cxn>
              </a:cxnLst>
              <a:rect l="l" t="t" r="r" b="b"/>
              <a:pathLst>
                <a:path w="170121" h="138223">
                  <a:moveTo>
                    <a:pt x="170121" y="0"/>
                  </a:moveTo>
                  <a:lnTo>
                    <a:pt x="0" y="13822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87" name="Freihandform 186"/>
            <p:cNvSpPr/>
            <p:nvPr/>
          </p:nvSpPr>
          <p:spPr>
            <a:xfrm>
              <a:off x="681068" y="2333554"/>
              <a:ext cx="138224" cy="148856"/>
            </a:xfrm>
            <a:custGeom>
              <a:avLst/>
              <a:gdLst>
                <a:gd name="connsiteX0" fmla="*/ 138224 w 138224"/>
                <a:gd name="connsiteY0" fmla="*/ 0 h 148856"/>
                <a:gd name="connsiteX1" fmla="*/ 0 w 138224"/>
                <a:gd name="connsiteY1" fmla="*/ 148856 h 148856"/>
              </a:gdLst>
              <a:ahLst/>
              <a:cxnLst>
                <a:cxn ang="0">
                  <a:pos x="connsiteX0" y="connsiteY0"/>
                </a:cxn>
                <a:cxn ang="0">
                  <a:pos x="connsiteX1" y="connsiteY1"/>
                </a:cxn>
              </a:cxnLst>
              <a:rect l="l" t="t" r="r" b="b"/>
              <a:pathLst>
                <a:path w="138224" h="148856">
                  <a:moveTo>
                    <a:pt x="138224" y="0"/>
                  </a:moveTo>
                  <a:lnTo>
                    <a:pt x="0" y="148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89" name="Freihandform 188"/>
            <p:cNvSpPr/>
            <p:nvPr/>
          </p:nvSpPr>
          <p:spPr>
            <a:xfrm>
              <a:off x="5295666" y="3018081"/>
              <a:ext cx="33659" cy="224393"/>
            </a:xfrm>
            <a:custGeom>
              <a:avLst/>
              <a:gdLst>
                <a:gd name="connsiteX0" fmla="*/ 33659 w 33659"/>
                <a:gd name="connsiteY0" fmla="*/ 0 h 224393"/>
                <a:gd name="connsiteX1" fmla="*/ 0 w 33659"/>
                <a:gd name="connsiteY1" fmla="*/ 224393 h 224393"/>
              </a:gdLst>
              <a:ahLst/>
              <a:cxnLst>
                <a:cxn ang="0">
                  <a:pos x="connsiteX0" y="connsiteY0"/>
                </a:cxn>
                <a:cxn ang="0">
                  <a:pos x="connsiteX1" y="connsiteY1"/>
                </a:cxn>
              </a:cxnLst>
              <a:rect l="l" t="t" r="r" b="b"/>
              <a:pathLst>
                <a:path w="33659" h="224393">
                  <a:moveTo>
                    <a:pt x="33659" y="0"/>
                  </a:moveTo>
                  <a:lnTo>
                    <a:pt x="0" y="22439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0" name="Freihandform 189"/>
            <p:cNvSpPr/>
            <p:nvPr/>
          </p:nvSpPr>
          <p:spPr>
            <a:xfrm>
              <a:off x="5132982" y="3012471"/>
              <a:ext cx="11219" cy="201954"/>
            </a:xfrm>
            <a:custGeom>
              <a:avLst/>
              <a:gdLst>
                <a:gd name="connsiteX0" fmla="*/ 11219 w 11219"/>
                <a:gd name="connsiteY0" fmla="*/ 0 h 201954"/>
                <a:gd name="connsiteX1" fmla="*/ 0 w 11219"/>
                <a:gd name="connsiteY1" fmla="*/ 201954 h 201954"/>
              </a:gdLst>
              <a:ahLst/>
              <a:cxnLst>
                <a:cxn ang="0">
                  <a:pos x="connsiteX0" y="connsiteY0"/>
                </a:cxn>
                <a:cxn ang="0">
                  <a:pos x="connsiteX1" y="connsiteY1"/>
                </a:cxn>
              </a:cxnLst>
              <a:rect l="l" t="t" r="r" b="b"/>
              <a:pathLst>
                <a:path w="11219" h="201954">
                  <a:moveTo>
                    <a:pt x="11219" y="0"/>
                  </a:moveTo>
                  <a:lnTo>
                    <a:pt x="0" y="2019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1" name="Freihandform 190"/>
            <p:cNvSpPr/>
            <p:nvPr/>
          </p:nvSpPr>
          <p:spPr>
            <a:xfrm>
              <a:off x="4964688" y="3012471"/>
              <a:ext cx="5610" cy="196344"/>
            </a:xfrm>
            <a:custGeom>
              <a:avLst/>
              <a:gdLst>
                <a:gd name="connsiteX0" fmla="*/ 5610 w 5610"/>
                <a:gd name="connsiteY0" fmla="*/ 0 h 196344"/>
                <a:gd name="connsiteX1" fmla="*/ 0 w 5610"/>
                <a:gd name="connsiteY1" fmla="*/ 196344 h 196344"/>
              </a:gdLst>
              <a:ahLst/>
              <a:cxnLst>
                <a:cxn ang="0">
                  <a:pos x="connsiteX0" y="connsiteY0"/>
                </a:cxn>
                <a:cxn ang="0">
                  <a:pos x="connsiteX1" y="connsiteY1"/>
                </a:cxn>
              </a:cxnLst>
              <a:rect l="l" t="t" r="r" b="b"/>
              <a:pathLst>
                <a:path w="5610" h="196344">
                  <a:moveTo>
                    <a:pt x="5610" y="0"/>
                  </a:moveTo>
                  <a:lnTo>
                    <a:pt x="0" y="19634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2" name="Freihandform 191"/>
            <p:cNvSpPr/>
            <p:nvPr/>
          </p:nvSpPr>
          <p:spPr>
            <a:xfrm>
              <a:off x="4790783" y="2995642"/>
              <a:ext cx="11219" cy="207563"/>
            </a:xfrm>
            <a:custGeom>
              <a:avLst/>
              <a:gdLst>
                <a:gd name="connsiteX0" fmla="*/ 11219 w 11219"/>
                <a:gd name="connsiteY0" fmla="*/ 0 h 207563"/>
                <a:gd name="connsiteX1" fmla="*/ 0 w 11219"/>
                <a:gd name="connsiteY1" fmla="*/ 207563 h 207563"/>
              </a:gdLst>
              <a:ahLst/>
              <a:cxnLst>
                <a:cxn ang="0">
                  <a:pos x="connsiteX0" y="connsiteY0"/>
                </a:cxn>
                <a:cxn ang="0">
                  <a:pos x="connsiteX1" y="connsiteY1"/>
                </a:cxn>
              </a:cxnLst>
              <a:rect l="l" t="t" r="r" b="b"/>
              <a:pathLst>
                <a:path w="11219" h="207563">
                  <a:moveTo>
                    <a:pt x="11219" y="0"/>
                  </a:moveTo>
                  <a:lnTo>
                    <a:pt x="0" y="2075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3" name="Freihandform 192"/>
            <p:cNvSpPr/>
            <p:nvPr/>
          </p:nvSpPr>
          <p:spPr>
            <a:xfrm>
              <a:off x="4605659" y="3001252"/>
              <a:ext cx="5610" cy="207563"/>
            </a:xfrm>
            <a:custGeom>
              <a:avLst/>
              <a:gdLst>
                <a:gd name="connsiteX0" fmla="*/ 5610 w 5610"/>
                <a:gd name="connsiteY0" fmla="*/ 0 h 207563"/>
                <a:gd name="connsiteX1" fmla="*/ 0 w 5610"/>
                <a:gd name="connsiteY1" fmla="*/ 207563 h 207563"/>
              </a:gdLst>
              <a:ahLst/>
              <a:cxnLst>
                <a:cxn ang="0">
                  <a:pos x="connsiteX0" y="connsiteY0"/>
                </a:cxn>
                <a:cxn ang="0">
                  <a:pos x="connsiteX1" y="connsiteY1"/>
                </a:cxn>
              </a:cxnLst>
              <a:rect l="l" t="t" r="r" b="b"/>
              <a:pathLst>
                <a:path w="5610" h="207563">
                  <a:moveTo>
                    <a:pt x="5610" y="0"/>
                  </a:moveTo>
                  <a:lnTo>
                    <a:pt x="0" y="2075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4" name="Freihandform 193"/>
            <p:cNvSpPr/>
            <p:nvPr/>
          </p:nvSpPr>
          <p:spPr>
            <a:xfrm>
              <a:off x="4431755" y="3001252"/>
              <a:ext cx="0" cy="201953"/>
            </a:xfrm>
            <a:custGeom>
              <a:avLst/>
              <a:gdLst>
                <a:gd name="connsiteX0" fmla="*/ 0 w 0"/>
                <a:gd name="connsiteY0" fmla="*/ 0 h 201953"/>
                <a:gd name="connsiteX1" fmla="*/ 0 w 0"/>
                <a:gd name="connsiteY1" fmla="*/ 201953 h 201953"/>
              </a:gdLst>
              <a:ahLst/>
              <a:cxnLst>
                <a:cxn ang="0">
                  <a:pos x="connsiteX0" y="connsiteY0"/>
                </a:cxn>
                <a:cxn ang="0">
                  <a:pos x="connsiteX1" y="connsiteY1"/>
                </a:cxn>
              </a:cxnLst>
              <a:rect l="l" t="t" r="r" b="b"/>
              <a:pathLst>
                <a:path h="201953">
                  <a:moveTo>
                    <a:pt x="0" y="0"/>
                  </a:moveTo>
                  <a:lnTo>
                    <a:pt x="0" y="20195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5" name="Freihandform 194"/>
            <p:cNvSpPr/>
            <p:nvPr/>
          </p:nvSpPr>
          <p:spPr>
            <a:xfrm>
              <a:off x="4263460" y="3006861"/>
              <a:ext cx="11220" cy="201954"/>
            </a:xfrm>
            <a:custGeom>
              <a:avLst/>
              <a:gdLst>
                <a:gd name="connsiteX0" fmla="*/ 11220 w 11220"/>
                <a:gd name="connsiteY0" fmla="*/ 0 h 201954"/>
                <a:gd name="connsiteX1" fmla="*/ 0 w 11220"/>
                <a:gd name="connsiteY1" fmla="*/ 201954 h 201954"/>
              </a:gdLst>
              <a:ahLst/>
              <a:cxnLst>
                <a:cxn ang="0">
                  <a:pos x="connsiteX0" y="connsiteY0"/>
                </a:cxn>
                <a:cxn ang="0">
                  <a:pos x="connsiteX1" y="connsiteY1"/>
                </a:cxn>
              </a:cxnLst>
              <a:rect l="l" t="t" r="r" b="b"/>
              <a:pathLst>
                <a:path w="11220" h="201954">
                  <a:moveTo>
                    <a:pt x="11220" y="0"/>
                  </a:moveTo>
                  <a:lnTo>
                    <a:pt x="0" y="2019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6" name="Freihandform 195"/>
            <p:cNvSpPr/>
            <p:nvPr/>
          </p:nvSpPr>
          <p:spPr>
            <a:xfrm>
              <a:off x="4106385" y="3006861"/>
              <a:ext cx="5610" cy="201954"/>
            </a:xfrm>
            <a:custGeom>
              <a:avLst/>
              <a:gdLst>
                <a:gd name="connsiteX0" fmla="*/ 5610 w 5610"/>
                <a:gd name="connsiteY0" fmla="*/ 0 h 201954"/>
                <a:gd name="connsiteX1" fmla="*/ 0 w 5610"/>
                <a:gd name="connsiteY1" fmla="*/ 201954 h 201954"/>
              </a:gdLst>
              <a:ahLst/>
              <a:cxnLst>
                <a:cxn ang="0">
                  <a:pos x="connsiteX0" y="connsiteY0"/>
                </a:cxn>
                <a:cxn ang="0">
                  <a:pos x="connsiteX1" y="connsiteY1"/>
                </a:cxn>
              </a:cxnLst>
              <a:rect l="l" t="t" r="r" b="b"/>
              <a:pathLst>
                <a:path w="5610" h="201954">
                  <a:moveTo>
                    <a:pt x="5610" y="0"/>
                  </a:moveTo>
                  <a:lnTo>
                    <a:pt x="0" y="2019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7" name="Freihandform 196"/>
            <p:cNvSpPr/>
            <p:nvPr/>
          </p:nvSpPr>
          <p:spPr>
            <a:xfrm>
              <a:off x="3938091" y="3006861"/>
              <a:ext cx="5610" cy="201954"/>
            </a:xfrm>
            <a:custGeom>
              <a:avLst/>
              <a:gdLst>
                <a:gd name="connsiteX0" fmla="*/ 5610 w 5610"/>
                <a:gd name="connsiteY0" fmla="*/ 0 h 201954"/>
                <a:gd name="connsiteX1" fmla="*/ 0 w 5610"/>
                <a:gd name="connsiteY1" fmla="*/ 201954 h 201954"/>
              </a:gdLst>
              <a:ahLst/>
              <a:cxnLst>
                <a:cxn ang="0">
                  <a:pos x="connsiteX0" y="connsiteY0"/>
                </a:cxn>
                <a:cxn ang="0">
                  <a:pos x="connsiteX1" y="connsiteY1"/>
                </a:cxn>
              </a:cxnLst>
              <a:rect l="l" t="t" r="r" b="b"/>
              <a:pathLst>
                <a:path w="5610" h="201954">
                  <a:moveTo>
                    <a:pt x="5610" y="0"/>
                  </a:moveTo>
                  <a:lnTo>
                    <a:pt x="0" y="2019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8" name="Freihandform 197"/>
            <p:cNvSpPr/>
            <p:nvPr/>
          </p:nvSpPr>
          <p:spPr>
            <a:xfrm>
              <a:off x="3769796" y="3012471"/>
              <a:ext cx="11220" cy="207563"/>
            </a:xfrm>
            <a:custGeom>
              <a:avLst/>
              <a:gdLst>
                <a:gd name="connsiteX0" fmla="*/ 11220 w 11220"/>
                <a:gd name="connsiteY0" fmla="*/ 0 h 207563"/>
                <a:gd name="connsiteX1" fmla="*/ 0 w 11220"/>
                <a:gd name="connsiteY1" fmla="*/ 207563 h 207563"/>
              </a:gdLst>
              <a:ahLst/>
              <a:cxnLst>
                <a:cxn ang="0">
                  <a:pos x="connsiteX0" y="connsiteY0"/>
                </a:cxn>
                <a:cxn ang="0">
                  <a:pos x="connsiteX1" y="connsiteY1"/>
                </a:cxn>
              </a:cxnLst>
              <a:rect l="l" t="t" r="r" b="b"/>
              <a:pathLst>
                <a:path w="11220" h="207563">
                  <a:moveTo>
                    <a:pt x="11220" y="0"/>
                  </a:moveTo>
                  <a:lnTo>
                    <a:pt x="0" y="2075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9" name="Freihandform 198"/>
            <p:cNvSpPr/>
            <p:nvPr/>
          </p:nvSpPr>
          <p:spPr>
            <a:xfrm>
              <a:off x="3577213" y="3009481"/>
              <a:ext cx="15073" cy="205992"/>
            </a:xfrm>
            <a:custGeom>
              <a:avLst/>
              <a:gdLst>
                <a:gd name="connsiteX0" fmla="*/ 15073 w 15073"/>
                <a:gd name="connsiteY0" fmla="*/ 0 h 205992"/>
                <a:gd name="connsiteX1" fmla="*/ 0 w 15073"/>
                <a:gd name="connsiteY1" fmla="*/ 205992 h 205992"/>
              </a:gdLst>
              <a:ahLst/>
              <a:cxnLst>
                <a:cxn ang="0">
                  <a:pos x="connsiteX0" y="connsiteY0"/>
                </a:cxn>
                <a:cxn ang="0">
                  <a:pos x="connsiteX1" y="connsiteY1"/>
                </a:cxn>
              </a:cxnLst>
              <a:rect l="l" t="t" r="r" b="b"/>
              <a:pathLst>
                <a:path w="15073" h="205992">
                  <a:moveTo>
                    <a:pt x="15073" y="0"/>
                  </a:moveTo>
                  <a:lnTo>
                    <a:pt x="0" y="20599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00" name="Freihandform 199"/>
            <p:cNvSpPr/>
            <p:nvPr/>
          </p:nvSpPr>
          <p:spPr>
            <a:xfrm>
              <a:off x="3431510" y="3004457"/>
              <a:ext cx="20096" cy="205991"/>
            </a:xfrm>
            <a:custGeom>
              <a:avLst/>
              <a:gdLst>
                <a:gd name="connsiteX0" fmla="*/ 20096 w 20096"/>
                <a:gd name="connsiteY0" fmla="*/ 0 h 205991"/>
                <a:gd name="connsiteX1" fmla="*/ 0 w 20096"/>
                <a:gd name="connsiteY1" fmla="*/ 205991 h 205991"/>
              </a:gdLst>
              <a:ahLst/>
              <a:cxnLst>
                <a:cxn ang="0">
                  <a:pos x="connsiteX0" y="connsiteY0"/>
                </a:cxn>
                <a:cxn ang="0">
                  <a:pos x="connsiteX1" y="connsiteY1"/>
                </a:cxn>
              </a:cxnLst>
              <a:rect l="l" t="t" r="r" b="b"/>
              <a:pathLst>
                <a:path w="20096" h="205991">
                  <a:moveTo>
                    <a:pt x="20096" y="0"/>
                  </a:moveTo>
                  <a:lnTo>
                    <a:pt x="0" y="20599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01" name="Freihandform 200"/>
            <p:cNvSpPr/>
            <p:nvPr/>
          </p:nvSpPr>
          <p:spPr>
            <a:xfrm>
              <a:off x="3170255" y="2999433"/>
              <a:ext cx="20097" cy="195943"/>
            </a:xfrm>
            <a:custGeom>
              <a:avLst/>
              <a:gdLst>
                <a:gd name="connsiteX0" fmla="*/ 20097 w 20097"/>
                <a:gd name="connsiteY0" fmla="*/ 0 h 195943"/>
                <a:gd name="connsiteX1" fmla="*/ 0 w 20097"/>
                <a:gd name="connsiteY1" fmla="*/ 195943 h 195943"/>
              </a:gdLst>
              <a:ahLst/>
              <a:cxnLst>
                <a:cxn ang="0">
                  <a:pos x="connsiteX0" y="connsiteY0"/>
                </a:cxn>
                <a:cxn ang="0">
                  <a:pos x="connsiteX1" y="connsiteY1"/>
                </a:cxn>
              </a:cxnLst>
              <a:rect l="l" t="t" r="r" b="b"/>
              <a:pathLst>
                <a:path w="20097" h="195943">
                  <a:moveTo>
                    <a:pt x="20097" y="0"/>
                  </a:moveTo>
                  <a:lnTo>
                    <a:pt x="0" y="1959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04" name="Freihandform 203"/>
            <p:cNvSpPr/>
            <p:nvPr/>
          </p:nvSpPr>
          <p:spPr>
            <a:xfrm>
              <a:off x="2994408" y="2979336"/>
              <a:ext cx="30145" cy="200967"/>
            </a:xfrm>
            <a:custGeom>
              <a:avLst/>
              <a:gdLst>
                <a:gd name="connsiteX0" fmla="*/ 30145 w 30145"/>
                <a:gd name="connsiteY0" fmla="*/ 0 h 200967"/>
                <a:gd name="connsiteX1" fmla="*/ 0 w 30145"/>
                <a:gd name="connsiteY1" fmla="*/ 200967 h 200967"/>
              </a:gdLst>
              <a:ahLst/>
              <a:cxnLst>
                <a:cxn ang="0">
                  <a:pos x="connsiteX0" y="connsiteY0"/>
                </a:cxn>
                <a:cxn ang="0">
                  <a:pos x="connsiteX1" y="connsiteY1"/>
                </a:cxn>
              </a:cxnLst>
              <a:rect l="l" t="t" r="r" b="b"/>
              <a:pathLst>
                <a:path w="30145" h="200967">
                  <a:moveTo>
                    <a:pt x="30145" y="0"/>
                  </a:moveTo>
                  <a:lnTo>
                    <a:pt x="0" y="20096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05" name="Freihandform 204"/>
            <p:cNvSpPr/>
            <p:nvPr/>
          </p:nvSpPr>
          <p:spPr>
            <a:xfrm>
              <a:off x="2808514" y="2949191"/>
              <a:ext cx="50242" cy="216040"/>
            </a:xfrm>
            <a:custGeom>
              <a:avLst/>
              <a:gdLst>
                <a:gd name="connsiteX0" fmla="*/ 50242 w 50242"/>
                <a:gd name="connsiteY0" fmla="*/ 0 h 216040"/>
                <a:gd name="connsiteX1" fmla="*/ 0 w 50242"/>
                <a:gd name="connsiteY1" fmla="*/ 216040 h 216040"/>
              </a:gdLst>
              <a:ahLst/>
              <a:cxnLst>
                <a:cxn ang="0">
                  <a:pos x="connsiteX0" y="connsiteY0"/>
                </a:cxn>
                <a:cxn ang="0">
                  <a:pos x="connsiteX1" y="connsiteY1"/>
                </a:cxn>
              </a:cxnLst>
              <a:rect l="l" t="t" r="r" b="b"/>
              <a:pathLst>
                <a:path w="50242" h="216040">
                  <a:moveTo>
                    <a:pt x="50242" y="0"/>
                  </a:moveTo>
                  <a:lnTo>
                    <a:pt x="0" y="21604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06" name="Freihandform 205"/>
            <p:cNvSpPr/>
            <p:nvPr/>
          </p:nvSpPr>
          <p:spPr>
            <a:xfrm>
              <a:off x="2637692" y="2934119"/>
              <a:ext cx="60290" cy="211015"/>
            </a:xfrm>
            <a:custGeom>
              <a:avLst/>
              <a:gdLst>
                <a:gd name="connsiteX0" fmla="*/ 60290 w 60290"/>
                <a:gd name="connsiteY0" fmla="*/ 0 h 211015"/>
                <a:gd name="connsiteX1" fmla="*/ 0 w 60290"/>
                <a:gd name="connsiteY1" fmla="*/ 211015 h 211015"/>
              </a:gdLst>
              <a:ahLst/>
              <a:cxnLst>
                <a:cxn ang="0">
                  <a:pos x="connsiteX0" y="connsiteY0"/>
                </a:cxn>
                <a:cxn ang="0">
                  <a:pos x="connsiteX1" y="connsiteY1"/>
                </a:cxn>
              </a:cxnLst>
              <a:rect l="l" t="t" r="r" b="b"/>
              <a:pathLst>
                <a:path w="60290" h="211015">
                  <a:moveTo>
                    <a:pt x="60290" y="0"/>
                  </a:moveTo>
                  <a:cubicBezTo>
                    <a:pt x="38518" y="72013"/>
                    <a:pt x="16747" y="144026"/>
                    <a:pt x="0" y="2110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07" name="Freihandform 206"/>
            <p:cNvSpPr/>
            <p:nvPr/>
          </p:nvSpPr>
          <p:spPr>
            <a:xfrm>
              <a:off x="2466870" y="2919046"/>
              <a:ext cx="75362" cy="211016"/>
            </a:xfrm>
            <a:custGeom>
              <a:avLst/>
              <a:gdLst>
                <a:gd name="connsiteX0" fmla="*/ 75362 w 75362"/>
                <a:gd name="connsiteY0" fmla="*/ 0 h 211016"/>
                <a:gd name="connsiteX1" fmla="*/ 0 w 75362"/>
                <a:gd name="connsiteY1" fmla="*/ 211016 h 211016"/>
              </a:gdLst>
              <a:ahLst/>
              <a:cxnLst>
                <a:cxn ang="0">
                  <a:pos x="connsiteX0" y="connsiteY0"/>
                </a:cxn>
                <a:cxn ang="0">
                  <a:pos x="connsiteX1" y="connsiteY1"/>
                </a:cxn>
              </a:cxnLst>
              <a:rect l="l" t="t" r="r" b="b"/>
              <a:pathLst>
                <a:path w="75362" h="211016">
                  <a:moveTo>
                    <a:pt x="75362" y="0"/>
                  </a:moveTo>
                  <a:lnTo>
                    <a:pt x="0" y="21101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08" name="Freihandform 207"/>
            <p:cNvSpPr/>
            <p:nvPr/>
          </p:nvSpPr>
          <p:spPr>
            <a:xfrm>
              <a:off x="2311121" y="2908998"/>
              <a:ext cx="70338" cy="190918"/>
            </a:xfrm>
            <a:custGeom>
              <a:avLst/>
              <a:gdLst>
                <a:gd name="connsiteX0" fmla="*/ 70338 w 70338"/>
                <a:gd name="connsiteY0" fmla="*/ 0 h 190918"/>
                <a:gd name="connsiteX1" fmla="*/ 0 w 70338"/>
                <a:gd name="connsiteY1" fmla="*/ 190918 h 190918"/>
              </a:gdLst>
              <a:ahLst/>
              <a:cxnLst>
                <a:cxn ang="0">
                  <a:pos x="connsiteX0" y="connsiteY0"/>
                </a:cxn>
                <a:cxn ang="0">
                  <a:pos x="connsiteX1" y="connsiteY1"/>
                </a:cxn>
              </a:cxnLst>
              <a:rect l="l" t="t" r="r" b="b"/>
              <a:pathLst>
                <a:path w="70338" h="190918">
                  <a:moveTo>
                    <a:pt x="70338" y="0"/>
                  </a:moveTo>
                  <a:lnTo>
                    <a:pt x="0" y="19091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09" name="Freihandform 208"/>
            <p:cNvSpPr/>
            <p:nvPr/>
          </p:nvSpPr>
          <p:spPr>
            <a:xfrm>
              <a:off x="2160396" y="2873829"/>
              <a:ext cx="85411" cy="200967"/>
            </a:xfrm>
            <a:custGeom>
              <a:avLst/>
              <a:gdLst>
                <a:gd name="connsiteX0" fmla="*/ 85411 w 85411"/>
                <a:gd name="connsiteY0" fmla="*/ 0 h 200967"/>
                <a:gd name="connsiteX1" fmla="*/ 0 w 85411"/>
                <a:gd name="connsiteY1" fmla="*/ 200967 h 200967"/>
              </a:gdLst>
              <a:ahLst/>
              <a:cxnLst>
                <a:cxn ang="0">
                  <a:pos x="connsiteX0" y="connsiteY0"/>
                </a:cxn>
                <a:cxn ang="0">
                  <a:pos x="connsiteX1" y="connsiteY1"/>
                </a:cxn>
              </a:cxnLst>
              <a:rect l="l" t="t" r="r" b="b"/>
              <a:pathLst>
                <a:path w="85411" h="200967">
                  <a:moveTo>
                    <a:pt x="85411" y="0"/>
                  </a:moveTo>
                  <a:lnTo>
                    <a:pt x="0" y="20096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10" name="Freihandform 209"/>
            <p:cNvSpPr/>
            <p:nvPr/>
          </p:nvSpPr>
          <p:spPr>
            <a:xfrm>
              <a:off x="1999622" y="2858756"/>
              <a:ext cx="90435" cy="190919"/>
            </a:xfrm>
            <a:custGeom>
              <a:avLst/>
              <a:gdLst>
                <a:gd name="connsiteX0" fmla="*/ 90435 w 90435"/>
                <a:gd name="connsiteY0" fmla="*/ 0 h 190919"/>
                <a:gd name="connsiteX1" fmla="*/ 0 w 90435"/>
                <a:gd name="connsiteY1" fmla="*/ 190919 h 190919"/>
              </a:gdLst>
              <a:ahLst/>
              <a:cxnLst>
                <a:cxn ang="0">
                  <a:pos x="connsiteX0" y="connsiteY0"/>
                </a:cxn>
                <a:cxn ang="0">
                  <a:pos x="connsiteX1" y="connsiteY1"/>
                </a:cxn>
              </a:cxnLst>
              <a:rect l="l" t="t" r="r" b="b"/>
              <a:pathLst>
                <a:path w="90435" h="190919">
                  <a:moveTo>
                    <a:pt x="90435" y="0"/>
                  </a:moveTo>
                  <a:lnTo>
                    <a:pt x="0" y="19091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13" name="Freihandform 212"/>
            <p:cNvSpPr/>
            <p:nvPr/>
          </p:nvSpPr>
          <p:spPr>
            <a:xfrm>
              <a:off x="1838848" y="2828611"/>
              <a:ext cx="95460" cy="195943"/>
            </a:xfrm>
            <a:custGeom>
              <a:avLst/>
              <a:gdLst>
                <a:gd name="connsiteX0" fmla="*/ 95460 w 95460"/>
                <a:gd name="connsiteY0" fmla="*/ 0 h 195943"/>
                <a:gd name="connsiteX1" fmla="*/ 0 w 95460"/>
                <a:gd name="connsiteY1" fmla="*/ 195943 h 195943"/>
              </a:gdLst>
              <a:ahLst/>
              <a:cxnLst>
                <a:cxn ang="0">
                  <a:pos x="connsiteX0" y="connsiteY0"/>
                </a:cxn>
                <a:cxn ang="0">
                  <a:pos x="connsiteX1" y="connsiteY1"/>
                </a:cxn>
              </a:cxnLst>
              <a:rect l="l" t="t" r="r" b="b"/>
              <a:pathLst>
                <a:path w="95460" h="195943">
                  <a:moveTo>
                    <a:pt x="95460" y="0"/>
                  </a:moveTo>
                  <a:lnTo>
                    <a:pt x="0" y="1959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14" name="Freihandform 213"/>
            <p:cNvSpPr/>
            <p:nvPr/>
          </p:nvSpPr>
          <p:spPr>
            <a:xfrm>
              <a:off x="3295859" y="3009481"/>
              <a:ext cx="30145" cy="195943"/>
            </a:xfrm>
            <a:custGeom>
              <a:avLst/>
              <a:gdLst>
                <a:gd name="connsiteX0" fmla="*/ 30145 w 30145"/>
                <a:gd name="connsiteY0" fmla="*/ 0 h 195943"/>
                <a:gd name="connsiteX1" fmla="*/ 0 w 30145"/>
                <a:gd name="connsiteY1" fmla="*/ 195943 h 195943"/>
              </a:gdLst>
              <a:ahLst/>
              <a:cxnLst>
                <a:cxn ang="0">
                  <a:pos x="connsiteX0" y="connsiteY0"/>
                </a:cxn>
                <a:cxn ang="0">
                  <a:pos x="connsiteX1" y="connsiteY1"/>
                </a:cxn>
              </a:cxnLst>
              <a:rect l="l" t="t" r="r" b="b"/>
              <a:pathLst>
                <a:path w="30145" h="195943">
                  <a:moveTo>
                    <a:pt x="30145" y="0"/>
                  </a:moveTo>
                  <a:lnTo>
                    <a:pt x="0" y="1959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15" name="Freihandform 214"/>
            <p:cNvSpPr/>
            <p:nvPr/>
          </p:nvSpPr>
          <p:spPr>
            <a:xfrm>
              <a:off x="1678075" y="2783393"/>
              <a:ext cx="110532" cy="200967"/>
            </a:xfrm>
            <a:custGeom>
              <a:avLst/>
              <a:gdLst>
                <a:gd name="connsiteX0" fmla="*/ 110532 w 110532"/>
                <a:gd name="connsiteY0" fmla="*/ 0 h 200967"/>
                <a:gd name="connsiteX1" fmla="*/ 0 w 110532"/>
                <a:gd name="connsiteY1" fmla="*/ 200967 h 200967"/>
              </a:gdLst>
              <a:ahLst/>
              <a:cxnLst>
                <a:cxn ang="0">
                  <a:pos x="connsiteX0" y="connsiteY0"/>
                </a:cxn>
                <a:cxn ang="0">
                  <a:pos x="connsiteX1" y="connsiteY1"/>
                </a:cxn>
              </a:cxnLst>
              <a:rect l="l" t="t" r="r" b="b"/>
              <a:pathLst>
                <a:path w="110532" h="200967">
                  <a:moveTo>
                    <a:pt x="110532" y="0"/>
                  </a:moveTo>
                  <a:cubicBezTo>
                    <a:pt x="73269" y="63639"/>
                    <a:pt x="36007" y="127279"/>
                    <a:pt x="0" y="2009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16" name="Freihandform 215"/>
            <p:cNvSpPr/>
            <p:nvPr/>
          </p:nvSpPr>
          <p:spPr>
            <a:xfrm>
              <a:off x="1507253" y="2743200"/>
              <a:ext cx="110532" cy="195943"/>
            </a:xfrm>
            <a:custGeom>
              <a:avLst/>
              <a:gdLst>
                <a:gd name="connsiteX0" fmla="*/ 110532 w 110532"/>
                <a:gd name="connsiteY0" fmla="*/ 0 h 195943"/>
                <a:gd name="connsiteX1" fmla="*/ 0 w 110532"/>
                <a:gd name="connsiteY1" fmla="*/ 195943 h 195943"/>
              </a:gdLst>
              <a:ahLst/>
              <a:cxnLst>
                <a:cxn ang="0">
                  <a:pos x="connsiteX0" y="connsiteY0"/>
                </a:cxn>
                <a:cxn ang="0">
                  <a:pos x="connsiteX1" y="connsiteY1"/>
                </a:cxn>
              </a:cxnLst>
              <a:rect l="l" t="t" r="r" b="b"/>
              <a:pathLst>
                <a:path w="110532" h="195943">
                  <a:moveTo>
                    <a:pt x="110532" y="0"/>
                  </a:moveTo>
                  <a:lnTo>
                    <a:pt x="0" y="1959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17" name="Freihandform 216"/>
            <p:cNvSpPr/>
            <p:nvPr/>
          </p:nvSpPr>
          <p:spPr>
            <a:xfrm>
              <a:off x="1351503" y="2692958"/>
              <a:ext cx="115556" cy="190919"/>
            </a:xfrm>
            <a:custGeom>
              <a:avLst/>
              <a:gdLst>
                <a:gd name="connsiteX0" fmla="*/ 115556 w 115556"/>
                <a:gd name="connsiteY0" fmla="*/ 0 h 190919"/>
                <a:gd name="connsiteX1" fmla="*/ 0 w 115556"/>
                <a:gd name="connsiteY1" fmla="*/ 190919 h 190919"/>
              </a:gdLst>
              <a:ahLst/>
              <a:cxnLst>
                <a:cxn ang="0">
                  <a:pos x="connsiteX0" y="connsiteY0"/>
                </a:cxn>
                <a:cxn ang="0">
                  <a:pos x="connsiteX1" y="connsiteY1"/>
                </a:cxn>
              </a:cxnLst>
              <a:rect l="l" t="t" r="r" b="b"/>
              <a:pathLst>
                <a:path w="115556" h="190919">
                  <a:moveTo>
                    <a:pt x="115556" y="0"/>
                  </a:moveTo>
                  <a:lnTo>
                    <a:pt x="0" y="19091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18" name="Freihandform 217"/>
            <p:cNvSpPr/>
            <p:nvPr/>
          </p:nvSpPr>
          <p:spPr>
            <a:xfrm>
              <a:off x="1185705" y="2637692"/>
              <a:ext cx="120581" cy="175846"/>
            </a:xfrm>
            <a:custGeom>
              <a:avLst/>
              <a:gdLst>
                <a:gd name="connsiteX0" fmla="*/ 120581 w 120581"/>
                <a:gd name="connsiteY0" fmla="*/ 0 h 175846"/>
                <a:gd name="connsiteX1" fmla="*/ 0 w 120581"/>
                <a:gd name="connsiteY1" fmla="*/ 175846 h 175846"/>
              </a:gdLst>
              <a:ahLst/>
              <a:cxnLst>
                <a:cxn ang="0">
                  <a:pos x="connsiteX0" y="connsiteY0"/>
                </a:cxn>
                <a:cxn ang="0">
                  <a:pos x="connsiteX1" y="connsiteY1"/>
                </a:cxn>
              </a:cxnLst>
              <a:rect l="l" t="t" r="r" b="b"/>
              <a:pathLst>
                <a:path w="120581" h="175846">
                  <a:moveTo>
                    <a:pt x="120581" y="0"/>
                  </a:moveTo>
                  <a:lnTo>
                    <a:pt x="0" y="17584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19" name="Freihandform 218"/>
            <p:cNvSpPr/>
            <p:nvPr/>
          </p:nvSpPr>
          <p:spPr>
            <a:xfrm>
              <a:off x="1019908" y="2562330"/>
              <a:ext cx="125604" cy="170822"/>
            </a:xfrm>
            <a:custGeom>
              <a:avLst/>
              <a:gdLst>
                <a:gd name="connsiteX0" fmla="*/ 125604 w 125604"/>
                <a:gd name="connsiteY0" fmla="*/ 0 h 170822"/>
                <a:gd name="connsiteX1" fmla="*/ 0 w 125604"/>
                <a:gd name="connsiteY1" fmla="*/ 170822 h 170822"/>
              </a:gdLst>
              <a:ahLst/>
              <a:cxnLst>
                <a:cxn ang="0">
                  <a:pos x="connsiteX0" y="connsiteY0"/>
                </a:cxn>
                <a:cxn ang="0">
                  <a:pos x="connsiteX1" y="connsiteY1"/>
                </a:cxn>
              </a:cxnLst>
              <a:rect l="l" t="t" r="r" b="b"/>
              <a:pathLst>
                <a:path w="125604" h="170822">
                  <a:moveTo>
                    <a:pt x="125604" y="0"/>
                  </a:moveTo>
                  <a:lnTo>
                    <a:pt x="0" y="17082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0" name="Freihandform 219"/>
            <p:cNvSpPr/>
            <p:nvPr/>
          </p:nvSpPr>
          <p:spPr>
            <a:xfrm>
              <a:off x="879231" y="2471895"/>
              <a:ext cx="145701" cy="190918"/>
            </a:xfrm>
            <a:custGeom>
              <a:avLst/>
              <a:gdLst>
                <a:gd name="connsiteX0" fmla="*/ 145701 w 145701"/>
                <a:gd name="connsiteY0" fmla="*/ 0 h 190918"/>
                <a:gd name="connsiteX1" fmla="*/ 0 w 145701"/>
                <a:gd name="connsiteY1" fmla="*/ 190918 h 190918"/>
              </a:gdLst>
              <a:ahLst/>
              <a:cxnLst>
                <a:cxn ang="0">
                  <a:pos x="connsiteX0" y="connsiteY0"/>
                </a:cxn>
                <a:cxn ang="0">
                  <a:pos x="connsiteX1" y="connsiteY1"/>
                </a:cxn>
              </a:cxnLst>
              <a:rect l="l" t="t" r="r" b="b"/>
              <a:pathLst>
                <a:path w="145701" h="190918">
                  <a:moveTo>
                    <a:pt x="145701" y="0"/>
                  </a:moveTo>
                  <a:lnTo>
                    <a:pt x="0" y="19091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1" name="Freihandform 220"/>
            <p:cNvSpPr/>
            <p:nvPr/>
          </p:nvSpPr>
          <p:spPr>
            <a:xfrm>
              <a:off x="773723" y="2401556"/>
              <a:ext cx="140677" cy="165798"/>
            </a:xfrm>
            <a:custGeom>
              <a:avLst/>
              <a:gdLst>
                <a:gd name="connsiteX0" fmla="*/ 140677 w 140677"/>
                <a:gd name="connsiteY0" fmla="*/ 0 h 165798"/>
                <a:gd name="connsiteX1" fmla="*/ 0 w 140677"/>
                <a:gd name="connsiteY1" fmla="*/ 165798 h 165798"/>
              </a:gdLst>
              <a:ahLst/>
              <a:cxnLst>
                <a:cxn ang="0">
                  <a:pos x="connsiteX0" y="connsiteY0"/>
                </a:cxn>
                <a:cxn ang="0">
                  <a:pos x="connsiteX1" y="connsiteY1"/>
                </a:cxn>
              </a:cxnLst>
              <a:rect l="l" t="t" r="r" b="b"/>
              <a:pathLst>
                <a:path w="140677" h="165798">
                  <a:moveTo>
                    <a:pt x="140677" y="0"/>
                  </a:moveTo>
                  <a:lnTo>
                    <a:pt x="0" y="16579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2" name="Freihandform 221"/>
            <p:cNvSpPr/>
            <p:nvPr/>
          </p:nvSpPr>
          <p:spPr>
            <a:xfrm>
              <a:off x="386862" y="2095081"/>
              <a:ext cx="160773" cy="115556"/>
            </a:xfrm>
            <a:custGeom>
              <a:avLst/>
              <a:gdLst>
                <a:gd name="connsiteX0" fmla="*/ 160773 w 160773"/>
                <a:gd name="connsiteY0" fmla="*/ 0 h 115556"/>
                <a:gd name="connsiteX1" fmla="*/ 0 w 160773"/>
                <a:gd name="connsiteY1" fmla="*/ 115556 h 115556"/>
              </a:gdLst>
              <a:ahLst/>
              <a:cxnLst>
                <a:cxn ang="0">
                  <a:pos x="connsiteX0" y="connsiteY0"/>
                </a:cxn>
                <a:cxn ang="0">
                  <a:pos x="connsiteX1" y="connsiteY1"/>
                </a:cxn>
              </a:cxnLst>
              <a:rect l="l" t="t" r="r" b="b"/>
              <a:pathLst>
                <a:path w="160773" h="115556">
                  <a:moveTo>
                    <a:pt x="160773" y="0"/>
                  </a:moveTo>
                  <a:lnTo>
                    <a:pt x="0" y="1155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sp>
        <p:nvSpPr>
          <p:cNvPr id="224" name="Freihandform 223"/>
          <p:cNvSpPr/>
          <p:nvPr/>
        </p:nvSpPr>
        <p:spPr>
          <a:xfrm>
            <a:off x="4761597" y="3301428"/>
            <a:ext cx="32503" cy="55254"/>
          </a:xfrm>
          <a:custGeom>
            <a:avLst/>
            <a:gdLst>
              <a:gd name="connsiteX0" fmla="*/ 43337 w 43337"/>
              <a:gd name="connsiteY0" fmla="*/ 0 h 73672"/>
              <a:gd name="connsiteX1" fmla="*/ 0 w 43337"/>
              <a:gd name="connsiteY1" fmla="*/ 73672 h 73672"/>
            </a:gdLst>
            <a:ahLst/>
            <a:cxnLst>
              <a:cxn ang="0">
                <a:pos x="connsiteX0" y="connsiteY0"/>
              </a:cxn>
              <a:cxn ang="0">
                <a:pos x="connsiteX1" y="connsiteY1"/>
              </a:cxn>
            </a:cxnLst>
            <a:rect l="l" t="t" r="r" b="b"/>
            <a:pathLst>
              <a:path w="43337" h="73672">
                <a:moveTo>
                  <a:pt x="43337" y="0"/>
                </a:moveTo>
                <a:lnTo>
                  <a:pt x="0" y="7367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5" name="Freihandform 224"/>
          <p:cNvSpPr/>
          <p:nvPr/>
        </p:nvSpPr>
        <p:spPr>
          <a:xfrm>
            <a:off x="4647839" y="3239674"/>
            <a:ext cx="29252" cy="71505"/>
          </a:xfrm>
          <a:custGeom>
            <a:avLst/>
            <a:gdLst>
              <a:gd name="connsiteX0" fmla="*/ 39003 w 39003"/>
              <a:gd name="connsiteY0" fmla="*/ 0 h 95340"/>
              <a:gd name="connsiteX1" fmla="*/ 0 w 39003"/>
              <a:gd name="connsiteY1" fmla="*/ 95340 h 95340"/>
            </a:gdLst>
            <a:ahLst/>
            <a:cxnLst>
              <a:cxn ang="0">
                <a:pos x="connsiteX0" y="connsiteY0"/>
              </a:cxn>
              <a:cxn ang="0">
                <a:pos x="connsiteX1" y="connsiteY1"/>
              </a:cxn>
            </a:cxnLst>
            <a:rect l="l" t="t" r="r" b="b"/>
            <a:pathLst>
              <a:path w="39003" h="95340">
                <a:moveTo>
                  <a:pt x="39003" y="0"/>
                </a:moveTo>
                <a:lnTo>
                  <a:pt x="0" y="9534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6" name="Freihandform 225"/>
          <p:cNvSpPr/>
          <p:nvPr/>
        </p:nvSpPr>
        <p:spPr>
          <a:xfrm>
            <a:off x="4537330" y="3207171"/>
            <a:ext cx="26003" cy="71506"/>
          </a:xfrm>
          <a:custGeom>
            <a:avLst/>
            <a:gdLst>
              <a:gd name="connsiteX0" fmla="*/ 34670 w 34670"/>
              <a:gd name="connsiteY0" fmla="*/ 0 h 95341"/>
              <a:gd name="connsiteX1" fmla="*/ 0 w 34670"/>
              <a:gd name="connsiteY1" fmla="*/ 95341 h 95341"/>
            </a:gdLst>
            <a:ahLst/>
            <a:cxnLst>
              <a:cxn ang="0">
                <a:pos x="connsiteX0" y="connsiteY0"/>
              </a:cxn>
              <a:cxn ang="0">
                <a:pos x="connsiteX1" y="connsiteY1"/>
              </a:cxn>
            </a:cxnLst>
            <a:rect l="l" t="t" r="r" b="b"/>
            <a:pathLst>
              <a:path w="34670" h="95341">
                <a:moveTo>
                  <a:pt x="34670" y="0"/>
                </a:moveTo>
                <a:lnTo>
                  <a:pt x="0" y="9534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7" name="Freihandform 226"/>
          <p:cNvSpPr/>
          <p:nvPr/>
        </p:nvSpPr>
        <p:spPr>
          <a:xfrm>
            <a:off x="4439824" y="3181170"/>
            <a:ext cx="22751" cy="81256"/>
          </a:xfrm>
          <a:custGeom>
            <a:avLst/>
            <a:gdLst>
              <a:gd name="connsiteX0" fmla="*/ 30335 w 30335"/>
              <a:gd name="connsiteY0" fmla="*/ 0 h 108341"/>
              <a:gd name="connsiteX1" fmla="*/ 0 w 30335"/>
              <a:gd name="connsiteY1" fmla="*/ 108341 h 108341"/>
            </a:gdLst>
            <a:ahLst/>
            <a:cxnLst>
              <a:cxn ang="0">
                <a:pos x="connsiteX0" y="connsiteY0"/>
              </a:cxn>
              <a:cxn ang="0">
                <a:pos x="connsiteX1" y="connsiteY1"/>
              </a:cxn>
            </a:cxnLst>
            <a:rect l="l" t="t" r="r" b="b"/>
            <a:pathLst>
              <a:path w="30335" h="108341">
                <a:moveTo>
                  <a:pt x="30335" y="0"/>
                </a:moveTo>
                <a:lnTo>
                  <a:pt x="0" y="10834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8" name="Freihandform 227"/>
          <p:cNvSpPr/>
          <p:nvPr/>
        </p:nvSpPr>
        <p:spPr>
          <a:xfrm>
            <a:off x="4329316" y="3161668"/>
            <a:ext cx="22751" cy="87757"/>
          </a:xfrm>
          <a:custGeom>
            <a:avLst/>
            <a:gdLst>
              <a:gd name="connsiteX0" fmla="*/ 30335 w 30335"/>
              <a:gd name="connsiteY0" fmla="*/ 0 h 117009"/>
              <a:gd name="connsiteX1" fmla="*/ 0 w 30335"/>
              <a:gd name="connsiteY1" fmla="*/ 117009 h 117009"/>
            </a:gdLst>
            <a:ahLst/>
            <a:cxnLst>
              <a:cxn ang="0">
                <a:pos x="connsiteX0" y="connsiteY0"/>
              </a:cxn>
              <a:cxn ang="0">
                <a:pos x="connsiteX1" y="connsiteY1"/>
              </a:cxn>
            </a:cxnLst>
            <a:rect l="l" t="t" r="r" b="b"/>
            <a:pathLst>
              <a:path w="30335" h="117009">
                <a:moveTo>
                  <a:pt x="30335" y="0"/>
                </a:moveTo>
                <a:lnTo>
                  <a:pt x="0" y="11700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9" name="Freihandform 228"/>
          <p:cNvSpPr/>
          <p:nvPr/>
        </p:nvSpPr>
        <p:spPr>
          <a:xfrm>
            <a:off x="4209057" y="3151917"/>
            <a:ext cx="13001" cy="78006"/>
          </a:xfrm>
          <a:custGeom>
            <a:avLst/>
            <a:gdLst>
              <a:gd name="connsiteX0" fmla="*/ 17334 w 17334"/>
              <a:gd name="connsiteY0" fmla="*/ 0 h 104008"/>
              <a:gd name="connsiteX1" fmla="*/ 0 w 17334"/>
              <a:gd name="connsiteY1" fmla="*/ 104008 h 104008"/>
            </a:gdLst>
            <a:ahLst/>
            <a:cxnLst>
              <a:cxn ang="0">
                <a:pos x="connsiteX0" y="connsiteY0"/>
              </a:cxn>
              <a:cxn ang="0">
                <a:pos x="connsiteX1" y="connsiteY1"/>
              </a:cxn>
            </a:cxnLst>
            <a:rect l="l" t="t" r="r" b="b"/>
            <a:pathLst>
              <a:path w="17334" h="104008">
                <a:moveTo>
                  <a:pt x="17334" y="0"/>
                </a:moveTo>
                <a:lnTo>
                  <a:pt x="0" y="104008"/>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0" name="Freihandform 229"/>
          <p:cNvSpPr/>
          <p:nvPr/>
        </p:nvSpPr>
        <p:spPr>
          <a:xfrm>
            <a:off x="4098226" y="3133604"/>
            <a:ext cx="13001" cy="84506"/>
          </a:xfrm>
          <a:custGeom>
            <a:avLst/>
            <a:gdLst>
              <a:gd name="connsiteX0" fmla="*/ 17334 w 17334"/>
              <a:gd name="connsiteY0" fmla="*/ 0 h 112674"/>
              <a:gd name="connsiteX1" fmla="*/ 0 w 17334"/>
              <a:gd name="connsiteY1" fmla="*/ 112674 h 112674"/>
            </a:gdLst>
            <a:ahLst/>
            <a:cxnLst>
              <a:cxn ang="0">
                <a:pos x="connsiteX0" y="connsiteY0"/>
              </a:cxn>
              <a:cxn ang="0">
                <a:pos x="connsiteX1" y="connsiteY1"/>
              </a:cxn>
            </a:cxnLst>
            <a:rect l="l" t="t" r="r" b="b"/>
            <a:pathLst>
              <a:path w="17334" h="112674">
                <a:moveTo>
                  <a:pt x="17334" y="0"/>
                </a:moveTo>
                <a:lnTo>
                  <a:pt x="0" y="11267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2" name="Freihandform 231"/>
          <p:cNvSpPr/>
          <p:nvPr/>
        </p:nvSpPr>
        <p:spPr>
          <a:xfrm>
            <a:off x="4084983" y="3215806"/>
            <a:ext cx="11927" cy="74543"/>
          </a:xfrm>
          <a:custGeom>
            <a:avLst/>
            <a:gdLst>
              <a:gd name="connsiteX0" fmla="*/ 15903 w 15903"/>
              <a:gd name="connsiteY0" fmla="*/ 0 h 99391"/>
              <a:gd name="connsiteX1" fmla="*/ 0 w 15903"/>
              <a:gd name="connsiteY1" fmla="*/ 99391 h 99391"/>
            </a:gdLst>
            <a:ahLst/>
            <a:cxnLst>
              <a:cxn ang="0">
                <a:pos x="connsiteX0" y="connsiteY0"/>
              </a:cxn>
              <a:cxn ang="0">
                <a:pos x="connsiteX1" y="connsiteY1"/>
              </a:cxn>
            </a:cxnLst>
            <a:rect l="l" t="t" r="r" b="b"/>
            <a:pathLst>
              <a:path w="15903" h="99391">
                <a:moveTo>
                  <a:pt x="15903" y="0"/>
                </a:moveTo>
                <a:lnTo>
                  <a:pt x="0" y="9939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3" name="Freihandform 232"/>
          <p:cNvSpPr/>
          <p:nvPr/>
        </p:nvSpPr>
        <p:spPr>
          <a:xfrm>
            <a:off x="4189592" y="3227733"/>
            <a:ext cx="17891" cy="80507"/>
          </a:xfrm>
          <a:custGeom>
            <a:avLst/>
            <a:gdLst>
              <a:gd name="connsiteX0" fmla="*/ 23854 w 23854"/>
              <a:gd name="connsiteY0" fmla="*/ 0 h 107343"/>
              <a:gd name="connsiteX1" fmla="*/ 0 w 23854"/>
              <a:gd name="connsiteY1" fmla="*/ 107343 h 107343"/>
            </a:gdLst>
            <a:ahLst/>
            <a:cxnLst>
              <a:cxn ang="0">
                <a:pos x="connsiteX0" y="connsiteY0"/>
              </a:cxn>
              <a:cxn ang="0">
                <a:pos x="connsiteX1" y="connsiteY1"/>
              </a:cxn>
            </a:cxnLst>
            <a:rect l="l" t="t" r="r" b="b"/>
            <a:pathLst>
              <a:path w="23854" h="107343">
                <a:moveTo>
                  <a:pt x="23854" y="0"/>
                </a:moveTo>
                <a:lnTo>
                  <a:pt x="0" y="1073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4" name="Freihandform 233"/>
          <p:cNvSpPr/>
          <p:nvPr/>
        </p:nvSpPr>
        <p:spPr>
          <a:xfrm>
            <a:off x="4415956" y="3257551"/>
            <a:ext cx="23854" cy="80507"/>
          </a:xfrm>
          <a:custGeom>
            <a:avLst/>
            <a:gdLst>
              <a:gd name="connsiteX0" fmla="*/ 31805 w 31805"/>
              <a:gd name="connsiteY0" fmla="*/ 0 h 107343"/>
              <a:gd name="connsiteX1" fmla="*/ 0 w 31805"/>
              <a:gd name="connsiteY1" fmla="*/ 107343 h 107343"/>
            </a:gdLst>
            <a:ahLst/>
            <a:cxnLst>
              <a:cxn ang="0">
                <a:pos x="connsiteX0" y="connsiteY0"/>
              </a:cxn>
              <a:cxn ang="0">
                <a:pos x="connsiteX1" y="connsiteY1"/>
              </a:cxn>
            </a:cxnLst>
            <a:rect l="l" t="t" r="r" b="b"/>
            <a:pathLst>
              <a:path w="31805" h="107343">
                <a:moveTo>
                  <a:pt x="31805" y="0"/>
                </a:moveTo>
                <a:lnTo>
                  <a:pt x="0" y="1073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5" name="Freihandform 234"/>
          <p:cNvSpPr/>
          <p:nvPr/>
        </p:nvSpPr>
        <p:spPr>
          <a:xfrm>
            <a:off x="4314328" y="3239660"/>
            <a:ext cx="20873" cy="77525"/>
          </a:xfrm>
          <a:custGeom>
            <a:avLst/>
            <a:gdLst>
              <a:gd name="connsiteX0" fmla="*/ 27830 w 27830"/>
              <a:gd name="connsiteY0" fmla="*/ 0 h 103367"/>
              <a:gd name="connsiteX1" fmla="*/ 0 w 27830"/>
              <a:gd name="connsiteY1" fmla="*/ 103367 h 103367"/>
            </a:gdLst>
            <a:ahLst/>
            <a:cxnLst>
              <a:cxn ang="0">
                <a:pos x="connsiteX0" y="connsiteY0"/>
              </a:cxn>
              <a:cxn ang="0">
                <a:pos x="connsiteX1" y="connsiteY1"/>
              </a:cxn>
            </a:cxnLst>
            <a:rect l="l" t="t" r="r" b="b"/>
            <a:pathLst>
              <a:path w="27830" h="103367">
                <a:moveTo>
                  <a:pt x="27830" y="0"/>
                </a:moveTo>
                <a:lnTo>
                  <a:pt x="0" y="10336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6" name="Freihandform 235"/>
          <p:cNvSpPr/>
          <p:nvPr/>
        </p:nvSpPr>
        <p:spPr>
          <a:xfrm>
            <a:off x="4511372" y="3269477"/>
            <a:ext cx="29817" cy="83489"/>
          </a:xfrm>
          <a:custGeom>
            <a:avLst/>
            <a:gdLst>
              <a:gd name="connsiteX0" fmla="*/ 39756 w 39756"/>
              <a:gd name="connsiteY0" fmla="*/ 0 h 111318"/>
              <a:gd name="connsiteX1" fmla="*/ 0 w 39756"/>
              <a:gd name="connsiteY1" fmla="*/ 111318 h 111318"/>
            </a:gdLst>
            <a:ahLst/>
            <a:cxnLst>
              <a:cxn ang="0">
                <a:pos x="connsiteX0" y="connsiteY0"/>
              </a:cxn>
              <a:cxn ang="0">
                <a:pos x="connsiteX1" y="connsiteY1"/>
              </a:cxn>
            </a:cxnLst>
            <a:rect l="l" t="t" r="r" b="b"/>
            <a:pathLst>
              <a:path w="39756" h="111318">
                <a:moveTo>
                  <a:pt x="39756" y="0"/>
                </a:moveTo>
                <a:lnTo>
                  <a:pt x="0" y="11131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7" name="Freihandform 236"/>
          <p:cNvSpPr/>
          <p:nvPr/>
        </p:nvSpPr>
        <p:spPr>
          <a:xfrm>
            <a:off x="4610018" y="3308240"/>
            <a:ext cx="35780" cy="77525"/>
          </a:xfrm>
          <a:custGeom>
            <a:avLst/>
            <a:gdLst>
              <a:gd name="connsiteX0" fmla="*/ 47707 w 47707"/>
              <a:gd name="connsiteY0" fmla="*/ 0 h 103367"/>
              <a:gd name="connsiteX1" fmla="*/ 0 w 47707"/>
              <a:gd name="connsiteY1" fmla="*/ 103367 h 103367"/>
            </a:gdLst>
            <a:ahLst/>
            <a:cxnLst>
              <a:cxn ang="0">
                <a:pos x="connsiteX0" y="connsiteY0"/>
              </a:cxn>
              <a:cxn ang="0">
                <a:pos x="connsiteX1" y="connsiteY1"/>
              </a:cxn>
            </a:cxnLst>
            <a:rect l="l" t="t" r="r" b="b"/>
            <a:pathLst>
              <a:path w="47707" h="103367">
                <a:moveTo>
                  <a:pt x="47707" y="0"/>
                </a:moveTo>
                <a:lnTo>
                  <a:pt x="0" y="10336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8" name="Freihandform 237"/>
          <p:cNvSpPr/>
          <p:nvPr/>
        </p:nvSpPr>
        <p:spPr>
          <a:xfrm>
            <a:off x="4716863" y="3358681"/>
            <a:ext cx="47708" cy="80507"/>
          </a:xfrm>
          <a:custGeom>
            <a:avLst/>
            <a:gdLst>
              <a:gd name="connsiteX0" fmla="*/ 63611 w 63611"/>
              <a:gd name="connsiteY0" fmla="*/ 0 h 107342"/>
              <a:gd name="connsiteX1" fmla="*/ 0 w 63611"/>
              <a:gd name="connsiteY1" fmla="*/ 107342 h 107342"/>
            </a:gdLst>
            <a:ahLst/>
            <a:cxnLst>
              <a:cxn ang="0">
                <a:pos x="connsiteX0" y="connsiteY0"/>
              </a:cxn>
              <a:cxn ang="0">
                <a:pos x="connsiteX1" y="connsiteY1"/>
              </a:cxn>
            </a:cxnLst>
            <a:rect l="l" t="t" r="r" b="b"/>
            <a:pathLst>
              <a:path w="63611" h="107342">
                <a:moveTo>
                  <a:pt x="63611" y="0"/>
                </a:moveTo>
                <a:lnTo>
                  <a:pt x="0" y="1073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9" name="Freihandform 238"/>
          <p:cNvSpPr/>
          <p:nvPr/>
        </p:nvSpPr>
        <p:spPr>
          <a:xfrm>
            <a:off x="4779727" y="3332093"/>
            <a:ext cx="89453" cy="140142"/>
          </a:xfrm>
          <a:custGeom>
            <a:avLst/>
            <a:gdLst>
              <a:gd name="connsiteX0" fmla="*/ 119270 w 119270"/>
              <a:gd name="connsiteY0" fmla="*/ 0 h 186856"/>
              <a:gd name="connsiteX1" fmla="*/ 0 w 119270"/>
              <a:gd name="connsiteY1" fmla="*/ 186856 h 186856"/>
            </a:gdLst>
            <a:ahLst/>
            <a:cxnLst>
              <a:cxn ang="0">
                <a:pos x="connsiteX0" y="connsiteY0"/>
              </a:cxn>
              <a:cxn ang="0">
                <a:pos x="connsiteX1" y="connsiteY1"/>
              </a:cxn>
            </a:cxnLst>
            <a:rect l="l" t="t" r="r" b="b"/>
            <a:pathLst>
              <a:path w="119270" h="186856">
                <a:moveTo>
                  <a:pt x="119270" y="0"/>
                </a:moveTo>
                <a:lnTo>
                  <a:pt x="0" y="186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240" name="Freihandform 239"/>
          <p:cNvSpPr/>
          <p:nvPr/>
        </p:nvSpPr>
        <p:spPr>
          <a:xfrm>
            <a:off x="4851290" y="3379802"/>
            <a:ext cx="86471" cy="140142"/>
          </a:xfrm>
          <a:custGeom>
            <a:avLst/>
            <a:gdLst>
              <a:gd name="connsiteX0" fmla="*/ 115294 w 115294"/>
              <a:gd name="connsiteY0" fmla="*/ 0 h 186856"/>
              <a:gd name="connsiteX1" fmla="*/ 0 w 115294"/>
              <a:gd name="connsiteY1" fmla="*/ 186856 h 186856"/>
            </a:gdLst>
            <a:ahLst/>
            <a:cxnLst>
              <a:cxn ang="0">
                <a:pos x="connsiteX0" y="connsiteY0"/>
              </a:cxn>
              <a:cxn ang="0">
                <a:pos x="connsiteX1" y="connsiteY1"/>
              </a:cxn>
            </a:cxnLst>
            <a:rect l="l" t="t" r="r" b="b"/>
            <a:pathLst>
              <a:path w="115294" h="186856">
                <a:moveTo>
                  <a:pt x="115294" y="0"/>
                </a:moveTo>
                <a:lnTo>
                  <a:pt x="0" y="186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179" name="Gruppieren 178"/>
          <p:cNvGrpSpPr/>
          <p:nvPr/>
        </p:nvGrpSpPr>
        <p:grpSpPr>
          <a:xfrm>
            <a:off x="4885887" y="1770318"/>
            <a:ext cx="1899757" cy="1149793"/>
            <a:chOff x="5769304" y="1897607"/>
            <a:chExt cx="2533009" cy="1533057"/>
          </a:xfrm>
        </p:grpSpPr>
        <p:grpSp>
          <p:nvGrpSpPr>
            <p:cNvPr id="95" name="Gruppieren 94"/>
            <p:cNvGrpSpPr/>
            <p:nvPr/>
          </p:nvGrpSpPr>
          <p:grpSpPr>
            <a:xfrm rot="2030111">
              <a:off x="7893161" y="1897607"/>
              <a:ext cx="409152" cy="1533057"/>
              <a:chOff x="6999433" y="1858059"/>
              <a:chExt cx="1051478" cy="2931655"/>
            </a:xfrm>
          </p:grpSpPr>
          <p:sp>
            <p:nvSpPr>
              <p:cNvPr id="96" name="Freihandform 95"/>
              <p:cNvSpPr/>
              <p:nvPr/>
            </p:nvSpPr>
            <p:spPr>
              <a:xfrm>
                <a:off x="6999433" y="1858059"/>
                <a:ext cx="1051478" cy="2931655"/>
              </a:xfrm>
              <a:custGeom>
                <a:avLst/>
                <a:gdLst>
                  <a:gd name="connsiteX0" fmla="*/ 504453 w 1414614"/>
                  <a:gd name="connsiteY0" fmla="*/ 1843084 h 2931655"/>
                  <a:gd name="connsiteX1" fmla="*/ 518967 w 1414614"/>
                  <a:gd name="connsiteY1" fmla="*/ 1378627 h 2931655"/>
                  <a:gd name="connsiteX2" fmla="*/ 330281 w 1414614"/>
                  <a:gd name="connsiteY2" fmla="*/ 1175427 h 2931655"/>
                  <a:gd name="connsiteX3" fmla="*/ 39996 w 1414614"/>
                  <a:gd name="connsiteY3" fmla="*/ 899655 h 2931655"/>
                  <a:gd name="connsiteX4" fmla="*/ 39996 w 1414614"/>
                  <a:gd name="connsiteY4" fmla="*/ 406170 h 2931655"/>
                  <a:gd name="connsiteX5" fmla="*/ 388338 w 1414614"/>
                  <a:gd name="connsiteY5" fmla="*/ 57827 h 2931655"/>
                  <a:gd name="connsiteX6" fmla="*/ 1012453 w 1414614"/>
                  <a:gd name="connsiteY6" fmla="*/ 28798 h 2931655"/>
                  <a:gd name="connsiteX7" fmla="*/ 1389824 w 1414614"/>
                  <a:gd name="connsiteY7" fmla="*/ 348112 h 2931655"/>
                  <a:gd name="connsiteX8" fmla="*/ 1346281 w 1414614"/>
                  <a:gd name="connsiteY8" fmla="*/ 812570 h 2931655"/>
                  <a:gd name="connsiteX9" fmla="*/ 1085024 w 1414614"/>
                  <a:gd name="connsiteY9" fmla="*/ 1102855 h 2931655"/>
                  <a:gd name="connsiteX10" fmla="*/ 896338 w 1414614"/>
                  <a:gd name="connsiteY10" fmla="*/ 1552798 h 2931655"/>
                  <a:gd name="connsiteX11" fmla="*/ 823767 w 1414614"/>
                  <a:gd name="connsiteY11" fmla="*/ 2467198 h 2931655"/>
                  <a:gd name="connsiteX12" fmla="*/ 751196 w 1414614"/>
                  <a:gd name="connsiteY12" fmla="*/ 2931655 h 293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4614" h="2931655">
                    <a:moveTo>
                      <a:pt x="504453" y="1843084"/>
                    </a:moveTo>
                    <a:cubicBezTo>
                      <a:pt x="526224" y="1666493"/>
                      <a:pt x="547996" y="1489903"/>
                      <a:pt x="518967" y="1378627"/>
                    </a:cubicBezTo>
                    <a:cubicBezTo>
                      <a:pt x="489938" y="1267351"/>
                      <a:pt x="410109" y="1255256"/>
                      <a:pt x="330281" y="1175427"/>
                    </a:cubicBezTo>
                    <a:cubicBezTo>
                      <a:pt x="250453" y="1095598"/>
                      <a:pt x="88377" y="1027864"/>
                      <a:pt x="39996" y="899655"/>
                    </a:cubicBezTo>
                    <a:cubicBezTo>
                      <a:pt x="-8385" y="771445"/>
                      <a:pt x="-18061" y="546475"/>
                      <a:pt x="39996" y="406170"/>
                    </a:cubicBezTo>
                    <a:cubicBezTo>
                      <a:pt x="98053" y="265865"/>
                      <a:pt x="226262" y="120722"/>
                      <a:pt x="388338" y="57827"/>
                    </a:cubicBezTo>
                    <a:cubicBezTo>
                      <a:pt x="550414" y="-5068"/>
                      <a:pt x="845539" y="-19583"/>
                      <a:pt x="1012453" y="28798"/>
                    </a:cubicBezTo>
                    <a:cubicBezTo>
                      <a:pt x="1179367" y="77179"/>
                      <a:pt x="1334186" y="217483"/>
                      <a:pt x="1389824" y="348112"/>
                    </a:cubicBezTo>
                    <a:cubicBezTo>
                      <a:pt x="1445462" y="478741"/>
                      <a:pt x="1397081" y="686779"/>
                      <a:pt x="1346281" y="812570"/>
                    </a:cubicBezTo>
                    <a:cubicBezTo>
                      <a:pt x="1295481" y="938361"/>
                      <a:pt x="1160014" y="979484"/>
                      <a:pt x="1085024" y="1102855"/>
                    </a:cubicBezTo>
                    <a:cubicBezTo>
                      <a:pt x="1010034" y="1226226"/>
                      <a:pt x="939881" y="1325408"/>
                      <a:pt x="896338" y="1552798"/>
                    </a:cubicBezTo>
                    <a:cubicBezTo>
                      <a:pt x="852795" y="1780188"/>
                      <a:pt x="847957" y="2237389"/>
                      <a:pt x="823767" y="2467198"/>
                    </a:cubicBezTo>
                    <a:cubicBezTo>
                      <a:pt x="799577" y="2697007"/>
                      <a:pt x="775386" y="2814331"/>
                      <a:pt x="751196" y="2931655"/>
                    </a:cubicBezTo>
                  </a:path>
                </a:pathLst>
              </a:custGeom>
              <a:noFill/>
              <a:ln>
                <a:solidFill>
                  <a:schemeClr val="accent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97" name="Freihandform 96"/>
              <p:cNvSpPr/>
              <p:nvPr/>
            </p:nvSpPr>
            <p:spPr>
              <a:xfrm>
                <a:off x="7393577" y="3378926"/>
                <a:ext cx="269966" cy="8708"/>
              </a:xfrm>
              <a:custGeom>
                <a:avLst/>
                <a:gdLst>
                  <a:gd name="connsiteX0" fmla="*/ 0 w 269966"/>
                  <a:gd name="connsiteY0" fmla="*/ 8708 h 8708"/>
                  <a:gd name="connsiteX1" fmla="*/ 269966 w 269966"/>
                  <a:gd name="connsiteY1" fmla="*/ 0 h 8708"/>
                </a:gdLst>
                <a:ahLst/>
                <a:cxnLst>
                  <a:cxn ang="0">
                    <a:pos x="connsiteX0" y="connsiteY0"/>
                  </a:cxn>
                  <a:cxn ang="0">
                    <a:pos x="connsiteX1" y="connsiteY1"/>
                  </a:cxn>
                </a:cxnLst>
                <a:rect l="l" t="t" r="r" b="b"/>
                <a:pathLst>
                  <a:path w="269966" h="8708">
                    <a:moveTo>
                      <a:pt x="0" y="8708"/>
                    </a:moveTo>
                    <a:lnTo>
                      <a:pt x="269966"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8" name="Freihandform 97"/>
              <p:cNvSpPr/>
              <p:nvPr/>
            </p:nvSpPr>
            <p:spPr>
              <a:xfrm>
                <a:off x="7393577" y="3474720"/>
                <a:ext cx="269966" cy="0"/>
              </a:xfrm>
              <a:custGeom>
                <a:avLst/>
                <a:gdLst>
                  <a:gd name="connsiteX0" fmla="*/ 0 w 269966"/>
                  <a:gd name="connsiteY0" fmla="*/ 0 h 0"/>
                  <a:gd name="connsiteX1" fmla="*/ 269966 w 269966"/>
                  <a:gd name="connsiteY1" fmla="*/ 0 h 0"/>
                </a:gdLst>
                <a:ahLst/>
                <a:cxnLst>
                  <a:cxn ang="0">
                    <a:pos x="connsiteX0" y="connsiteY0"/>
                  </a:cxn>
                  <a:cxn ang="0">
                    <a:pos x="connsiteX1" y="connsiteY1"/>
                  </a:cxn>
                </a:cxnLst>
                <a:rect l="l" t="t" r="r" b="b"/>
                <a:pathLst>
                  <a:path w="269966">
                    <a:moveTo>
                      <a:pt x="0" y="0"/>
                    </a:moveTo>
                    <a:lnTo>
                      <a:pt x="269966"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9" name="Freihandform 98"/>
              <p:cNvSpPr/>
              <p:nvPr/>
            </p:nvSpPr>
            <p:spPr>
              <a:xfrm>
                <a:off x="7402286" y="3596640"/>
                <a:ext cx="243840" cy="17417"/>
              </a:xfrm>
              <a:custGeom>
                <a:avLst/>
                <a:gdLst>
                  <a:gd name="connsiteX0" fmla="*/ 243840 w 243840"/>
                  <a:gd name="connsiteY0" fmla="*/ 17417 h 17417"/>
                  <a:gd name="connsiteX1" fmla="*/ 0 w 243840"/>
                  <a:gd name="connsiteY1" fmla="*/ 0 h 17417"/>
                </a:gdLst>
                <a:ahLst/>
                <a:cxnLst>
                  <a:cxn ang="0">
                    <a:pos x="connsiteX0" y="connsiteY0"/>
                  </a:cxn>
                  <a:cxn ang="0">
                    <a:pos x="connsiteX1" y="connsiteY1"/>
                  </a:cxn>
                </a:cxnLst>
                <a:rect l="l" t="t" r="r" b="b"/>
                <a:pathLst>
                  <a:path w="243840" h="17417">
                    <a:moveTo>
                      <a:pt x="243840" y="17417"/>
                    </a:moveTo>
                    <a:lnTo>
                      <a:pt x="0"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0" name="Freihandform 99"/>
              <p:cNvSpPr/>
              <p:nvPr/>
            </p:nvSpPr>
            <p:spPr>
              <a:xfrm>
                <a:off x="7384869" y="3265714"/>
                <a:ext cx="322217" cy="8709"/>
              </a:xfrm>
              <a:custGeom>
                <a:avLst/>
                <a:gdLst>
                  <a:gd name="connsiteX0" fmla="*/ 0 w 322217"/>
                  <a:gd name="connsiteY0" fmla="*/ 0 h 8709"/>
                  <a:gd name="connsiteX1" fmla="*/ 322217 w 322217"/>
                  <a:gd name="connsiteY1" fmla="*/ 8709 h 8709"/>
                </a:gdLst>
                <a:ahLst/>
                <a:cxnLst>
                  <a:cxn ang="0">
                    <a:pos x="connsiteX0" y="connsiteY0"/>
                  </a:cxn>
                  <a:cxn ang="0">
                    <a:pos x="connsiteX1" y="connsiteY1"/>
                  </a:cxn>
                </a:cxnLst>
                <a:rect l="l" t="t" r="r" b="b"/>
                <a:pathLst>
                  <a:path w="322217" h="8709">
                    <a:moveTo>
                      <a:pt x="0" y="0"/>
                    </a:moveTo>
                    <a:lnTo>
                      <a:pt x="322217" y="8709"/>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1" name="Freihandform 100"/>
              <p:cNvSpPr/>
              <p:nvPr/>
            </p:nvSpPr>
            <p:spPr>
              <a:xfrm>
                <a:off x="7506789" y="3753394"/>
                <a:ext cx="130628" cy="0"/>
              </a:xfrm>
              <a:custGeom>
                <a:avLst/>
                <a:gdLst>
                  <a:gd name="connsiteX0" fmla="*/ 0 w 130628"/>
                  <a:gd name="connsiteY0" fmla="*/ 0 h 0"/>
                  <a:gd name="connsiteX1" fmla="*/ 130628 w 130628"/>
                  <a:gd name="connsiteY1" fmla="*/ 0 h 0"/>
                </a:gdLst>
                <a:ahLst/>
                <a:cxnLst>
                  <a:cxn ang="0">
                    <a:pos x="connsiteX0" y="connsiteY0"/>
                  </a:cxn>
                  <a:cxn ang="0">
                    <a:pos x="connsiteX1" y="connsiteY1"/>
                  </a:cxn>
                </a:cxnLst>
                <a:rect l="l" t="t" r="r" b="b"/>
                <a:pathLst>
                  <a:path w="130628">
                    <a:moveTo>
                      <a:pt x="0" y="0"/>
                    </a:moveTo>
                    <a:lnTo>
                      <a:pt x="130628"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2" name="Freihandform 101"/>
              <p:cNvSpPr/>
              <p:nvPr/>
            </p:nvSpPr>
            <p:spPr>
              <a:xfrm>
                <a:off x="7550331" y="3857897"/>
                <a:ext cx="87086" cy="0"/>
              </a:xfrm>
              <a:custGeom>
                <a:avLst/>
                <a:gdLst>
                  <a:gd name="connsiteX0" fmla="*/ 0 w 87086"/>
                  <a:gd name="connsiteY0" fmla="*/ 0 h 0"/>
                  <a:gd name="connsiteX1" fmla="*/ 87086 w 87086"/>
                  <a:gd name="connsiteY1" fmla="*/ 0 h 0"/>
                </a:gdLst>
                <a:ahLst/>
                <a:cxnLst>
                  <a:cxn ang="0">
                    <a:pos x="connsiteX0" y="connsiteY0"/>
                  </a:cxn>
                  <a:cxn ang="0">
                    <a:pos x="connsiteX1" y="connsiteY1"/>
                  </a:cxn>
                </a:cxnLst>
                <a:rect l="l" t="t" r="r" b="b"/>
                <a:pathLst>
                  <a:path w="87086">
                    <a:moveTo>
                      <a:pt x="0" y="0"/>
                    </a:moveTo>
                    <a:lnTo>
                      <a:pt x="87086"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3" name="Freihandform 102"/>
              <p:cNvSpPr/>
              <p:nvPr/>
            </p:nvSpPr>
            <p:spPr>
              <a:xfrm>
                <a:off x="7567749" y="4014651"/>
                <a:ext cx="69668" cy="8709"/>
              </a:xfrm>
              <a:custGeom>
                <a:avLst/>
                <a:gdLst>
                  <a:gd name="connsiteX0" fmla="*/ 0 w 69668"/>
                  <a:gd name="connsiteY0" fmla="*/ 8709 h 8709"/>
                  <a:gd name="connsiteX1" fmla="*/ 69668 w 69668"/>
                  <a:gd name="connsiteY1" fmla="*/ 0 h 8709"/>
                </a:gdLst>
                <a:ahLst/>
                <a:cxnLst>
                  <a:cxn ang="0">
                    <a:pos x="connsiteX0" y="connsiteY0"/>
                  </a:cxn>
                  <a:cxn ang="0">
                    <a:pos x="connsiteX1" y="connsiteY1"/>
                  </a:cxn>
                </a:cxnLst>
                <a:rect l="l" t="t" r="r" b="b"/>
                <a:pathLst>
                  <a:path w="69668" h="8709">
                    <a:moveTo>
                      <a:pt x="0" y="8709"/>
                    </a:moveTo>
                    <a:lnTo>
                      <a:pt x="69668"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4" name="Freihandform 103"/>
              <p:cNvSpPr/>
              <p:nvPr/>
            </p:nvSpPr>
            <p:spPr>
              <a:xfrm>
                <a:off x="7550331" y="4206240"/>
                <a:ext cx="60960" cy="8709"/>
              </a:xfrm>
              <a:custGeom>
                <a:avLst/>
                <a:gdLst>
                  <a:gd name="connsiteX0" fmla="*/ 0 w 60960"/>
                  <a:gd name="connsiteY0" fmla="*/ 8709 h 8709"/>
                  <a:gd name="connsiteX1" fmla="*/ 60960 w 60960"/>
                  <a:gd name="connsiteY1" fmla="*/ 0 h 8709"/>
                </a:gdLst>
                <a:ahLst/>
                <a:cxnLst>
                  <a:cxn ang="0">
                    <a:pos x="connsiteX0" y="connsiteY0"/>
                  </a:cxn>
                  <a:cxn ang="0">
                    <a:pos x="connsiteX1" y="connsiteY1"/>
                  </a:cxn>
                </a:cxnLst>
                <a:rect l="l" t="t" r="r" b="b"/>
                <a:pathLst>
                  <a:path w="60960" h="8709">
                    <a:moveTo>
                      <a:pt x="0" y="8709"/>
                    </a:moveTo>
                    <a:lnTo>
                      <a:pt x="60960"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5" name="Freihandform 104"/>
              <p:cNvSpPr/>
              <p:nvPr/>
            </p:nvSpPr>
            <p:spPr>
              <a:xfrm>
                <a:off x="7567749" y="4110446"/>
                <a:ext cx="60960" cy="8708"/>
              </a:xfrm>
              <a:custGeom>
                <a:avLst/>
                <a:gdLst>
                  <a:gd name="connsiteX0" fmla="*/ 0 w 60960"/>
                  <a:gd name="connsiteY0" fmla="*/ 8708 h 8708"/>
                  <a:gd name="connsiteX1" fmla="*/ 60960 w 60960"/>
                  <a:gd name="connsiteY1" fmla="*/ 0 h 8708"/>
                </a:gdLst>
                <a:ahLst/>
                <a:cxnLst>
                  <a:cxn ang="0">
                    <a:pos x="connsiteX0" y="connsiteY0"/>
                  </a:cxn>
                  <a:cxn ang="0">
                    <a:pos x="connsiteX1" y="connsiteY1"/>
                  </a:cxn>
                </a:cxnLst>
                <a:rect l="l" t="t" r="r" b="b"/>
                <a:pathLst>
                  <a:path w="60960" h="8708">
                    <a:moveTo>
                      <a:pt x="0" y="8708"/>
                    </a:moveTo>
                    <a:lnTo>
                      <a:pt x="60960"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6" name="Freihandform 105"/>
              <p:cNvSpPr/>
              <p:nvPr/>
            </p:nvSpPr>
            <p:spPr>
              <a:xfrm>
                <a:off x="7524206" y="4345577"/>
                <a:ext cx="87085" cy="0"/>
              </a:xfrm>
              <a:custGeom>
                <a:avLst/>
                <a:gdLst>
                  <a:gd name="connsiteX0" fmla="*/ 0 w 87085"/>
                  <a:gd name="connsiteY0" fmla="*/ 0 h 0"/>
                  <a:gd name="connsiteX1" fmla="*/ 87085 w 87085"/>
                  <a:gd name="connsiteY1" fmla="*/ 0 h 0"/>
                </a:gdLst>
                <a:ahLst/>
                <a:cxnLst>
                  <a:cxn ang="0">
                    <a:pos x="connsiteX0" y="connsiteY0"/>
                  </a:cxn>
                  <a:cxn ang="0">
                    <a:pos x="connsiteX1" y="connsiteY1"/>
                  </a:cxn>
                </a:cxnLst>
                <a:rect l="l" t="t" r="r" b="b"/>
                <a:pathLst>
                  <a:path w="87085">
                    <a:moveTo>
                      <a:pt x="0" y="0"/>
                    </a:moveTo>
                    <a:lnTo>
                      <a:pt x="87085"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7" name="Freihandform 106"/>
              <p:cNvSpPr/>
              <p:nvPr/>
            </p:nvSpPr>
            <p:spPr>
              <a:xfrm>
                <a:off x="7489371" y="4467497"/>
                <a:ext cx="104503" cy="17417"/>
              </a:xfrm>
              <a:custGeom>
                <a:avLst/>
                <a:gdLst>
                  <a:gd name="connsiteX0" fmla="*/ 0 w 104503"/>
                  <a:gd name="connsiteY0" fmla="*/ 0 h 17417"/>
                  <a:gd name="connsiteX1" fmla="*/ 104503 w 104503"/>
                  <a:gd name="connsiteY1" fmla="*/ 17417 h 17417"/>
                </a:gdLst>
                <a:ahLst/>
                <a:cxnLst>
                  <a:cxn ang="0">
                    <a:pos x="connsiteX0" y="connsiteY0"/>
                  </a:cxn>
                  <a:cxn ang="0">
                    <a:pos x="connsiteX1" y="connsiteY1"/>
                  </a:cxn>
                </a:cxnLst>
                <a:rect l="l" t="t" r="r" b="b"/>
                <a:pathLst>
                  <a:path w="104503" h="17417">
                    <a:moveTo>
                      <a:pt x="0" y="0"/>
                    </a:moveTo>
                    <a:lnTo>
                      <a:pt x="104503" y="17417"/>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8" name="Freihandform 107"/>
              <p:cNvSpPr/>
              <p:nvPr/>
            </p:nvSpPr>
            <p:spPr>
              <a:xfrm>
                <a:off x="7437120" y="4589417"/>
                <a:ext cx="156754" cy="0"/>
              </a:xfrm>
              <a:custGeom>
                <a:avLst/>
                <a:gdLst>
                  <a:gd name="connsiteX0" fmla="*/ 0 w 156754"/>
                  <a:gd name="connsiteY0" fmla="*/ 0 h 0"/>
                  <a:gd name="connsiteX1" fmla="*/ 156754 w 156754"/>
                  <a:gd name="connsiteY1" fmla="*/ 0 h 0"/>
                </a:gdLst>
                <a:ahLst/>
                <a:cxnLst>
                  <a:cxn ang="0">
                    <a:pos x="connsiteX0" y="connsiteY0"/>
                  </a:cxn>
                  <a:cxn ang="0">
                    <a:pos x="connsiteX1" y="connsiteY1"/>
                  </a:cxn>
                </a:cxnLst>
                <a:rect l="l" t="t" r="r" b="b"/>
                <a:pathLst>
                  <a:path w="156754">
                    <a:moveTo>
                      <a:pt x="0" y="0"/>
                    </a:moveTo>
                    <a:lnTo>
                      <a:pt x="156754"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9" name="Freihandform 108"/>
              <p:cNvSpPr/>
              <p:nvPr/>
            </p:nvSpPr>
            <p:spPr>
              <a:xfrm>
                <a:off x="7454537" y="4693920"/>
                <a:ext cx="130629" cy="0"/>
              </a:xfrm>
              <a:custGeom>
                <a:avLst/>
                <a:gdLst>
                  <a:gd name="connsiteX0" fmla="*/ 0 w 130629"/>
                  <a:gd name="connsiteY0" fmla="*/ 0 h 0"/>
                  <a:gd name="connsiteX1" fmla="*/ 130629 w 130629"/>
                  <a:gd name="connsiteY1" fmla="*/ 0 h 0"/>
                </a:gdLst>
                <a:ahLst/>
                <a:cxnLst>
                  <a:cxn ang="0">
                    <a:pos x="connsiteX0" y="connsiteY0"/>
                  </a:cxn>
                  <a:cxn ang="0">
                    <a:pos x="connsiteX1" y="connsiteY1"/>
                  </a:cxn>
                </a:cxnLst>
                <a:rect l="l" t="t" r="r" b="b"/>
                <a:pathLst>
                  <a:path w="130629">
                    <a:moveTo>
                      <a:pt x="0" y="0"/>
                    </a:moveTo>
                    <a:lnTo>
                      <a:pt x="130629"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0" name="Freihandform 109"/>
              <p:cNvSpPr/>
              <p:nvPr/>
            </p:nvSpPr>
            <p:spPr>
              <a:xfrm>
                <a:off x="7358743" y="3135086"/>
                <a:ext cx="78377" cy="34834"/>
              </a:xfrm>
              <a:custGeom>
                <a:avLst/>
                <a:gdLst>
                  <a:gd name="connsiteX0" fmla="*/ 0 w 78377"/>
                  <a:gd name="connsiteY0" fmla="*/ 34834 h 34834"/>
                  <a:gd name="connsiteX1" fmla="*/ 78377 w 78377"/>
                  <a:gd name="connsiteY1" fmla="*/ 0 h 34834"/>
                </a:gdLst>
                <a:ahLst/>
                <a:cxnLst>
                  <a:cxn ang="0">
                    <a:pos x="connsiteX0" y="connsiteY0"/>
                  </a:cxn>
                  <a:cxn ang="0">
                    <a:pos x="connsiteX1" y="connsiteY1"/>
                  </a:cxn>
                </a:cxnLst>
                <a:rect l="l" t="t" r="r" b="b"/>
                <a:pathLst>
                  <a:path w="78377" h="34834">
                    <a:moveTo>
                      <a:pt x="0" y="34834"/>
                    </a:moveTo>
                    <a:lnTo>
                      <a:pt x="78377"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1" name="Freihandform 110"/>
              <p:cNvSpPr/>
              <p:nvPr/>
            </p:nvSpPr>
            <p:spPr>
              <a:xfrm>
                <a:off x="7280366" y="3013166"/>
                <a:ext cx="69668" cy="43543"/>
              </a:xfrm>
              <a:custGeom>
                <a:avLst/>
                <a:gdLst>
                  <a:gd name="connsiteX0" fmla="*/ 0 w 69668"/>
                  <a:gd name="connsiteY0" fmla="*/ 43543 h 43543"/>
                  <a:gd name="connsiteX1" fmla="*/ 69668 w 69668"/>
                  <a:gd name="connsiteY1" fmla="*/ 0 h 43543"/>
                </a:gdLst>
                <a:ahLst/>
                <a:cxnLst>
                  <a:cxn ang="0">
                    <a:pos x="connsiteX0" y="connsiteY0"/>
                  </a:cxn>
                  <a:cxn ang="0">
                    <a:pos x="connsiteX1" y="connsiteY1"/>
                  </a:cxn>
                </a:cxnLst>
                <a:rect l="l" t="t" r="r" b="b"/>
                <a:pathLst>
                  <a:path w="69668" h="43543">
                    <a:moveTo>
                      <a:pt x="0" y="43543"/>
                    </a:moveTo>
                    <a:lnTo>
                      <a:pt x="69668"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2" name="Freihandform 111"/>
              <p:cNvSpPr/>
              <p:nvPr/>
            </p:nvSpPr>
            <p:spPr>
              <a:xfrm>
                <a:off x="7167154" y="2899954"/>
                <a:ext cx="78377" cy="34835"/>
              </a:xfrm>
              <a:custGeom>
                <a:avLst/>
                <a:gdLst>
                  <a:gd name="connsiteX0" fmla="*/ 0 w 78377"/>
                  <a:gd name="connsiteY0" fmla="*/ 34835 h 34835"/>
                  <a:gd name="connsiteX1" fmla="*/ 78377 w 78377"/>
                  <a:gd name="connsiteY1" fmla="*/ 0 h 34835"/>
                </a:gdLst>
                <a:ahLst/>
                <a:cxnLst>
                  <a:cxn ang="0">
                    <a:pos x="connsiteX0" y="connsiteY0"/>
                  </a:cxn>
                  <a:cxn ang="0">
                    <a:pos x="connsiteX1" y="connsiteY1"/>
                  </a:cxn>
                </a:cxnLst>
                <a:rect l="l" t="t" r="r" b="b"/>
                <a:pathLst>
                  <a:path w="78377" h="34835">
                    <a:moveTo>
                      <a:pt x="0" y="34835"/>
                    </a:moveTo>
                    <a:lnTo>
                      <a:pt x="78377"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3" name="Freihandform 112"/>
              <p:cNvSpPr/>
              <p:nvPr/>
            </p:nvSpPr>
            <p:spPr>
              <a:xfrm>
                <a:off x="7053943" y="2760617"/>
                <a:ext cx="104503" cy="43543"/>
              </a:xfrm>
              <a:custGeom>
                <a:avLst/>
                <a:gdLst>
                  <a:gd name="connsiteX0" fmla="*/ 0 w 104503"/>
                  <a:gd name="connsiteY0" fmla="*/ 43543 h 43543"/>
                  <a:gd name="connsiteX1" fmla="*/ 104503 w 104503"/>
                  <a:gd name="connsiteY1" fmla="*/ 0 h 43543"/>
                </a:gdLst>
                <a:ahLst/>
                <a:cxnLst>
                  <a:cxn ang="0">
                    <a:pos x="connsiteX0" y="connsiteY0"/>
                  </a:cxn>
                  <a:cxn ang="0">
                    <a:pos x="connsiteX1" y="connsiteY1"/>
                  </a:cxn>
                </a:cxnLst>
                <a:rect l="l" t="t" r="r" b="b"/>
                <a:pathLst>
                  <a:path w="104503" h="43543">
                    <a:moveTo>
                      <a:pt x="0" y="43543"/>
                    </a:moveTo>
                    <a:lnTo>
                      <a:pt x="104503"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4" name="Freihandform 113"/>
              <p:cNvSpPr/>
              <p:nvPr/>
            </p:nvSpPr>
            <p:spPr>
              <a:xfrm>
                <a:off x="7019109" y="2603863"/>
                <a:ext cx="121920" cy="8708"/>
              </a:xfrm>
              <a:custGeom>
                <a:avLst/>
                <a:gdLst>
                  <a:gd name="connsiteX0" fmla="*/ 0 w 121920"/>
                  <a:gd name="connsiteY0" fmla="*/ 8708 h 8708"/>
                  <a:gd name="connsiteX1" fmla="*/ 121920 w 121920"/>
                  <a:gd name="connsiteY1" fmla="*/ 0 h 8708"/>
                </a:gdLst>
                <a:ahLst/>
                <a:cxnLst>
                  <a:cxn ang="0">
                    <a:pos x="connsiteX0" y="connsiteY0"/>
                  </a:cxn>
                  <a:cxn ang="0">
                    <a:pos x="connsiteX1" y="connsiteY1"/>
                  </a:cxn>
                </a:cxnLst>
                <a:rect l="l" t="t" r="r" b="b"/>
                <a:pathLst>
                  <a:path w="121920" h="8708">
                    <a:moveTo>
                      <a:pt x="0" y="8708"/>
                    </a:moveTo>
                    <a:lnTo>
                      <a:pt x="121920"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5" name="Freihandform 114"/>
              <p:cNvSpPr/>
              <p:nvPr/>
            </p:nvSpPr>
            <p:spPr>
              <a:xfrm>
                <a:off x="7019109" y="2447109"/>
                <a:ext cx="95794" cy="0"/>
              </a:xfrm>
              <a:custGeom>
                <a:avLst/>
                <a:gdLst>
                  <a:gd name="connsiteX0" fmla="*/ 0 w 95794"/>
                  <a:gd name="connsiteY0" fmla="*/ 0 h 0"/>
                  <a:gd name="connsiteX1" fmla="*/ 95794 w 95794"/>
                  <a:gd name="connsiteY1" fmla="*/ 0 h 0"/>
                </a:gdLst>
                <a:ahLst/>
                <a:cxnLst>
                  <a:cxn ang="0">
                    <a:pos x="connsiteX0" y="connsiteY0"/>
                  </a:cxn>
                  <a:cxn ang="0">
                    <a:pos x="connsiteX1" y="connsiteY1"/>
                  </a:cxn>
                </a:cxnLst>
                <a:rect l="l" t="t" r="r" b="b"/>
                <a:pathLst>
                  <a:path w="95794">
                    <a:moveTo>
                      <a:pt x="0" y="0"/>
                    </a:moveTo>
                    <a:lnTo>
                      <a:pt x="95794"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6" name="Freihandform 115"/>
              <p:cNvSpPr/>
              <p:nvPr/>
            </p:nvSpPr>
            <p:spPr>
              <a:xfrm>
                <a:off x="7062651" y="2238103"/>
                <a:ext cx="87086" cy="17417"/>
              </a:xfrm>
              <a:custGeom>
                <a:avLst/>
                <a:gdLst>
                  <a:gd name="connsiteX0" fmla="*/ 0 w 87086"/>
                  <a:gd name="connsiteY0" fmla="*/ 0 h 17417"/>
                  <a:gd name="connsiteX1" fmla="*/ 87086 w 87086"/>
                  <a:gd name="connsiteY1" fmla="*/ 17417 h 17417"/>
                </a:gdLst>
                <a:ahLst/>
                <a:cxnLst>
                  <a:cxn ang="0">
                    <a:pos x="connsiteX0" y="connsiteY0"/>
                  </a:cxn>
                  <a:cxn ang="0">
                    <a:pos x="connsiteX1" y="connsiteY1"/>
                  </a:cxn>
                </a:cxnLst>
                <a:rect l="l" t="t" r="r" b="b"/>
                <a:pathLst>
                  <a:path w="87086" h="17417">
                    <a:moveTo>
                      <a:pt x="0" y="0"/>
                    </a:moveTo>
                    <a:lnTo>
                      <a:pt x="87086" y="17417"/>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7" name="Freihandform 116"/>
              <p:cNvSpPr/>
              <p:nvPr/>
            </p:nvSpPr>
            <p:spPr>
              <a:xfrm>
                <a:off x="7141029" y="2029097"/>
                <a:ext cx="95794" cy="43543"/>
              </a:xfrm>
              <a:custGeom>
                <a:avLst/>
                <a:gdLst>
                  <a:gd name="connsiteX0" fmla="*/ 0 w 95794"/>
                  <a:gd name="connsiteY0" fmla="*/ 0 h 43543"/>
                  <a:gd name="connsiteX1" fmla="*/ 95794 w 95794"/>
                  <a:gd name="connsiteY1" fmla="*/ 43543 h 43543"/>
                </a:gdLst>
                <a:ahLst/>
                <a:cxnLst>
                  <a:cxn ang="0">
                    <a:pos x="connsiteX0" y="connsiteY0"/>
                  </a:cxn>
                  <a:cxn ang="0">
                    <a:pos x="connsiteX1" y="connsiteY1"/>
                  </a:cxn>
                </a:cxnLst>
                <a:rect l="l" t="t" r="r" b="b"/>
                <a:pathLst>
                  <a:path w="95794" h="43543">
                    <a:moveTo>
                      <a:pt x="0" y="0"/>
                    </a:moveTo>
                    <a:lnTo>
                      <a:pt x="95794" y="43543"/>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8" name="Freihandform 117"/>
              <p:cNvSpPr/>
              <p:nvPr/>
            </p:nvSpPr>
            <p:spPr>
              <a:xfrm>
                <a:off x="7323909" y="1889760"/>
                <a:ext cx="52251" cy="95794"/>
              </a:xfrm>
              <a:custGeom>
                <a:avLst/>
                <a:gdLst>
                  <a:gd name="connsiteX0" fmla="*/ 0 w 52251"/>
                  <a:gd name="connsiteY0" fmla="*/ 0 h 95794"/>
                  <a:gd name="connsiteX1" fmla="*/ 52251 w 52251"/>
                  <a:gd name="connsiteY1" fmla="*/ 95794 h 95794"/>
                </a:gdLst>
                <a:ahLst/>
                <a:cxnLst>
                  <a:cxn ang="0">
                    <a:pos x="connsiteX0" y="connsiteY0"/>
                  </a:cxn>
                  <a:cxn ang="0">
                    <a:pos x="connsiteX1" y="connsiteY1"/>
                  </a:cxn>
                </a:cxnLst>
                <a:rect l="l" t="t" r="r" b="b"/>
                <a:pathLst>
                  <a:path w="52251" h="95794">
                    <a:moveTo>
                      <a:pt x="0" y="0"/>
                    </a:moveTo>
                    <a:lnTo>
                      <a:pt x="52251" y="95794"/>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9" name="Freihandform 118"/>
              <p:cNvSpPr/>
              <p:nvPr/>
            </p:nvSpPr>
            <p:spPr>
              <a:xfrm>
                <a:off x="7524206" y="1863634"/>
                <a:ext cx="8708" cy="121920"/>
              </a:xfrm>
              <a:custGeom>
                <a:avLst/>
                <a:gdLst>
                  <a:gd name="connsiteX0" fmla="*/ 0 w 8708"/>
                  <a:gd name="connsiteY0" fmla="*/ 0 h 121920"/>
                  <a:gd name="connsiteX1" fmla="*/ 8708 w 8708"/>
                  <a:gd name="connsiteY1" fmla="*/ 121920 h 121920"/>
                </a:gdLst>
                <a:ahLst/>
                <a:cxnLst>
                  <a:cxn ang="0">
                    <a:pos x="connsiteX0" y="connsiteY0"/>
                  </a:cxn>
                  <a:cxn ang="0">
                    <a:pos x="connsiteX1" y="connsiteY1"/>
                  </a:cxn>
                </a:cxnLst>
                <a:rect l="l" t="t" r="r" b="b"/>
                <a:pathLst>
                  <a:path w="8708" h="121920">
                    <a:moveTo>
                      <a:pt x="0" y="0"/>
                    </a:moveTo>
                    <a:lnTo>
                      <a:pt x="8708" y="12192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0" name="Freihandform 119"/>
              <p:cNvSpPr/>
              <p:nvPr/>
            </p:nvSpPr>
            <p:spPr>
              <a:xfrm>
                <a:off x="7724503" y="1889760"/>
                <a:ext cx="43543" cy="130629"/>
              </a:xfrm>
              <a:custGeom>
                <a:avLst/>
                <a:gdLst>
                  <a:gd name="connsiteX0" fmla="*/ 43543 w 43543"/>
                  <a:gd name="connsiteY0" fmla="*/ 0 h 130629"/>
                  <a:gd name="connsiteX1" fmla="*/ 0 w 43543"/>
                  <a:gd name="connsiteY1" fmla="*/ 130629 h 130629"/>
                </a:gdLst>
                <a:ahLst/>
                <a:cxnLst>
                  <a:cxn ang="0">
                    <a:pos x="connsiteX0" y="connsiteY0"/>
                  </a:cxn>
                  <a:cxn ang="0">
                    <a:pos x="connsiteX1" y="connsiteY1"/>
                  </a:cxn>
                </a:cxnLst>
                <a:rect l="l" t="t" r="r" b="b"/>
                <a:pathLst>
                  <a:path w="43543" h="130629">
                    <a:moveTo>
                      <a:pt x="43543" y="0"/>
                    </a:moveTo>
                    <a:lnTo>
                      <a:pt x="0" y="130629"/>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1" name="Freihandform 120"/>
              <p:cNvSpPr/>
              <p:nvPr/>
            </p:nvSpPr>
            <p:spPr>
              <a:xfrm>
                <a:off x="7872549" y="2029097"/>
                <a:ext cx="52251" cy="95794"/>
              </a:xfrm>
              <a:custGeom>
                <a:avLst/>
                <a:gdLst>
                  <a:gd name="connsiteX0" fmla="*/ 52251 w 52251"/>
                  <a:gd name="connsiteY0" fmla="*/ 0 h 95794"/>
                  <a:gd name="connsiteX1" fmla="*/ 0 w 52251"/>
                  <a:gd name="connsiteY1" fmla="*/ 95794 h 95794"/>
                </a:gdLst>
                <a:ahLst/>
                <a:cxnLst>
                  <a:cxn ang="0">
                    <a:pos x="connsiteX0" y="connsiteY0"/>
                  </a:cxn>
                  <a:cxn ang="0">
                    <a:pos x="connsiteX1" y="connsiteY1"/>
                  </a:cxn>
                </a:cxnLst>
                <a:rect l="l" t="t" r="r" b="b"/>
                <a:pathLst>
                  <a:path w="52251" h="95794">
                    <a:moveTo>
                      <a:pt x="52251" y="0"/>
                    </a:moveTo>
                    <a:lnTo>
                      <a:pt x="0" y="95794"/>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2" name="Freihandform 121"/>
              <p:cNvSpPr/>
              <p:nvPr/>
            </p:nvSpPr>
            <p:spPr>
              <a:xfrm>
                <a:off x="7933509" y="2307771"/>
                <a:ext cx="113211" cy="0"/>
              </a:xfrm>
              <a:custGeom>
                <a:avLst/>
                <a:gdLst>
                  <a:gd name="connsiteX0" fmla="*/ 113211 w 113211"/>
                  <a:gd name="connsiteY0" fmla="*/ 0 h 0"/>
                  <a:gd name="connsiteX1" fmla="*/ 0 w 113211"/>
                  <a:gd name="connsiteY1" fmla="*/ 0 h 0"/>
                </a:gdLst>
                <a:ahLst/>
                <a:cxnLst>
                  <a:cxn ang="0">
                    <a:pos x="connsiteX0" y="connsiteY0"/>
                  </a:cxn>
                  <a:cxn ang="0">
                    <a:pos x="connsiteX1" y="connsiteY1"/>
                  </a:cxn>
                </a:cxnLst>
                <a:rect l="l" t="t" r="r" b="b"/>
                <a:pathLst>
                  <a:path w="113211">
                    <a:moveTo>
                      <a:pt x="113211" y="0"/>
                    </a:moveTo>
                    <a:lnTo>
                      <a:pt x="0"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3" name="Freihandform 122"/>
              <p:cNvSpPr/>
              <p:nvPr/>
            </p:nvSpPr>
            <p:spPr>
              <a:xfrm>
                <a:off x="7950926" y="2490651"/>
                <a:ext cx="87085" cy="17418"/>
              </a:xfrm>
              <a:custGeom>
                <a:avLst/>
                <a:gdLst>
                  <a:gd name="connsiteX0" fmla="*/ 87085 w 87085"/>
                  <a:gd name="connsiteY0" fmla="*/ 17418 h 17418"/>
                  <a:gd name="connsiteX1" fmla="*/ 0 w 87085"/>
                  <a:gd name="connsiteY1" fmla="*/ 0 h 17418"/>
                </a:gdLst>
                <a:ahLst/>
                <a:cxnLst>
                  <a:cxn ang="0">
                    <a:pos x="connsiteX0" y="connsiteY0"/>
                  </a:cxn>
                  <a:cxn ang="0">
                    <a:pos x="connsiteX1" y="connsiteY1"/>
                  </a:cxn>
                </a:cxnLst>
                <a:rect l="l" t="t" r="r" b="b"/>
                <a:pathLst>
                  <a:path w="87085" h="17418">
                    <a:moveTo>
                      <a:pt x="87085" y="17418"/>
                    </a:moveTo>
                    <a:lnTo>
                      <a:pt x="0"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4" name="Freihandform 123"/>
              <p:cNvSpPr/>
              <p:nvPr/>
            </p:nvSpPr>
            <p:spPr>
              <a:xfrm>
                <a:off x="7881257" y="2673531"/>
                <a:ext cx="87086" cy="34835"/>
              </a:xfrm>
              <a:custGeom>
                <a:avLst/>
                <a:gdLst>
                  <a:gd name="connsiteX0" fmla="*/ 87086 w 87086"/>
                  <a:gd name="connsiteY0" fmla="*/ 34835 h 34835"/>
                  <a:gd name="connsiteX1" fmla="*/ 0 w 87086"/>
                  <a:gd name="connsiteY1" fmla="*/ 0 h 34835"/>
                </a:gdLst>
                <a:ahLst/>
                <a:cxnLst>
                  <a:cxn ang="0">
                    <a:pos x="connsiteX0" y="connsiteY0"/>
                  </a:cxn>
                  <a:cxn ang="0">
                    <a:pos x="connsiteX1" y="connsiteY1"/>
                  </a:cxn>
                </a:cxnLst>
                <a:rect l="l" t="t" r="r" b="b"/>
                <a:pathLst>
                  <a:path w="87086" h="34835">
                    <a:moveTo>
                      <a:pt x="87086" y="34835"/>
                    </a:moveTo>
                    <a:lnTo>
                      <a:pt x="0"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5" name="Freihandform 124"/>
              <p:cNvSpPr/>
              <p:nvPr/>
            </p:nvSpPr>
            <p:spPr>
              <a:xfrm>
                <a:off x="7785463" y="2830286"/>
                <a:ext cx="78377" cy="52251"/>
              </a:xfrm>
              <a:custGeom>
                <a:avLst/>
                <a:gdLst>
                  <a:gd name="connsiteX0" fmla="*/ 78377 w 78377"/>
                  <a:gd name="connsiteY0" fmla="*/ 52251 h 52251"/>
                  <a:gd name="connsiteX1" fmla="*/ 0 w 78377"/>
                  <a:gd name="connsiteY1" fmla="*/ 0 h 52251"/>
                </a:gdLst>
                <a:ahLst/>
                <a:cxnLst>
                  <a:cxn ang="0">
                    <a:pos x="connsiteX0" y="connsiteY0"/>
                  </a:cxn>
                  <a:cxn ang="0">
                    <a:pos x="connsiteX1" y="connsiteY1"/>
                  </a:cxn>
                </a:cxnLst>
                <a:rect l="l" t="t" r="r" b="b"/>
                <a:pathLst>
                  <a:path w="78377" h="52251">
                    <a:moveTo>
                      <a:pt x="78377" y="52251"/>
                    </a:moveTo>
                    <a:lnTo>
                      <a:pt x="0"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6" name="Freihandform 125"/>
              <p:cNvSpPr/>
              <p:nvPr/>
            </p:nvSpPr>
            <p:spPr>
              <a:xfrm>
                <a:off x="7680960" y="3013166"/>
                <a:ext cx="78377" cy="17417"/>
              </a:xfrm>
              <a:custGeom>
                <a:avLst/>
                <a:gdLst>
                  <a:gd name="connsiteX0" fmla="*/ 78377 w 78377"/>
                  <a:gd name="connsiteY0" fmla="*/ 17417 h 17417"/>
                  <a:gd name="connsiteX1" fmla="*/ 0 w 78377"/>
                  <a:gd name="connsiteY1" fmla="*/ 0 h 17417"/>
                </a:gdLst>
                <a:ahLst/>
                <a:cxnLst>
                  <a:cxn ang="0">
                    <a:pos x="connsiteX0" y="connsiteY0"/>
                  </a:cxn>
                  <a:cxn ang="0">
                    <a:pos x="connsiteX1" y="connsiteY1"/>
                  </a:cxn>
                </a:cxnLst>
                <a:rect l="l" t="t" r="r" b="b"/>
                <a:pathLst>
                  <a:path w="78377" h="17417">
                    <a:moveTo>
                      <a:pt x="78377" y="17417"/>
                    </a:moveTo>
                    <a:lnTo>
                      <a:pt x="0"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7" name="Freihandform 126"/>
              <p:cNvSpPr/>
              <p:nvPr/>
            </p:nvSpPr>
            <p:spPr>
              <a:xfrm>
                <a:off x="7646126" y="3178629"/>
                <a:ext cx="60960" cy="17417"/>
              </a:xfrm>
              <a:custGeom>
                <a:avLst/>
                <a:gdLst>
                  <a:gd name="connsiteX0" fmla="*/ 60960 w 60960"/>
                  <a:gd name="connsiteY0" fmla="*/ 17417 h 17417"/>
                  <a:gd name="connsiteX1" fmla="*/ 0 w 60960"/>
                  <a:gd name="connsiteY1" fmla="*/ 0 h 17417"/>
                </a:gdLst>
                <a:ahLst/>
                <a:cxnLst>
                  <a:cxn ang="0">
                    <a:pos x="connsiteX0" y="connsiteY0"/>
                  </a:cxn>
                  <a:cxn ang="0">
                    <a:pos x="connsiteX1" y="connsiteY1"/>
                  </a:cxn>
                </a:cxnLst>
                <a:rect l="l" t="t" r="r" b="b"/>
                <a:pathLst>
                  <a:path w="60960" h="17417">
                    <a:moveTo>
                      <a:pt x="60960" y="17417"/>
                    </a:moveTo>
                    <a:lnTo>
                      <a:pt x="0" y="0"/>
                    </a:lnTo>
                  </a:path>
                </a:pathLst>
              </a:cu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grpSp>
          <p:nvGrpSpPr>
            <p:cNvPr id="167" name="Gruppieren 166"/>
            <p:cNvGrpSpPr/>
            <p:nvPr/>
          </p:nvGrpSpPr>
          <p:grpSpPr>
            <a:xfrm>
              <a:off x="5769304" y="2404985"/>
              <a:ext cx="1008416" cy="301041"/>
              <a:chOff x="4703137" y="2132574"/>
              <a:chExt cx="980539" cy="327514"/>
            </a:xfrm>
          </p:grpSpPr>
          <p:sp>
            <p:nvSpPr>
              <p:cNvPr id="149" name="Freihandform 148"/>
              <p:cNvSpPr/>
              <p:nvPr/>
            </p:nvSpPr>
            <p:spPr>
              <a:xfrm>
                <a:off x="4712126" y="2132574"/>
                <a:ext cx="971550" cy="295276"/>
              </a:xfrm>
              <a:custGeom>
                <a:avLst/>
                <a:gdLst>
                  <a:gd name="connsiteX0" fmla="*/ 971550 w 971550"/>
                  <a:gd name="connsiteY0" fmla="*/ 295275 h 295275"/>
                  <a:gd name="connsiteX1" fmla="*/ 800100 w 971550"/>
                  <a:gd name="connsiteY1" fmla="*/ 200025 h 295275"/>
                  <a:gd name="connsiteX2" fmla="*/ 533400 w 971550"/>
                  <a:gd name="connsiteY2" fmla="*/ 85725 h 295275"/>
                  <a:gd name="connsiteX3" fmla="*/ 285750 w 971550"/>
                  <a:gd name="connsiteY3" fmla="*/ 28575 h 295275"/>
                  <a:gd name="connsiteX4" fmla="*/ 0 w 971550"/>
                  <a:gd name="connsiteY4" fmla="*/ 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 h="295275">
                    <a:moveTo>
                      <a:pt x="971550" y="295275"/>
                    </a:moveTo>
                    <a:cubicBezTo>
                      <a:pt x="922337" y="265112"/>
                      <a:pt x="873125" y="234950"/>
                      <a:pt x="800100" y="200025"/>
                    </a:cubicBezTo>
                    <a:cubicBezTo>
                      <a:pt x="727075" y="165100"/>
                      <a:pt x="619125" y="114300"/>
                      <a:pt x="533400" y="85725"/>
                    </a:cubicBezTo>
                    <a:cubicBezTo>
                      <a:pt x="447675" y="57150"/>
                      <a:pt x="374650" y="42863"/>
                      <a:pt x="285750" y="28575"/>
                    </a:cubicBezTo>
                    <a:cubicBezTo>
                      <a:pt x="196850" y="14287"/>
                      <a:pt x="98425" y="7143"/>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0" name="Freihandform 149"/>
              <p:cNvSpPr/>
              <p:nvPr/>
            </p:nvSpPr>
            <p:spPr>
              <a:xfrm>
                <a:off x="4703137" y="2142372"/>
                <a:ext cx="15072" cy="75363"/>
              </a:xfrm>
              <a:custGeom>
                <a:avLst/>
                <a:gdLst>
                  <a:gd name="connsiteX0" fmla="*/ 15072 w 15072"/>
                  <a:gd name="connsiteY0" fmla="*/ 0 h 75363"/>
                  <a:gd name="connsiteX1" fmla="*/ 0 w 15072"/>
                  <a:gd name="connsiteY1" fmla="*/ 75363 h 75363"/>
                </a:gdLst>
                <a:ahLst/>
                <a:cxnLst>
                  <a:cxn ang="0">
                    <a:pos x="connsiteX0" y="connsiteY0"/>
                  </a:cxn>
                  <a:cxn ang="0">
                    <a:pos x="connsiteX1" y="connsiteY1"/>
                  </a:cxn>
                </a:cxnLst>
                <a:rect l="l" t="t" r="r" b="b"/>
                <a:pathLst>
                  <a:path w="15072" h="75363">
                    <a:moveTo>
                      <a:pt x="15072" y="0"/>
                    </a:moveTo>
                    <a:cubicBezTo>
                      <a:pt x="9211" y="26796"/>
                      <a:pt x="3350" y="53592"/>
                      <a:pt x="0" y="7536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2" name="Freihandform 151"/>
              <p:cNvSpPr/>
              <p:nvPr/>
            </p:nvSpPr>
            <p:spPr>
              <a:xfrm>
                <a:off x="4858378" y="2140299"/>
                <a:ext cx="30145" cy="95459"/>
              </a:xfrm>
              <a:custGeom>
                <a:avLst/>
                <a:gdLst>
                  <a:gd name="connsiteX0" fmla="*/ 30145 w 30145"/>
                  <a:gd name="connsiteY0" fmla="*/ 0 h 95459"/>
                  <a:gd name="connsiteX1" fmla="*/ 0 w 30145"/>
                  <a:gd name="connsiteY1" fmla="*/ 95459 h 95459"/>
                </a:gdLst>
                <a:ahLst/>
                <a:cxnLst>
                  <a:cxn ang="0">
                    <a:pos x="connsiteX0" y="connsiteY0"/>
                  </a:cxn>
                  <a:cxn ang="0">
                    <a:pos x="connsiteX1" y="connsiteY1"/>
                  </a:cxn>
                </a:cxnLst>
                <a:rect l="l" t="t" r="r" b="b"/>
                <a:pathLst>
                  <a:path w="30145" h="95459">
                    <a:moveTo>
                      <a:pt x="30145" y="0"/>
                    </a:moveTo>
                    <a:lnTo>
                      <a:pt x="0" y="9545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4" name="Freihandform 153"/>
              <p:cNvSpPr/>
              <p:nvPr/>
            </p:nvSpPr>
            <p:spPr>
              <a:xfrm>
                <a:off x="5019152" y="2160396"/>
                <a:ext cx="25121" cy="95459"/>
              </a:xfrm>
              <a:custGeom>
                <a:avLst/>
                <a:gdLst>
                  <a:gd name="connsiteX0" fmla="*/ 25121 w 25121"/>
                  <a:gd name="connsiteY0" fmla="*/ 0 h 95459"/>
                  <a:gd name="connsiteX1" fmla="*/ 0 w 25121"/>
                  <a:gd name="connsiteY1" fmla="*/ 95459 h 95459"/>
                </a:gdLst>
                <a:ahLst/>
                <a:cxnLst>
                  <a:cxn ang="0">
                    <a:pos x="connsiteX0" y="connsiteY0"/>
                  </a:cxn>
                  <a:cxn ang="0">
                    <a:pos x="connsiteX1" y="connsiteY1"/>
                  </a:cxn>
                </a:cxnLst>
                <a:rect l="l" t="t" r="r" b="b"/>
                <a:pathLst>
                  <a:path w="25121" h="95459">
                    <a:moveTo>
                      <a:pt x="25121" y="0"/>
                    </a:moveTo>
                    <a:lnTo>
                      <a:pt x="0" y="9545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9" name="Freihandform 158"/>
              <p:cNvSpPr/>
              <p:nvPr/>
            </p:nvSpPr>
            <p:spPr>
              <a:xfrm>
                <a:off x="5426110" y="2306097"/>
                <a:ext cx="25121" cy="75362"/>
              </a:xfrm>
              <a:custGeom>
                <a:avLst/>
                <a:gdLst>
                  <a:gd name="connsiteX0" fmla="*/ 25121 w 25121"/>
                  <a:gd name="connsiteY0" fmla="*/ 0 h 75362"/>
                  <a:gd name="connsiteX1" fmla="*/ 0 w 25121"/>
                  <a:gd name="connsiteY1" fmla="*/ 75362 h 75362"/>
                </a:gdLst>
                <a:ahLst/>
                <a:cxnLst>
                  <a:cxn ang="0">
                    <a:pos x="connsiteX0" y="connsiteY0"/>
                  </a:cxn>
                  <a:cxn ang="0">
                    <a:pos x="connsiteX1" y="connsiteY1"/>
                  </a:cxn>
                </a:cxnLst>
                <a:rect l="l" t="t" r="r" b="b"/>
                <a:pathLst>
                  <a:path w="25121" h="75362">
                    <a:moveTo>
                      <a:pt x="25121" y="0"/>
                    </a:moveTo>
                    <a:lnTo>
                      <a:pt x="0" y="7536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63" name="Freihandform 162"/>
              <p:cNvSpPr/>
              <p:nvPr/>
            </p:nvSpPr>
            <p:spPr>
              <a:xfrm>
                <a:off x="5579221" y="2389750"/>
                <a:ext cx="25121" cy="70338"/>
              </a:xfrm>
              <a:custGeom>
                <a:avLst/>
                <a:gdLst>
                  <a:gd name="connsiteX0" fmla="*/ 25121 w 25121"/>
                  <a:gd name="connsiteY0" fmla="*/ 0 h 70339"/>
                  <a:gd name="connsiteX1" fmla="*/ 0 w 25121"/>
                  <a:gd name="connsiteY1" fmla="*/ 70339 h 70339"/>
                </a:gdLst>
                <a:ahLst/>
                <a:cxnLst>
                  <a:cxn ang="0">
                    <a:pos x="connsiteX0" y="connsiteY0"/>
                  </a:cxn>
                  <a:cxn ang="0">
                    <a:pos x="connsiteX1" y="connsiteY1"/>
                  </a:cxn>
                </a:cxnLst>
                <a:rect l="l" t="t" r="r" b="b"/>
                <a:pathLst>
                  <a:path w="25121" h="70339">
                    <a:moveTo>
                      <a:pt x="25121" y="0"/>
                    </a:moveTo>
                    <a:lnTo>
                      <a:pt x="0" y="7033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65" name="Freihandform 164"/>
              <p:cNvSpPr/>
              <p:nvPr/>
            </p:nvSpPr>
            <p:spPr>
              <a:xfrm>
                <a:off x="5149780" y="2195565"/>
                <a:ext cx="35169" cy="90435"/>
              </a:xfrm>
              <a:custGeom>
                <a:avLst/>
                <a:gdLst>
                  <a:gd name="connsiteX0" fmla="*/ 35169 w 35169"/>
                  <a:gd name="connsiteY0" fmla="*/ 0 h 90435"/>
                  <a:gd name="connsiteX1" fmla="*/ 0 w 35169"/>
                  <a:gd name="connsiteY1" fmla="*/ 90435 h 90435"/>
                </a:gdLst>
                <a:ahLst/>
                <a:cxnLst>
                  <a:cxn ang="0">
                    <a:pos x="connsiteX0" y="connsiteY0"/>
                  </a:cxn>
                  <a:cxn ang="0">
                    <a:pos x="connsiteX1" y="connsiteY1"/>
                  </a:cxn>
                </a:cxnLst>
                <a:rect l="l" t="t" r="r" b="b"/>
                <a:pathLst>
                  <a:path w="35169" h="90435">
                    <a:moveTo>
                      <a:pt x="35169" y="0"/>
                    </a:moveTo>
                    <a:lnTo>
                      <a:pt x="0" y="9043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66" name="Freihandform 165"/>
              <p:cNvSpPr/>
              <p:nvPr/>
            </p:nvSpPr>
            <p:spPr>
              <a:xfrm>
                <a:off x="5295481" y="2245807"/>
                <a:ext cx="25121" cy="75362"/>
              </a:xfrm>
              <a:custGeom>
                <a:avLst/>
                <a:gdLst>
                  <a:gd name="connsiteX0" fmla="*/ 25121 w 25121"/>
                  <a:gd name="connsiteY0" fmla="*/ 0 h 75362"/>
                  <a:gd name="connsiteX1" fmla="*/ 0 w 25121"/>
                  <a:gd name="connsiteY1" fmla="*/ 75362 h 75362"/>
                </a:gdLst>
                <a:ahLst/>
                <a:cxnLst>
                  <a:cxn ang="0">
                    <a:pos x="connsiteX0" y="connsiteY0"/>
                  </a:cxn>
                  <a:cxn ang="0">
                    <a:pos x="connsiteX1" y="connsiteY1"/>
                  </a:cxn>
                </a:cxnLst>
                <a:rect l="l" t="t" r="r" b="b"/>
                <a:pathLst>
                  <a:path w="25121" h="75362">
                    <a:moveTo>
                      <a:pt x="25121" y="0"/>
                    </a:moveTo>
                    <a:cubicBezTo>
                      <a:pt x="21352" y="12979"/>
                      <a:pt x="17584" y="25958"/>
                      <a:pt x="0" y="7536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grpSp>
          <p:nvGrpSpPr>
            <p:cNvPr id="128" name="Gruppieren 127"/>
            <p:cNvGrpSpPr/>
            <p:nvPr/>
          </p:nvGrpSpPr>
          <p:grpSpPr>
            <a:xfrm rot="1192401">
              <a:off x="6721943" y="1985856"/>
              <a:ext cx="1287701" cy="1282707"/>
              <a:chOff x="4247524" y="2859315"/>
              <a:chExt cx="3309257" cy="2452912"/>
            </a:xfrm>
          </p:grpSpPr>
          <p:sp>
            <p:nvSpPr>
              <p:cNvPr id="129" name="Ellipse 128"/>
              <p:cNvSpPr/>
              <p:nvPr/>
            </p:nvSpPr>
            <p:spPr>
              <a:xfrm>
                <a:off x="4247524" y="2859315"/>
                <a:ext cx="3309257" cy="2452912"/>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0" name="Textfeld 129"/>
              <p:cNvSpPr txBox="1"/>
              <p:nvPr/>
            </p:nvSpPr>
            <p:spPr>
              <a:xfrm>
                <a:off x="5001122" y="3654343"/>
                <a:ext cx="1522584" cy="647416"/>
              </a:xfrm>
              <a:prstGeom prst="rect">
                <a:avLst/>
              </a:prstGeom>
              <a:noFill/>
              <a:ln>
                <a:solidFill>
                  <a:schemeClr val="accent1">
                    <a:lumMod val="60000"/>
                    <a:lumOff val="40000"/>
                  </a:schemeClr>
                </a:solidFill>
              </a:ln>
            </p:spPr>
            <p:txBody>
              <a:bodyPr wrap="none" rtlCol="0">
                <a:spAutoFit/>
              </a:bodyPr>
              <a:lstStyle/>
              <a:p>
                <a:r>
                  <a:rPr lang="de-DE" sz="1050" b="1" dirty="0"/>
                  <a:t>Cas9</a:t>
                </a:r>
              </a:p>
            </p:txBody>
          </p:sp>
        </p:grpSp>
      </p:grpSp>
      <p:sp>
        <p:nvSpPr>
          <p:cNvPr id="3" name="Textfeld 2"/>
          <p:cNvSpPr txBox="1"/>
          <p:nvPr/>
        </p:nvSpPr>
        <p:spPr>
          <a:xfrm>
            <a:off x="1720396" y="2649497"/>
            <a:ext cx="1072730" cy="415498"/>
          </a:xfrm>
          <a:prstGeom prst="rect">
            <a:avLst/>
          </a:prstGeom>
          <a:noFill/>
        </p:spPr>
        <p:txBody>
          <a:bodyPr wrap="none" rtlCol="0">
            <a:spAutoFit/>
          </a:bodyPr>
          <a:lstStyle/>
          <a:p>
            <a:r>
              <a:rPr lang="de-DE" sz="2100" dirty="0"/>
              <a:t>3098 </a:t>
            </a:r>
            <a:r>
              <a:rPr lang="de-DE" sz="2100" dirty="0" err="1"/>
              <a:t>bp</a:t>
            </a:r>
            <a:endParaRPr lang="de-DE" sz="2100" dirty="0"/>
          </a:p>
        </p:txBody>
      </p:sp>
      <p:sp>
        <p:nvSpPr>
          <p:cNvPr id="140" name="Textfeld 139"/>
          <p:cNvSpPr txBox="1"/>
          <p:nvPr/>
        </p:nvSpPr>
        <p:spPr>
          <a:xfrm>
            <a:off x="7310366" y="4779879"/>
            <a:ext cx="1072730" cy="415498"/>
          </a:xfrm>
          <a:prstGeom prst="rect">
            <a:avLst/>
          </a:prstGeom>
          <a:noFill/>
        </p:spPr>
        <p:txBody>
          <a:bodyPr wrap="none" rtlCol="0">
            <a:spAutoFit/>
          </a:bodyPr>
          <a:lstStyle/>
          <a:p>
            <a:r>
              <a:rPr lang="de-DE" sz="2100" dirty="0"/>
              <a:t>1263 </a:t>
            </a:r>
            <a:r>
              <a:rPr lang="de-DE" sz="2100" dirty="0" err="1"/>
              <a:t>bp</a:t>
            </a:r>
            <a:endParaRPr lang="de-DE" sz="2100" dirty="0"/>
          </a:p>
        </p:txBody>
      </p:sp>
      <p:sp>
        <p:nvSpPr>
          <p:cNvPr id="141" name="Textfeld 140"/>
          <p:cNvSpPr txBox="1"/>
          <p:nvPr/>
        </p:nvSpPr>
        <p:spPr>
          <a:xfrm>
            <a:off x="1022280" y="2080501"/>
            <a:ext cx="3564181" cy="415498"/>
          </a:xfrm>
          <a:prstGeom prst="rect">
            <a:avLst/>
          </a:prstGeom>
          <a:noFill/>
        </p:spPr>
        <p:txBody>
          <a:bodyPr wrap="none" rtlCol="0">
            <a:spAutoFit/>
          </a:bodyPr>
          <a:lstStyle/>
          <a:p>
            <a:r>
              <a:rPr lang="de-DE" sz="2100" dirty="0"/>
              <a:t>pBR322 </a:t>
            </a:r>
            <a:r>
              <a:rPr lang="cs-CZ" sz="2100" dirty="0"/>
              <a:t>celková délka</a:t>
            </a:r>
            <a:r>
              <a:rPr lang="de-DE" sz="2100" dirty="0"/>
              <a:t>: 4361 bp</a:t>
            </a:r>
          </a:p>
        </p:txBody>
      </p:sp>
      <p:sp>
        <p:nvSpPr>
          <p:cNvPr id="4" name="Datumsplatzhalter 3">
            <a:extLst>
              <a:ext uri="{FF2B5EF4-FFF2-40B4-BE49-F238E27FC236}">
                <a16:creationId xmlns:a16="http://schemas.microsoft.com/office/drawing/2014/main" id="{A60B4741-2BBB-BFC2-B65B-BB77EB2FBA53}"/>
              </a:ext>
            </a:extLst>
          </p:cNvPr>
          <p:cNvSpPr>
            <a:spLocks noGrp="1"/>
          </p:cNvSpPr>
          <p:nvPr>
            <p:ph type="dt" sz="half" idx="10"/>
          </p:nvPr>
        </p:nvSpPr>
        <p:spPr/>
        <p:txBody>
          <a:bodyPr/>
          <a:lstStyle/>
          <a:p>
            <a:fld id="{F005E892-47D3-0945-99C0-133E9287E5A1}" type="datetime1">
              <a:rPr lang="de-DE" smtClean="0"/>
              <a:t>13.01.2023</a:t>
            </a:fld>
            <a:endParaRPr lang="de-DE"/>
          </a:p>
        </p:txBody>
      </p:sp>
      <p:sp>
        <p:nvSpPr>
          <p:cNvPr id="5" name="Fußzeilenplatzhalter 4">
            <a:extLst>
              <a:ext uri="{FF2B5EF4-FFF2-40B4-BE49-F238E27FC236}">
                <a16:creationId xmlns:a16="http://schemas.microsoft.com/office/drawing/2014/main" id="{8C0C2134-CD66-7CE1-E132-8AF3EDC6923F}"/>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F6D8C490-6AA1-88CC-D5EA-1C4A3AE9DCDB}"/>
              </a:ext>
            </a:extLst>
          </p:cNvPr>
          <p:cNvSpPr>
            <a:spLocks noGrp="1"/>
          </p:cNvSpPr>
          <p:nvPr>
            <p:ph type="sldNum" sz="quarter" idx="12"/>
          </p:nvPr>
        </p:nvSpPr>
        <p:spPr/>
        <p:txBody>
          <a:bodyPr/>
          <a:lstStyle/>
          <a:p>
            <a:fld id="{01B7ABBB-F95C-4207-9F24-BB3EEA8B05EE}" type="slidenum">
              <a:rPr lang="en-US" smtClean="0"/>
              <a:pPr/>
              <a:t>40</a:t>
            </a:fld>
            <a:endParaRPr lang="en-US" dirty="0"/>
          </a:p>
        </p:txBody>
      </p:sp>
      <p:pic>
        <p:nvPicPr>
          <p:cNvPr id="145" name="Grafik 144">
            <a:extLst>
              <a:ext uri="{FF2B5EF4-FFF2-40B4-BE49-F238E27FC236}">
                <a16:creationId xmlns:a16="http://schemas.microsoft.com/office/drawing/2014/main" id="{18209908-6B48-DDA9-A8AD-3869D2B402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3333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par>
                          <p:cTn id="8" fill="hold">
                            <p:stCondLst>
                              <p:cond delay="500"/>
                            </p:stCondLst>
                            <p:childTnLst>
                              <p:par>
                                <p:cTn id="9" presetID="0" presetClass="path" presetSubtype="0" accel="50000" decel="50000" fill="hold" nodeType="afterEffect">
                                  <p:stCondLst>
                                    <p:cond delay="300"/>
                                  </p:stCondLst>
                                  <p:childTnLst>
                                    <p:animMotion origin="layout" path="M -1.04167E-6 -1.85185E-6 L -1.04167E-6 0.01528 L -0.00703 0.03403 L -0.02539 0.04491 L -0.04453 0.04491 L -0.06979 0.04329 L -0.08294 0.0463 L -0.08633 0.06667 L -0.08633 0.08681 L -0.08633 0.12384 L -0.08463 0.17986 " pathEditMode="relative" rAng="0" ptsTypes="AAAAAAAAAAA">
                                      <p:cBhvr>
                                        <p:cTn id="10" dur="3500" fill="hold"/>
                                        <p:tgtEl>
                                          <p:spTgt spid="179"/>
                                        </p:tgtEl>
                                        <p:attrNameLst>
                                          <p:attrName>ppt_x</p:attrName>
                                          <p:attrName>ppt_y</p:attrName>
                                        </p:attrNameLst>
                                      </p:cBhvr>
                                      <p:rCtr x="-4323" y="8981"/>
                                    </p:animMotion>
                                  </p:childTnLst>
                                </p:cTn>
                              </p:par>
                            </p:childTnLst>
                          </p:cTn>
                        </p:par>
                        <p:par>
                          <p:cTn id="11" fill="hold">
                            <p:stCondLst>
                              <p:cond delay="4300"/>
                            </p:stCondLst>
                            <p:childTnLst>
                              <p:par>
                                <p:cTn id="12" presetID="42" presetClass="path" presetSubtype="0" accel="50000" decel="50000" fill="hold" nodeType="afterEffect">
                                  <p:stCondLst>
                                    <p:cond delay="900"/>
                                  </p:stCondLst>
                                  <p:childTnLst>
                                    <p:animMotion origin="layout" path="M -2.70833E-6 -7.40741E-7 L 0.10248 0.11829 " pathEditMode="relative" rAng="0" ptsTypes="AA">
                                      <p:cBhvr>
                                        <p:cTn id="13" dur="2800" fill="hold"/>
                                        <p:tgtEl>
                                          <p:spTgt spid="274"/>
                                        </p:tgtEl>
                                        <p:attrNameLst>
                                          <p:attrName>ppt_x</p:attrName>
                                          <p:attrName>ppt_y</p:attrName>
                                        </p:attrNameLst>
                                      </p:cBhvr>
                                      <p:rCtr x="5117" y="5903"/>
                                    </p:animMotion>
                                  </p:childTnLst>
                                </p:cTn>
                              </p:par>
                              <p:par>
                                <p:cTn id="14" presetID="1" presetClass="entr" presetSubtype="0" fill="hold" grpId="0" nodeType="withEffect">
                                  <p:stCondLst>
                                    <p:cond delay="90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0" nodeType="withEffect">
                                  <p:stCondLst>
                                    <p:cond delay="900"/>
                                  </p:stCondLst>
                                  <p:childTnLst>
                                    <p:set>
                                      <p:cBhvr>
                                        <p:cTn id="17"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251520" y="188640"/>
            <a:ext cx="8229600" cy="1628800"/>
          </a:xfrm>
          <a:prstGeom prst="rect">
            <a:avLst/>
          </a:prstGeom>
        </p:spPr>
        <p:txBody>
          <a:bodyPr lIns="91440" tIns="45720" rIns="91440" bIns="45720" anchor="t"/>
          <a:lstStyle/>
          <a:p>
            <a:pPr marL="533400" lvl="0" indent="-533400">
              <a:spcBef>
                <a:spcPct val="0"/>
              </a:spcBef>
              <a:defRPr/>
            </a:pPr>
            <a:r>
              <a:rPr kumimoji="0" lang="en-US" sz="3600" b="1" i="0" u="none" strike="noStrike" kern="1200" cap="none" spc="0" normalizeH="0" baseline="0" noProof="0" dirty="0">
                <a:ln>
                  <a:noFill/>
                </a:ln>
                <a:effectLst/>
                <a:uLnTx/>
                <a:uFillTx/>
                <a:latin typeface="Arial"/>
                <a:ea typeface="+mj-ea"/>
                <a:cs typeface="Arial"/>
              </a:rPr>
              <a:t>5. </a:t>
            </a:r>
            <a:r>
              <a:rPr lang="en-US" sz="3600" b="1" dirty="0">
                <a:latin typeface="Arial"/>
                <a:ea typeface="+mj-ea"/>
                <a:cs typeface="Arial"/>
              </a:rPr>
              <a:t>Č</a:t>
            </a:r>
            <a:r>
              <a:rPr lang="cs-CZ" sz="3600" b="1" dirty="0" err="1">
                <a:latin typeface="Arial"/>
                <a:ea typeface="+mj-ea"/>
                <a:cs typeface="Arial"/>
              </a:rPr>
              <a:t>inidla</a:t>
            </a:r>
            <a:r>
              <a:rPr lang="cs-CZ" sz="3600" b="1" dirty="0">
                <a:latin typeface="Arial"/>
                <a:ea typeface="+mj-ea"/>
                <a:cs typeface="Arial"/>
              </a:rPr>
              <a:t> pro štěpení linearizovaného</a:t>
            </a:r>
            <a:r>
              <a:rPr kumimoji="0" lang="en-US" sz="3600" b="1" i="0" u="none" strike="noStrike" kern="1200" cap="none" spc="0" normalizeH="0" baseline="0" noProof="0" dirty="0">
                <a:ln>
                  <a:noFill/>
                </a:ln>
                <a:effectLst/>
                <a:uLnTx/>
                <a:uFillTx/>
                <a:latin typeface="Arial"/>
                <a:ea typeface="+mj-ea"/>
                <a:cs typeface="Arial"/>
              </a:rPr>
              <a:t> </a:t>
            </a:r>
            <a:r>
              <a:rPr kumimoji="0" lang="en-US" sz="3600" b="1" i="0" u="none" strike="noStrike" kern="1200" cap="none" spc="0" normalizeH="0" baseline="0" noProof="0" dirty="0" err="1">
                <a:ln>
                  <a:noFill/>
                </a:ln>
                <a:effectLst/>
                <a:uLnTx/>
                <a:uFillTx/>
                <a:latin typeface="Arial"/>
                <a:ea typeface="+mj-ea"/>
                <a:cs typeface="Arial"/>
              </a:rPr>
              <a:t>plazmid</a:t>
            </a:r>
            <a:r>
              <a:rPr kumimoji="0" lang="cs-CZ" sz="3600" b="1" i="0" u="none" strike="noStrike" kern="1200" cap="none" spc="0" normalizeH="0" baseline="0" noProof="0" dirty="0">
                <a:ln>
                  <a:noFill/>
                </a:ln>
                <a:effectLst/>
                <a:uLnTx/>
                <a:uFillTx/>
                <a:latin typeface="Arial"/>
                <a:ea typeface="+mj-ea"/>
                <a:cs typeface="Arial"/>
              </a:rPr>
              <a:t>u</a:t>
            </a:r>
            <a:r>
              <a:rPr kumimoji="0" lang="en-US" sz="3600" b="1" i="0" u="none" strike="noStrike" kern="1200" cap="none" spc="0" normalizeH="0" baseline="0" noProof="0" dirty="0">
                <a:ln>
                  <a:noFill/>
                </a:ln>
                <a:effectLst/>
                <a:uLnTx/>
                <a:uFillTx/>
                <a:latin typeface="Arial"/>
                <a:ea typeface="+mj-ea"/>
                <a:cs typeface="Arial"/>
              </a:rPr>
              <a:t> pBR322 </a:t>
            </a:r>
            <a:r>
              <a:rPr lang="cs-CZ" sz="3600" b="1" dirty="0">
                <a:latin typeface="Arial"/>
                <a:ea typeface="+mj-ea"/>
                <a:cs typeface="Arial"/>
              </a:rPr>
              <a:t>endonukleázou</a:t>
            </a:r>
            <a:r>
              <a:rPr kumimoji="0" lang="en-US" sz="3600" b="1" i="0" u="none" strike="noStrike" kern="1200" cap="none" spc="0" normalizeH="0" noProof="0" dirty="0">
                <a:ln>
                  <a:noFill/>
                </a:ln>
                <a:effectLst/>
                <a:uLnTx/>
                <a:uFillTx/>
                <a:latin typeface="Arial"/>
                <a:ea typeface="+mj-ea"/>
                <a:cs typeface="Arial"/>
              </a:rPr>
              <a:t> Cas9</a:t>
            </a:r>
            <a:endParaRPr kumimoji="0" lang="en-US" sz="3600" b="1" i="0" u="none" strike="noStrike" kern="1200" cap="none" spc="0" normalizeH="0" baseline="0" noProof="0" dirty="0">
              <a:ln>
                <a:noFill/>
              </a:ln>
              <a:effectLst/>
              <a:uLnTx/>
              <a:uFillTx/>
              <a:latin typeface="Arial"/>
              <a:ea typeface="+mj-ea"/>
              <a:cs typeface="Arial"/>
            </a:endParaRPr>
          </a:p>
        </p:txBody>
      </p:sp>
      <p:grpSp>
        <p:nvGrpSpPr>
          <p:cNvPr id="7" name="Gruppieren 6"/>
          <p:cNvGrpSpPr/>
          <p:nvPr/>
        </p:nvGrpSpPr>
        <p:grpSpPr>
          <a:xfrm>
            <a:off x="827584" y="2230957"/>
            <a:ext cx="7128792" cy="2062139"/>
            <a:chOff x="0" y="0"/>
            <a:chExt cx="2860675" cy="749300"/>
          </a:xfrm>
        </p:grpSpPr>
        <p:pic>
          <p:nvPicPr>
            <p:cNvPr id="8" name="Bild 4" descr="Schnittkontrolle.jpg"/>
            <p:cNvPicPr>
              <a:picLocks noChangeAspect="1"/>
            </p:cNvPicPr>
            <p:nvPr/>
          </p:nvPicPr>
          <p:blipFill rotWithShape="1">
            <a:blip r:embed="rId2">
              <a:extLst>
                <a:ext uri="{28A0092B-C50C-407E-A947-70E740481C1C}">
                  <a14:useLocalDpi xmlns:a14="http://schemas.microsoft.com/office/drawing/2010/main" val="0"/>
                </a:ext>
              </a:extLst>
            </a:blip>
            <a:srcRect l="18694" t="49207" r="64437" b="2508"/>
            <a:stretch/>
          </p:blipFill>
          <p:spPr bwMode="auto">
            <a:xfrm rot="5400000">
              <a:off x="1055688" y="-1055688"/>
              <a:ext cx="749300" cy="2860675"/>
            </a:xfrm>
            <a:prstGeom prst="rect">
              <a:avLst/>
            </a:prstGeom>
            <a:ln>
              <a:noFill/>
            </a:ln>
            <a:extLst>
              <a:ext uri="{53640926-AAD7-44d8-BBD7-CCE9431645EC}">
                <a14:shadowObscured xmlns="" xmlns:a14="http://schemas.microsoft.com/office/drawing/2010/main"/>
              </a:ext>
            </a:extLst>
          </p:spPr>
        </p:pic>
        <p:sp>
          <p:nvSpPr>
            <p:cNvPr id="9" name="Ellipse 8"/>
            <p:cNvSpPr/>
            <p:nvPr/>
          </p:nvSpPr>
          <p:spPr>
            <a:xfrm>
              <a:off x="2001159" y="210262"/>
              <a:ext cx="297450" cy="277389"/>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2800" dirty="0">
                  <a:effectLst/>
                  <a:ea typeface="Calibri" panose="020F0502020204030204" pitchFamily="34" charset="0"/>
                  <a:cs typeface="Times New Roman" panose="02020603050405020304" pitchFamily="18" charset="0"/>
                </a:rPr>
                <a:t>D</a:t>
              </a:r>
            </a:p>
          </p:txBody>
        </p:sp>
        <p:sp>
          <p:nvSpPr>
            <p:cNvPr id="10" name="Ellipse 9"/>
            <p:cNvSpPr/>
            <p:nvPr/>
          </p:nvSpPr>
          <p:spPr>
            <a:xfrm>
              <a:off x="1558861" y="233146"/>
              <a:ext cx="295275" cy="28067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de-DE" sz="2800" dirty="0" err="1">
                  <a:effectLst/>
                  <a:ea typeface="Calibri" panose="020F0502020204030204" pitchFamily="34" charset="0"/>
                  <a:cs typeface="Times New Roman" panose="02020603050405020304" pitchFamily="18" charset="0"/>
                </a:rPr>
                <a:t>Cas</a:t>
              </a:r>
              <a:endParaRPr lang="de-DE" sz="4000" dirty="0">
                <a:effectLst/>
                <a:ea typeface="Calibri" panose="020F0502020204030204" pitchFamily="34" charset="0"/>
                <a:cs typeface="Times New Roman" panose="02020603050405020304" pitchFamily="18" charset="0"/>
              </a:endParaRPr>
            </a:p>
          </p:txBody>
        </p:sp>
        <p:sp>
          <p:nvSpPr>
            <p:cNvPr id="11" name="Ellipse 10"/>
            <p:cNvSpPr/>
            <p:nvPr/>
          </p:nvSpPr>
          <p:spPr>
            <a:xfrm>
              <a:off x="1111765" y="278361"/>
              <a:ext cx="266700" cy="2616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3200" dirty="0">
                  <a:effectLst/>
                  <a:ea typeface="Calibri" panose="020F0502020204030204" pitchFamily="34" charset="0"/>
                  <a:cs typeface="Times New Roman" panose="02020603050405020304" pitchFamily="18" charset="0"/>
                </a:rPr>
                <a:t>S</a:t>
              </a:r>
            </a:p>
          </p:txBody>
        </p:sp>
        <p:sp>
          <p:nvSpPr>
            <p:cNvPr id="12" name="Ellipse 11"/>
            <p:cNvSpPr/>
            <p:nvPr/>
          </p:nvSpPr>
          <p:spPr>
            <a:xfrm>
              <a:off x="170548" y="254925"/>
              <a:ext cx="308610" cy="28575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2000" dirty="0">
                  <a:effectLst/>
                  <a:ea typeface="Calibri" panose="020F0502020204030204" pitchFamily="34" charset="0"/>
                  <a:cs typeface="Times New Roman" panose="02020603050405020304" pitchFamily="18" charset="0"/>
                </a:rPr>
                <a:t>H</a:t>
              </a:r>
              <a:r>
                <a:rPr lang="de-DE" sz="2000" baseline="-25000" dirty="0">
                  <a:effectLst/>
                  <a:ea typeface="Calibri" panose="020F0502020204030204" pitchFamily="34" charset="0"/>
                  <a:cs typeface="Times New Roman" panose="02020603050405020304" pitchFamily="18" charset="0"/>
                </a:rPr>
                <a:t>2</a:t>
              </a:r>
              <a:r>
                <a:rPr lang="de-DE" sz="2000" dirty="0">
                  <a:effectLst/>
                  <a:ea typeface="Calibri" panose="020F0502020204030204" pitchFamily="34" charset="0"/>
                  <a:cs typeface="Times New Roman" panose="02020603050405020304" pitchFamily="18" charset="0"/>
                </a:rPr>
                <a:t>O</a:t>
              </a:r>
              <a:endParaRPr lang="de-DE" sz="2800" dirty="0">
                <a:effectLst/>
                <a:ea typeface="Calibri" panose="020F0502020204030204" pitchFamily="34" charset="0"/>
                <a:cs typeface="Times New Roman" panose="02020603050405020304" pitchFamily="18" charset="0"/>
              </a:endParaRPr>
            </a:p>
          </p:txBody>
        </p:sp>
        <p:sp>
          <p:nvSpPr>
            <p:cNvPr id="13" name="Ellipse 12"/>
            <p:cNvSpPr/>
            <p:nvPr/>
          </p:nvSpPr>
          <p:spPr>
            <a:xfrm>
              <a:off x="635706" y="304526"/>
              <a:ext cx="285750" cy="261620"/>
            </a:xfrm>
            <a:prstGeom prst="ellipse">
              <a:avLst/>
            </a:prstGeom>
            <a:solidFill>
              <a:schemeClr val="lt1"/>
            </a:solidFill>
            <a:ln>
              <a:solidFill>
                <a:schemeClr val="bg1"/>
              </a:solidFill>
            </a:ln>
            <a:effectLst>
              <a:glow rad="127000">
                <a:schemeClr val="accent1">
                  <a:alpha val="0"/>
                </a:schemeClr>
              </a:glow>
            </a:effectLst>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2400" dirty="0">
                  <a:effectLst/>
                  <a:ea typeface="Calibri" panose="020F0502020204030204" pitchFamily="34" charset="0"/>
                  <a:cs typeface="Times New Roman" panose="02020603050405020304" pitchFamily="18" charset="0"/>
                </a:rPr>
                <a:t>CP</a:t>
              </a:r>
              <a:endParaRPr lang="de-DE" sz="3200" dirty="0">
                <a:effectLst/>
                <a:ea typeface="Calibri" panose="020F0502020204030204" pitchFamily="34" charset="0"/>
                <a:cs typeface="Times New Roman" panose="02020603050405020304" pitchFamily="18" charset="0"/>
              </a:endParaRPr>
            </a:p>
          </p:txBody>
        </p:sp>
        <p:sp>
          <p:nvSpPr>
            <p:cNvPr id="14" name="Ellipse 13"/>
            <p:cNvSpPr/>
            <p:nvPr/>
          </p:nvSpPr>
          <p:spPr>
            <a:xfrm>
              <a:off x="2454222" y="210262"/>
              <a:ext cx="308358" cy="277389"/>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de-DE" sz="2800" dirty="0">
                  <a:effectLst/>
                  <a:ea typeface="Calibri" panose="020F0502020204030204" pitchFamily="34" charset="0"/>
                  <a:cs typeface="Times New Roman" panose="02020603050405020304" pitchFamily="18" charset="0"/>
                </a:rPr>
                <a:t>PK</a:t>
              </a:r>
              <a:endParaRPr lang="de-DE" sz="3600" dirty="0">
                <a:effectLst/>
                <a:ea typeface="Calibri" panose="020F0502020204030204" pitchFamily="34" charset="0"/>
                <a:cs typeface="Times New Roman" panose="02020603050405020304" pitchFamily="18" charset="0"/>
              </a:endParaRPr>
            </a:p>
          </p:txBody>
        </p:sp>
      </p:grpSp>
      <p:graphicFrame>
        <p:nvGraphicFramePr>
          <p:cNvPr id="15" name="Tabelle 14"/>
          <p:cNvGraphicFramePr>
            <a:graphicFrameLocks noGrp="1"/>
          </p:cNvGraphicFramePr>
          <p:nvPr>
            <p:extLst>
              <p:ext uri="{D42A27DB-BD31-4B8C-83A1-F6EECF244321}">
                <p14:modId xmlns:p14="http://schemas.microsoft.com/office/powerpoint/2010/main" val="123872006"/>
              </p:ext>
            </p:extLst>
          </p:nvPr>
        </p:nvGraphicFramePr>
        <p:xfrm>
          <a:off x="827586" y="4571960"/>
          <a:ext cx="7128792" cy="1737360"/>
        </p:xfrm>
        <a:graphic>
          <a:graphicData uri="http://schemas.openxmlformats.org/drawingml/2006/table">
            <a:tbl>
              <a:tblPr firstRow="1" bandRow="1">
                <a:tableStyleId>{2D5ABB26-0587-4C30-8999-92F81FD0307C}</a:tableStyleId>
              </a:tblPr>
              <a:tblGrid>
                <a:gridCol w="3621545">
                  <a:extLst>
                    <a:ext uri="{9D8B030D-6E8A-4147-A177-3AD203B41FA5}">
                      <a16:colId xmlns:a16="http://schemas.microsoft.com/office/drawing/2014/main" val="2286985908"/>
                    </a:ext>
                  </a:extLst>
                </a:gridCol>
                <a:gridCol w="3507247">
                  <a:extLst>
                    <a:ext uri="{9D8B030D-6E8A-4147-A177-3AD203B41FA5}">
                      <a16:colId xmlns:a16="http://schemas.microsoft.com/office/drawing/2014/main" val="1506784908"/>
                    </a:ext>
                  </a:extLst>
                </a:gridCol>
              </a:tblGrid>
              <a:tr h="1242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latin typeface="Arial" panose="020B0604020202020204" pitchFamily="34" charset="0"/>
                          <a:cs typeface="Arial" panose="020B0604020202020204" pitchFamily="34" charset="0"/>
                        </a:rPr>
                        <a:t>H</a:t>
                      </a:r>
                      <a:r>
                        <a:rPr lang="de-DE" sz="2400" baseline="-25000" dirty="0">
                          <a:latin typeface="Arial" panose="020B0604020202020204" pitchFamily="34" charset="0"/>
                          <a:cs typeface="Arial" panose="020B0604020202020204" pitchFamily="34" charset="0"/>
                        </a:rPr>
                        <a:t>2</a:t>
                      </a:r>
                      <a:r>
                        <a:rPr lang="de-DE" sz="2400" dirty="0">
                          <a:latin typeface="Arial" panose="020B0604020202020204" pitchFamily="34" charset="0"/>
                          <a:cs typeface="Arial" panose="020B0604020202020204" pitchFamily="34" charset="0"/>
                        </a:rPr>
                        <a:t>O =</a:t>
                      </a:r>
                      <a:r>
                        <a:rPr lang="cs-CZ" sz="2400" dirty="0">
                          <a:latin typeface="Arial" panose="020B0604020202020204" pitchFamily="34" charset="0"/>
                          <a:cs typeface="Arial" panose="020B0604020202020204" pitchFamily="34" charset="0"/>
                        </a:rPr>
                        <a:t>Voda bez nukleázy</a:t>
                      </a:r>
                      <a:endParaRPr lang="de-DE"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96595" marR="0" indent="-696595" algn="l" defTabSz="914400" rtl="0" eaLnBrk="1" fontAlgn="auto" latinLnBrk="0" hangingPunct="1">
                        <a:lnSpc>
                          <a:spcPct val="100000"/>
                        </a:lnSpc>
                        <a:spcBef>
                          <a:spcPts val="0"/>
                        </a:spcBef>
                        <a:spcAft>
                          <a:spcPts val="0"/>
                        </a:spcAft>
                        <a:buClrTx/>
                        <a:buSzTx/>
                        <a:buFontTx/>
                        <a:buNone/>
                        <a:tabLst/>
                        <a:defRPr/>
                      </a:pPr>
                      <a:r>
                        <a:rPr lang="de-DE" sz="2400" dirty="0">
                          <a:latin typeface="Arial" panose="020B0604020202020204" pitchFamily="34" charset="0"/>
                          <a:cs typeface="Arial" panose="020B0604020202020204" pitchFamily="34" charset="0"/>
                        </a:rPr>
                        <a:t>Cas = Nu</a:t>
                      </a:r>
                      <a:r>
                        <a:rPr lang="cs-CZ" sz="2400" dirty="0" err="1">
                          <a:latin typeface="Arial" panose="020B0604020202020204" pitchFamily="34" charset="0"/>
                          <a:cs typeface="Arial" panose="020B0604020202020204" pitchFamily="34" charset="0"/>
                        </a:rPr>
                        <a:t>kleáza</a:t>
                      </a:r>
                      <a:r>
                        <a:rPr lang="de-DE" sz="2400" dirty="0">
                          <a:latin typeface="Arial" panose="020B0604020202020204" pitchFamily="34" charset="0"/>
                          <a:cs typeface="Arial" panose="020B0604020202020204" pitchFamily="34" charset="0"/>
                        </a:rPr>
                        <a:t> Cas9 </a:t>
                      </a:r>
                    </a:p>
                    <a:p>
                      <a:pPr marL="696913" marR="0" indent="-696913" algn="l" defTabSz="914400" rtl="0" eaLnBrk="1" fontAlgn="auto" latinLnBrk="0" hangingPunct="1">
                        <a:lnSpc>
                          <a:spcPct val="100000"/>
                        </a:lnSpc>
                        <a:spcBef>
                          <a:spcPts val="0"/>
                        </a:spcBef>
                        <a:spcAft>
                          <a:spcPts val="0"/>
                        </a:spcAft>
                        <a:buClrTx/>
                        <a:buSzTx/>
                        <a:buFontTx/>
                        <a:buNone/>
                        <a:tabLst/>
                        <a:defRPr/>
                      </a:pPr>
                      <a:endParaRPr lang="de-DE"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5541644"/>
                  </a:ext>
                </a:extLst>
              </a:tr>
              <a:tr h="370840">
                <a:tc>
                  <a:txBody>
                    <a:bodyPr/>
                    <a:lstStyle/>
                    <a:p>
                      <a:pPr marL="990600" marR="0" indent="-958850" algn="l" defTabSz="914400" rtl="0" eaLnBrk="1" fontAlgn="auto" latinLnBrk="0" hangingPunct="1">
                        <a:lnSpc>
                          <a:spcPct val="100000"/>
                        </a:lnSpc>
                        <a:spcBef>
                          <a:spcPts val="0"/>
                        </a:spcBef>
                        <a:spcAft>
                          <a:spcPts val="0"/>
                        </a:spcAft>
                        <a:buClrTx/>
                        <a:buSzTx/>
                        <a:buFontTx/>
                        <a:buNone/>
                        <a:tabLst/>
                        <a:defRPr/>
                      </a:pPr>
                      <a:r>
                        <a:rPr lang="de-DE" sz="2400" dirty="0">
                          <a:latin typeface="Arial" panose="020B0604020202020204" pitchFamily="34" charset="0"/>
                          <a:cs typeface="Arial" panose="020B0604020202020204" pitchFamily="34" charset="0"/>
                        </a:rPr>
                        <a:t>CP</a:t>
                      </a:r>
                      <a:r>
                        <a:rPr lang="de-DE" sz="2400" baseline="0" dirty="0">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 Cas9</a:t>
                      </a:r>
                      <a:r>
                        <a:rPr lang="cs-CZ" sz="2400" dirty="0">
                          <a:latin typeface="Arial" panose="020B0604020202020204" pitchFamily="34" charset="0"/>
                          <a:cs typeface="Arial" panose="020B0604020202020204" pitchFamily="34" charset="0"/>
                        </a:rPr>
                        <a:t> pufr</a:t>
                      </a:r>
                      <a:endParaRPr lang="de-DE"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25475" indent="-625475"/>
                      <a:r>
                        <a:rPr lang="de-DE" sz="2400" dirty="0">
                          <a:latin typeface="Arial"/>
                          <a:cs typeface="Arial"/>
                        </a:rPr>
                        <a:t>D = pBR322</a:t>
                      </a:r>
                      <a:r>
                        <a:rPr lang="cs-CZ" sz="2400" dirty="0">
                          <a:latin typeface="Arial"/>
                          <a:cs typeface="Arial"/>
                        </a:rPr>
                        <a:t> štěpený</a:t>
                      </a:r>
                      <a:endParaRPr lang="de-DE"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132702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latin typeface="Arial" panose="020B0604020202020204" pitchFamily="34" charset="0"/>
                          <a:cs typeface="Arial" panose="020B0604020202020204" pitchFamily="34" charset="0"/>
                        </a:rPr>
                        <a:t>S</a:t>
                      </a:r>
                      <a:r>
                        <a:rPr lang="de-DE" sz="2400" baseline="0" dirty="0">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 Synt</a:t>
                      </a:r>
                      <a:r>
                        <a:rPr lang="cs-CZ" sz="2400" dirty="0" err="1">
                          <a:latin typeface="Arial" panose="020B0604020202020204" pitchFamily="34" charset="0"/>
                          <a:cs typeface="Arial" panose="020B0604020202020204" pitchFamily="34" charset="0"/>
                        </a:rPr>
                        <a:t>ézované</a:t>
                      </a:r>
                      <a:r>
                        <a:rPr lang="de-DE" sz="2400" dirty="0">
                          <a:latin typeface="Arial" panose="020B0604020202020204" pitchFamily="34" charset="0"/>
                          <a:cs typeface="Arial" panose="020B0604020202020204" pitchFamily="34" charset="0"/>
                        </a:rPr>
                        <a:t> </a:t>
                      </a:r>
                      <a:r>
                        <a:rPr lang="en-US" sz="2400" noProof="0" dirty="0">
                          <a:latin typeface="Arial" panose="020B0604020202020204" pitchFamily="34" charset="0"/>
                          <a:cs typeface="Arial" panose="020B0604020202020204" pitchFamily="34" charset="0"/>
                        </a:rPr>
                        <a:t>gRNA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25475" indent="-625475"/>
                      <a:r>
                        <a:rPr lang="de-DE" sz="2400" dirty="0">
                          <a:latin typeface="Arial" panose="020B0604020202020204" pitchFamily="34" charset="0"/>
                          <a:cs typeface="Arial" panose="020B0604020202020204" pitchFamily="34" charset="0"/>
                        </a:rPr>
                        <a:t>PK  = Protei</a:t>
                      </a:r>
                      <a:r>
                        <a:rPr lang="cs-CZ" sz="2400" dirty="0" err="1">
                          <a:latin typeface="Arial" panose="020B0604020202020204" pitchFamily="34" charset="0"/>
                          <a:cs typeface="Arial" panose="020B0604020202020204" pitchFamily="34" charset="0"/>
                        </a:rPr>
                        <a:t>náza</a:t>
                      </a:r>
                      <a:r>
                        <a:rPr lang="cs-CZ" sz="2400" dirty="0">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8795787"/>
                  </a:ext>
                </a:extLst>
              </a:tr>
            </a:tbl>
          </a:graphicData>
        </a:graphic>
      </p:graphicFrame>
      <p:sp>
        <p:nvSpPr>
          <p:cNvPr id="3" name="Datumsplatzhalter 2">
            <a:extLst>
              <a:ext uri="{FF2B5EF4-FFF2-40B4-BE49-F238E27FC236}">
                <a16:creationId xmlns:a16="http://schemas.microsoft.com/office/drawing/2014/main" id="{B1922724-EEB5-ED5E-5EF4-DF4CA74789EF}"/>
              </a:ext>
            </a:extLst>
          </p:cNvPr>
          <p:cNvSpPr>
            <a:spLocks noGrp="1"/>
          </p:cNvSpPr>
          <p:nvPr>
            <p:ph type="dt" sz="half" idx="10"/>
          </p:nvPr>
        </p:nvSpPr>
        <p:spPr/>
        <p:txBody>
          <a:bodyPr/>
          <a:lstStyle/>
          <a:p>
            <a:fld id="{B12610EC-E267-BD49-89F5-E8E29AB98A16}" type="datetime1">
              <a:rPr lang="de-DE" smtClean="0"/>
              <a:t>13.01.2023</a:t>
            </a:fld>
            <a:endParaRPr lang="en-US" dirty="0"/>
          </a:p>
        </p:txBody>
      </p:sp>
      <p:sp>
        <p:nvSpPr>
          <p:cNvPr id="4" name="Fußzeilenplatzhalter 3">
            <a:extLst>
              <a:ext uri="{FF2B5EF4-FFF2-40B4-BE49-F238E27FC236}">
                <a16:creationId xmlns:a16="http://schemas.microsoft.com/office/drawing/2014/main" id="{5031B059-D379-319C-7E61-786F9C090BFB}"/>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57A6932F-CE69-836C-9FC8-B51584FC4B63}"/>
              </a:ext>
            </a:extLst>
          </p:cNvPr>
          <p:cNvSpPr>
            <a:spLocks noGrp="1"/>
          </p:cNvSpPr>
          <p:nvPr>
            <p:ph type="sldNum" sz="quarter" idx="12"/>
          </p:nvPr>
        </p:nvSpPr>
        <p:spPr/>
        <p:txBody>
          <a:bodyPr/>
          <a:lstStyle/>
          <a:p>
            <a:fld id="{01B7ABBB-F95C-4207-9F24-BB3EEA8B05EE}" type="slidenum">
              <a:rPr lang="en-US" smtClean="0"/>
              <a:pPr/>
              <a:t>41</a:t>
            </a:fld>
            <a:endParaRPr lang="en-US" dirty="0"/>
          </a:p>
        </p:txBody>
      </p:sp>
    </p:spTree>
    <p:extLst>
      <p:ext uri="{BB962C8B-B14F-4D97-AF65-F5344CB8AC3E}">
        <p14:creationId xmlns:p14="http://schemas.microsoft.com/office/powerpoint/2010/main" val="563062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203116" y="260067"/>
            <a:ext cx="85176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0713" marR="0" lvl="0" indent="-620713" algn="l" defTabSz="620713" rtl="0" eaLnBrk="0" fontAlgn="base" latinLnBrk="0" hangingPunct="0">
              <a:lnSpc>
                <a:spcPct val="100000"/>
              </a:lnSpc>
              <a:spcBef>
                <a:spcPct val="0"/>
              </a:spcBef>
              <a:spcAft>
                <a:spcPct val="0"/>
              </a:spcAft>
              <a:buClrTx/>
              <a:buSzTx/>
              <a:buFontTx/>
              <a:buNone/>
              <a:tabLst/>
            </a:pPr>
            <a:r>
              <a:rPr kumimoji="0" lang="de-DE" sz="2800" b="0" i="0" u="none" strike="noStrike" cap="none" normalizeH="0" baseline="0" dirty="0">
                <a:ln>
                  <a:noFill/>
                </a:ln>
                <a:solidFill>
                  <a:schemeClr val="tx1"/>
                </a:solidFill>
                <a:effectLst/>
                <a:latin typeface="Arial" pitchFamily="34" charset="0"/>
                <a:ea typeface="Calibri" pitchFamily="34" charset="0"/>
                <a:cs typeface="Arial" pitchFamily="34" charset="0"/>
              </a:rPr>
              <a:t>5.1 	</a:t>
            </a:r>
            <a:r>
              <a:rPr kumimoji="0" lang="cs-CZ" sz="2800" b="0" i="0" u="none" strike="noStrike" cap="none" normalizeH="0" baseline="0" dirty="0">
                <a:ln>
                  <a:noFill/>
                </a:ln>
                <a:solidFill>
                  <a:schemeClr val="tx1"/>
                </a:solidFill>
                <a:effectLst/>
                <a:latin typeface="Arial" pitchFamily="34" charset="0"/>
                <a:ea typeface="Calibri" pitchFamily="34" charset="0"/>
                <a:cs typeface="Arial" pitchFamily="34" charset="0"/>
              </a:rPr>
              <a:t>Podle následující tabulky </a:t>
            </a:r>
            <a:r>
              <a:rPr kumimoji="0" lang="cs-CZ" sz="2800" b="0" i="0" u="none" strike="noStrike" cap="none" normalizeH="0" baseline="0" dirty="0" err="1">
                <a:ln>
                  <a:noFill/>
                </a:ln>
                <a:solidFill>
                  <a:schemeClr val="tx1"/>
                </a:solidFill>
                <a:effectLst/>
                <a:latin typeface="Arial" pitchFamily="34" charset="0"/>
                <a:ea typeface="Calibri" pitchFamily="34" charset="0"/>
                <a:cs typeface="Arial" pitchFamily="34" charset="0"/>
              </a:rPr>
              <a:t>napipetujte</a:t>
            </a:r>
            <a:r>
              <a:rPr kumimoji="0" lang="cs-CZ" sz="2800" b="0" i="0" u="none" strike="noStrike" cap="none" normalizeH="0" baseline="0" dirty="0">
                <a:ln>
                  <a:noFill/>
                </a:ln>
                <a:solidFill>
                  <a:schemeClr val="tx1"/>
                </a:solidFill>
                <a:effectLst/>
                <a:latin typeface="Arial" pitchFamily="34" charset="0"/>
                <a:ea typeface="Calibri" pitchFamily="34" charset="0"/>
                <a:cs typeface="Arial" pitchFamily="34" charset="0"/>
              </a:rPr>
              <a:t> vzorky 1-3</a:t>
            </a:r>
            <a:r>
              <a:rPr lang="de-DE" sz="2800" dirty="0">
                <a:latin typeface="Arial" pitchFamily="34" charset="0"/>
                <a:ea typeface="Calibri" pitchFamily="34" charset="0"/>
                <a:cs typeface="Arial" pitchFamily="34" charset="0"/>
              </a:rPr>
              <a:t>:</a:t>
            </a:r>
            <a:r>
              <a:rPr kumimoji="0" lang="de-DE"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endParaRPr kumimoji="0" lang="de-DE"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3498200301"/>
              </p:ext>
            </p:extLst>
          </p:nvPr>
        </p:nvGraphicFramePr>
        <p:xfrm>
          <a:off x="-7904" y="992900"/>
          <a:ext cx="9151904" cy="5262880"/>
        </p:xfrm>
        <a:graphic>
          <a:graphicData uri="http://schemas.openxmlformats.org/drawingml/2006/table">
            <a:tbl>
              <a:tblPr firstRow="1" bandRow="1">
                <a:tableStyleId>{5C22544A-7EE6-4342-B048-85BDC9FD1C3A}</a:tableStyleId>
              </a:tblPr>
              <a:tblGrid>
                <a:gridCol w="2494280">
                  <a:extLst>
                    <a:ext uri="{9D8B030D-6E8A-4147-A177-3AD203B41FA5}">
                      <a16:colId xmlns:a16="http://schemas.microsoft.com/office/drawing/2014/main" val="978389623"/>
                    </a:ext>
                  </a:extLst>
                </a:gridCol>
                <a:gridCol w="154594">
                  <a:extLst>
                    <a:ext uri="{9D8B030D-6E8A-4147-A177-3AD203B41FA5}">
                      <a16:colId xmlns:a16="http://schemas.microsoft.com/office/drawing/2014/main" val="714629006"/>
                    </a:ext>
                  </a:extLst>
                </a:gridCol>
                <a:gridCol w="1717614">
                  <a:extLst>
                    <a:ext uri="{9D8B030D-6E8A-4147-A177-3AD203B41FA5}">
                      <a16:colId xmlns:a16="http://schemas.microsoft.com/office/drawing/2014/main" val="4148006979"/>
                    </a:ext>
                  </a:extLst>
                </a:gridCol>
                <a:gridCol w="2268052">
                  <a:extLst>
                    <a:ext uri="{9D8B030D-6E8A-4147-A177-3AD203B41FA5}">
                      <a16:colId xmlns:a16="http://schemas.microsoft.com/office/drawing/2014/main" val="3334083621"/>
                    </a:ext>
                  </a:extLst>
                </a:gridCol>
                <a:gridCol w="2517364">
                  <a:extLst>
                    <a:ext uri="{9D8B030D-6E8A-4147-A177-3AD203B41FA5}">
                      <a16:colId xmlns:a16="http://schemas.microsoft.com/office/drawing/2014/main" val="1213753264"/>
                    </a:ext>
                  </a:extLst>
                </a:gridCol>
              </a:tblGrid>
              <a:tr h="370840">
                <a:tc>
                  <a:txBody>
                    <a:bodyPr/>
                    <a:lstStyle/>
                    <a:p>
                      <a:r>
                        <a:rPr lang="de-DE" dirty="0">
                          <a:latin typeface="Arial" panose="020B0604020202020204" pitchFamily="34" charset="0"/>
                          <a:cs typeface="Arial" panose="020B0604020202020204" pitchFamily="34" charset="0"/>
                        </a:rPr>
                        <a:t>Sample</a:t>
                      </a:r>
                    </a:p>
                  </a:txBody>
                  <a:tcPr/>
                </a:tc>
                <a:tc gridSpan="2">
                  <a:txBody>
                    <a:bodyPr/>
                    <a:lstStyle/>
                    <a:p>
                      <a:pPr algn="ctr"/>
                      <a:r>
                        <a:rPr lang="de-DE" dirty="0">
                          <a:latin typeface="Arial" panose="020B0604020202020204" pitchFamily="34" charset="0"/>
                          <a:cs typeface="Arial" panose="020B0604020202020204" pitchFamily="34" charset="0"/>
                        </a:rPr>
                        <a:t>1</a:t>
                      </a:r>
                    </a:p>
                  </a:txBody>
                  <a:tcPr/>
                </a:tc>
                <a:tc hMerge="1">
                  <a:txBody>
                    <a:bodyPr/>
                    <a:lstStyle/>
                    <a:p>
                      <a:pPr algn="ctr"/>
                      <a:endParaRPr lang="de-DE" dirty="0">
                        <a:latin typeface="Arial" panose="020B0604020202020204" pitchFamily="34" charset="0"/>
                        <a:cs typeface="Arial" panose="020B0604020202020204" pitchFamily="34" charset="0"/>
                      </a:endParaRPr>
                    </a:p>
                  </a:txBody>
                  <a:tcPr/>
                </a:tc>
                <a:tc>
                  <a:txBody>
                    <a:bodyPr/>
                    <a:lstStyle/>
                    <a:p>
                      <a:pPr algn="ctr"/>
                      <a:r>
                        <a:rPr lang="de-DE" dirty="0">
                          <a:latin typeface="Arial" panose="020B0604020202020204" pitchFamily="34" charset="0"/>
                          <a:cs typeface="Arial" panose="020B0604020202020204" pitchFamily="34" charset="0"/>
                        </a:rPr>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3296454949"/>
                  </a:ext>
                </a:extLst>
              </a:tr>
              <a:tr h="370840">
                <a:tc>
                  <a:txBody>
                    <a:bodyPr/>
                    <a:lstStyle/>
                    <a:p>
                      <a:endParaRPr lang="de-DE" dirty="0">
                        <a:latin typeface="Arial" panose="020B0604020202020204" pitchFamily="34" charset="0"/>
                        <a:cs typeface="Arial" panose="020B0604020202020204" pitchFamily="34" charset="0"/>
                      </a:endParaRPr>
                    </a:p>
                  </a:txBody>
                  <a:tcPr/>
                </a:tc>
                <a:tc gridSpan="2">
                  <a:txBody>
                    <a:bodyPr/>
                    <a:lstStyle/>
                    <a:p>
                      <a:r>
                        <a:rPr lang="de-DE" dirty="0">
                          <a:latin typeface="Arial" panose="020B0604020202020204" pitchFamily="34" charset="0"/>
                          <a:cs typeface="Arial" panose="020B0604020202020204" pitchFamily="34" charset="0"/>
                        </a:rPr>
                        <a:t>pBR322</a:t>
                      </a:r>
                      <a:r>
                        <a:rPr lang="de-DE" baseline="-25000" dirty="0">
                          <a:latin typeface="Arial" panose="020B0604020202020204" pitchFamily="34" charset="0"/>
                          <a:cs typeface="Arial" panose="020B0604020202020204" pitchFamily="34" charset="0"/>
                        </a:rPr>
                        <a:t>lin</a:t>
                      </a:r>
                      <a:br>
                        <a:rPr lang="de-DE" dirty="0">
                          <a:latin typeface="Arial" panose="020B0604020202020204" pitchFamily="34" charset="0"/>
                          <a:cs typeface="Arial" panose="020B0604020202020204" pitchFamily="34" charset="0"/>
                        </a:rPr>
                      </a:br>
                      <a:r>
                        <a:rPr lang="cs-CZ" dirty="0">
                          <a:latin typeface="Arial" panose="020B0604020202020204" pitchFamily="34" charset="0"/>
                          <a:cs typeface="Arial" panose="020B0604020202020204" pitchFamily="34" charset="0"/>
                        </a:rPr>
                        <a:t>Slepá kontrola</a:t>
                      </a:r>
                      <a:endParaRPr lang="de-DE" dirty="0">
                        <a:latin typeface="Arial" panose="020B0604020202020204" pitchFamily="34" charset="0"/>
                        <a:cs typeface="Arial" panose="020B0604020202020204" pitchFamily="34" charset="0"/>
                      </a:endParaRPr>
                    </a:p>
                  </a:txBody>
                  <a:tcPr/>
                </a:tc>
                <a:tc hMerge="1">
                  <a:txBody>
                    <a:bodyPr/>
                    <a:lstStyle/>
                    <a:p>
                      <a:endParaRPr lang="de-DE"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cs typeface="Arial" panose="020B0604020202020204" pitchFamily="34" charset="0"/>
                        </a:rPr>
                        <a:t>pBR322</a:t>
                      </a:r>
                      <a:r>
                        <a:rPr lang="de-DE" baseline="-25000" dirty="0">
                          <a:latin typeface="Arial" panose="020B0604020202020204" pitchFamily="34" charset="0"/>
                          <a:cs typeface="Arial" panose="020B0604020202020204" pitchFamily="34" charset="0"/>
                        </a:rPr>
                        <a:t>lin</a:t>
                      </a:r>
                      <a:br>
                        <a:rPr lang="de-DE" baseline="-25000" dirty="0">
                          <a:latin typeface="Arial" panose="020B0604020202020204" pitchFamily="34" charset="0"/>
                          <a:cs typeface="Arial" panose="020B0604020202020204" pitchFamily="34" charset="0"/>
                        </a:rPr>
                      </a:br>
                      <a:r>
                        <a:rPr lang="cs-CZ" dirty="0">
                          <a:latin typeface="Arial" panose="020B0604020202020204" pitchFamily="34" charset="0"/>
                          <a:cs typeface="Arial" panose="020B0604020202020204" pitchFamily="34" charset="0"/>
                        </a:rPr>
                        <a:t>střižený </a:t>
                      </a:r>
                      <a:r>
                        <a:rPr lang="de-DE" dirty="0">
                          <a:latin typeface="Arial" panose="020B0604020202020204" pitchFamily="34" charset="0"/>
                          <a:cs typeface="Arial" panose="020B0604020202020204" pitchFamily="34" charset="0"/>
                        </a:rPr>
                        <a:t>Cas9 (</a:t>
                      </a:r>
                      <a:r>
                        <a:rPr lang="cs-CZ" dirty="0">
                          <a:latin typeface="Arial" panose="020B0604020202020204" pitchFamily="34" charset="0"/>
                          <a:cs typeface="Arial" panose="020B0604020202020204" pitchFamily="34" charset="0"/>
                        </a:rPr>
                        <a:t>bez </a:t>
                      </a:r>
                      <a:r>
                        <a:rPr lang="de-DE" dirty="0">
                          <a:latin typeface="Arial" panose="020B0604020202020204" pitchFamily="34" charset="0"/>
                          <a:cs typeface="Arial" panose="020B0604020202020204" pitchFamily="34" charset="0"/>
                        </a:rPr>
                        <a:t> gRNA)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cs typeface="Arial" panose="020B0604020202020204" pitchFamily="34" charset="0"/>
                        </a:rPr>
                        <a:t>pBR322</a:t>
                      </a:r>
                      <a:r>
                        <a:rPr lang="de-DE" baseline="-25000" dirty="0">
                          <a:latin typeface="Arial" panose="020B0604020202020204" pitchFamily="34" charset="0"/>
                          <a:cs typeface="Arial" panose="020B0604020202020204" pitchFamily="34" charset="0"/>
                        </a:rPr>
                        <a:t>lin</a:t>
                      </a:r>
                      <a:br>
                        <a:rPr lang="de-DE" baseline="-25000" dirty="0">
                          <a:latin typeface="Arial" panose="020B0604020202020204" pitchFamily="34" charset="0"/>
                          <a:cs typeface="Arial" panose="020B0604020202020204" pitchFamily="34" charset="0"/>
                        </a:rPr>
                      </a:br>
                      <a:r>
                        <a:rPr lang="cs-CZ" dirty="0">
                          <a:latin typeface="Arial" panose="020B0604020202020204" pitchFamily="34" charset="0"/>
                          <a:cs typeface="Arial" panose="020B0604020202020204" pitchFamily="34" charset="0"/>
                        </a:rPr>
                        <a:t>Střižený Ca</a:t>
                      </a:r>
                      <a:r>
                        <a:rPr lang="de-DE" dirty="0">
                          <a:latin typeface="Arial" panose="020B0604020202020204" pitchFamily="34" charset="0"/>
                          <a:cs typeface="Arial" panose="020B0604020202020204" pitchFamily="34" charset="0"/>
                        </a:rPr>
                        <a:t>s</a:t>
                      </a:r>
                      <a:r>
                        <a:rPr lang="cs-CZ" dirty="0" err="1">
                          <a:latin typeface="Arial" panose="020B0604020202020204" pitchFamily="34" charset="0"/>
                          <a:cs typeface="Arial" panose="020B0604020202020204" pitchFamily="34" charset="0"/>
                        </a:rPr>
                        <a:t>em</a:t>
                      </a:r>
                      <a:r>
                        <a:rPr lang="de-DE" dirty="0">
                          <a:latin typeface="Arial" panose="020B0604020202020204" pitchFamily="34" charset="0"/>
                          <a:cs typeface="Arial" panose="020B0604020202020204" pitchFamily="34" charset="0"/>
                        </a:rPr>
                        <a:t>9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gRNA (S) </a:t>
                      </a:r>
                    </a:p>
                  </a:txBody>
                  <a:tcPr/>
                </a:tc>
                <a:extLst>
                  <a:ext uri="{0D108BD9-81ED-4DB2-BD59-A6C34878D82A}">
                    <a16:rowId xmlns:a16="http://schemas.microsoft.com/office/drawing/2014/main" val="137857562"/>
                  </a:ext>
                </a:extLst>
              </a:tr>
              <a:tr h="370840">
                <a:tc>
                  <a:txBody>
                    <a:bodyPr/>
                    <a:lstStyle/>
                    <a:p>
                      <a:r>
                        <a:rPr lang="de-DE" b="1" dirty="0">
                          <a:latin typeface="Arial" panose="020B0604020202020204" pitchFamily="34" charset="0"/>
                          <a:cs typeface="Arial" panose="020B0604020202020204" pitchFamily="34" charset="0"/>
                        </a:rPr>
                        <a:t>H</a:t>
                      </a:r>
                      <a:r>
                        <a:rPr lang="de-DE" b="1" baseline="-25000" dirty="0">
                          <a:latin typeface="Arial" panose="020B0604020202020204" pitchFamily="34" charset="0"/>
                          <a:cs typeface="Arial" panose="020B0604020202020204" pitchFamily="34" charset="0"/>
                        </a:rPr>
                        <a:t>2</a:t>
                      </a:r>
                      <a:r>
                        <a:rPr lang="de-DE" b="1" baseline="0" dirty="0">
                          <a:latin typeface="Arial" panose="020B0604020202020204" pitchFamily="34" charset="0"/>
                          <a:cs typeface="Arial" panose="020B0604020202020204" pitchFamily="34" charset="0"/>
                        </a:rPr>
                        <a:t>O</a:t>
                      </a:r>
                      <a:r>
                        <a:rPr lang="cs-CZ" b="1" baseline="0" dirty="0">
                          <a:latin typeface="Arial" panose="020B0604020202020204" pitchFamily="34" charset="0"/>
                          <a:cs typeface="Arial" panose="020B0604020202020204" pitchFamily="34" charset="0"/>
                        </a:rPr>
                        <a:t> (bez nukleázy)</a:t>
                      </a:r>
                      <a:endParaRPr lang="de-DE" sz="1400" b="0" dirty="0">
                        <a:latin typeface="Arial" panose="020B0604020202020204" pitchFamily="34" charset="0"/>
                        <a:cs typeface="Arial" panose="020B0604020202020204" pitchFamily="34" charset="0"/>
                      </a:endParaRPr>
                    </a:p>
                  </a:txBody>
                  <a:tcPr/>
                </a:tc>
                <a:tc gridSpan="2">
                  <a:txBody>
                    <a:bodyPr/>
                    <a:lstStyle/>
                    <a:p>
                      <a:r>
                        <a:rPr lang="de-DE" dirty="0">
                          <a:latin typeface="Arial" panose="020B0604020202020204" pitchFamily="34" charset="0"/>
                          <a:cs typeface="Arial" panose="020B0604020202020204" pitchFamily="34" charset="0"/>
                        </a:rPr>
                        <a:t>24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tc hMerge="1">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a:latin typeface="Arial" panose="020B0604020202020204" pitchFamily="34" charset="0"/>
                          <a:cs typeface="Arial" panose="020B0604020202020204" pitchFamily="34" charset="0"/>
                        </a:rPr>
                        <a:t>23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tc>
                  <a:txBody>
                    <a:bodyPr/>
                    <a:lstStyle/>
                    <a:p>
                      <a:r>
                        <a:rPr lang="de-DE" dirty="0">
                          <a:latin typeface="Arial" panose="020B0604020202020204" pitchFamily="34" charset="0"/>
                          <a:cs typeface="Arial" panose="020B0604020202020204" pitchFamily="34" charset="0"/>
                        </a:rPr>
                        <a:t>22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74059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latin typeface="Arial" panose="020B0604020202020204" pitchFamily="34" charset="0"/>
                          <a:cs typeface="Arial" panose="020B0604020202020204" pitchFamily="34" charset="0"/>
                        </a:rPr>
                        <a:t>CP</a:t>
                      </a:r>
                      <a:r>
                        <a:rPr lang="de-DE"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pufr</a:t>
                      </a:r>
                      <a:r>
                        <a:rPr lang="de-DE" dirty="0">
                          <a:latin typeface="Arial" panose="020B0604020202020204" pitchFamily="34" charset="0"/>
                          <a:cs typeface="Arial" panose="020B0604020202020204" pitchFamily="34" charset="0"/>
                        </a:rPr>
                        <a:t> 3.1)</a:t>
                      </a:r>
                    </a:p>
                  </a:txBody>
                  <a:tcPr/>
                </a:tc>
                <a:tc gridSpan="2">
                  <a:txBody>
                    <a:bodyPr/>
                    <a:lstStyle/>
                    <a:p>
                      <a:r>
                        <a:rPr lang="de-DE" dirty="0">
                          <a:latin typeface="Arial" panose="020B0604020202020204" pitchFamily="34" charset="0"/>
                          <a:cs typeface="Arial" panose="020B0604020202020204" pitchFamily="34" charset="0"/>
                        </a:rPr>
                        <a:t>  3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tc hMerge="1">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a:latin typeface="Arial" panose="020B0604020202020204" pitchFamily="34" charset="0"/>
                          <a:cs typeface="Arial" panose="020B0604020202020204" pitchFamily="34" charset="0"/>
                        </a:rPr>
                        <a:t>  3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tc>
                  <a:txBody>
                    <a:bodyPr/>
                    <a:lstStyle/>
                    <a:p>
                      <a:r>
                        <a:rPr lang="de-DE" dirty="0">
                          <a:latin typeface="Arial" panose="020B0604020202020204" pitchFamily="34" charset="0"/>
                          <a:cs typeface="Arial" panose="020B0604020202020204" pitchFamily="34" charset="0"/>
                        </a:rPr>
                        <a:t>  3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875181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latin typeface="Arial" panose="020B0604020202020204" pitchFamily="34" charset="0"/>
                          <a:cs typeface="Arial" panose="020B0604020202020204" pitchFamily="34" charset="0"/>
                        </a:rPr>
                        <a:t>S </a:t>
                      </a:r>
                      <a:r>
                        <a:rPr lang="de-DE" b="0" dirty="0">
                          <a:latin typeface="Arial" panose="020B0604020202020204" pitchFamily="34" charset="0"/>
                          <a:cs typeface="Arial" panose="020B0604020202020204" pitchFamily="34" charset="0"/>
                        </a:rPr>
                        <a:t>(</a:t>
                      </a:r>
                      <a:r>
                        <a:rPr lang="cs-CZ" b="0" dirty="0" err="1">
                          <a:latin typeface="Arial" panose="020B0604020202020204" pitchFamily="34" charset="0"/>
                          <a:cs typeface="Arial" panose="020B0604020202020204" pitchFamily="34" charset="0"/>
                        </a:rPr>
                        <a:t>nasyntézované</a:t>
                      </a:r>
                      <a:r>
                        <a:rPr lang="cs-CZ" b="0" dirty="0">
                          <a:latin typeface="Arial" panose="020B0604020202020204" pitchFamily="34" charset="0"/>
                          <a:cs typeface="Arial" panose="020B0604020202020204" pitchFamily="34" charset="0"/>
                        </a:rPr>
                        <a:t> </a:t>
                      </a:r>
                      <a:r>
                        <a:rPr lang="de-DE" b="0" dirty="0" err="1">
                          <a:latin typeface="Arial" panose="020B0604020202020204" pitchFamily="34" charset="0"/>
                          <a:cs typeface="Arial" panose="020B0604020202020204" pitchFamily="34" charset="0"/>
                        </a:rPr>
                        <a:t>gRNA</a:t>
                      </a:r>
                      <a:r>
                        <a:rPr lang="de-DE" b="0" dirty="0">
                          <a:latin typeface="Arial" panose="020B0604020202020204" pitchFamily="34" charset="0"/>
                          <a:cs typeface="Arial" panose="020B0604020202020204" pitchFamily="34" charset="0"/>
                        </a:rPr>
                        <a:t>)</a:t>
                      </a:r>
                    </a:p>
                  </a:txBody>
                  <a:tcPr/>
                </a:tc>
                <a:tc gridSpan="2">
                  <a:txBody>
                    <a:bodyPr/>
                    <a:lstStyle/>
                    <a:p>
                      <a:r>
                        <a:rPr lang="de-DE" dirty="0">
                          <a:latin typeface="Arial" panose="020B0604020202020204" pitchFamily="34" charset="0"/>
                          <a:cs typeface="Arial" panose="020B0604020202020204" pitchFamily="34" charset="0"/>
                        </a:rPr>
                        <a:t>  0</a:t>
                      </a:r>
                    </a:p>
                  </a:txBody>
                  <a:tcPr/>
                </a:tc>
                <a:tc hMerge="1">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a:latin typeface="Arial" panose="020B0604020202020204" pitchFamily="34" charset="0"/>
                          <a:cs typeface="Arial" panose="020B0604020202020204" pitchFamily="34" charset="0"/>
                        </a:rPr>
                        <a:t>  0</a:t>
                      </a:r>
                    </a:p>
                  </a:txBody>
                  <a:tcPr/>
                </a:tc>
                <a:tc>
                  <a:txBody>
                    <a:bodyPr/>
                    <a:lstStyle/>
                    <a:p>
                      <a:r>
                        <a:rPr lang="de-DE" dirty="0">
                          <a:latin typeface="Arial" panose="020B0604020202020204" pitchFamily="34" charset="0"/>
                          <a:cs typeface="Arial" panose="020B0604020202020204" pitchFamily="34" charset="0"/>
                        </a:rPr>
                        <a:t>  1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6556646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latin typeface="Arial" panose="020B0604020202020204" pitchFamily="34" charset="0"/>
                          <a:cs typeface="Arial" panose="020B0604020202020204" pitchFamily="34" charset="0"/>
                        </a:rPr>
                        <a:t>Cas9 Nu</a:t>
                      </a:r>
                      <a:r>
                        <a:rPr lang="cs-CZ" b="1" dirty="0" err="1">
                          <a:latin typeface="Arial" panose="020B0604020202020204" pitchFamily="34" charset="0"/>
                          <a:cs typeface="Arial" panose="020B0604020202020204" pitchFamily="34" charset="0"/>
                        </a:rPr>
                        <a:t>kleáza</a:t>
                      </a:r>
                      <a:endParaRPr lang="de-DE" b="1" dirty="0">
                        <a:latin typeface="Arial" panose="020B0604020202020204" pitchFamily="34" charset="0"/>
                        <a:cs typeface="Arial" panose="020B0604020202020204" pitchFamily="34" charset="0"/>
                      </a:endParaRPr>
                    </a:p>
                  </a:txBody>
                  <a:tcPr/>
                </a:tc>
                <a:tc gridSpan="2">
                  <a:txBody>
                    <a:bodyPr/>
                    <a:lstStyle/>
                    <a:p>
                      <a:r>
                        <a:rPr lang="de-DE" dirty="0">
                          <a:latin typeface="Arial" panose="020B0604020202020204" pitchFamily="34" charset="0"/>
                          <a:cs typeface="Arial" panose="020B0604020202020204" pitchFamily="34" charset="0"/>
                        </a:rPr>
                        <a:t>  0</a:t>
                      </a:r>
                    </a:p>
                  </a:txBody>
                  <a:tcPr/>
                </a:tc>
                <a:tc hMerge="1">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a:latin typeface="Arial" panose="020B0604020202020204" pitchFamily="34" charset="0"/>
                          <a:cs typeface="Arial" panose="020B0604020202020204" pitchFamily="34" charset="0"/>
                        </a:rPr>
                        <a:t>  1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tc>
                  <a:txBody>
                    <a:bodyPr/>
                    <a:lstStyle/>
                    <a:p>
                      <a:r>
                        <a:rPr lang="de-DE" dirty="0">
                          <a:latin typeface="Arial" panose="020B0604020202020204" pitchFamily="34" charset="0"/>
                          <a:cs typeface="Arial" panose="020B0604020202020204" pitchFamily="34" charset="0"/>
                        </a:rPr>
                        <a:t>  1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0369117"/>
                  </a:ext>
                </a:extLst>
              </a:tr>
              <a:tr h="37084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a:latin typeface="Arial" panose="020B0604020202020204" pitchFamily="34" charset="0"/>
                          <a:cs typeface="Arial" panose="020B0604020202020204" pitchFamily="34" charset="0"/>
                        </a:rPr>
                        <a:t>Zkumavku poklepáváním promíchejte a inkubujte 10 minut při pokojové teplotě</a:t>
                      </a:r>
                      <a:endParaRPr lang="de-DE" dirty="0">
                        <a:latin typeface="Arial" panose="020B0604020202020204" pitchFamily="34" charset="0"/>
                        <a:cs typeface="Arial" panose="020B0604020202020204" pitchFamily="34" charset="0"/>
                      </a:endParaRPr>
                    </a:p>
                  </a:txBody>
                  <a:tcPr/>
                </a:tc>
                <a:tc hMerge="1">
                  <a:txBody>
                    <a:bodyPr/>
                    <a:lstStyle/>
                    <a:p>
                      <a:endParaRPr lang="de-DE"/>
                    </a:p>
                  </a:txBody>
                  <a:tcPr/>
                </a:tc>
                <a:tc hMerge="1">
                  <a:txBody>
                    <a:bodyPr/>
                    <a:lstStyle/>
                    <a:p>
                      <a:endParaRPr lang="cs-CZ"/>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781586095"/>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latin typeface="Arial" panose="020B0604020202020204" pitchFamily="34" charset="0"/>
                          <a:cs typeface="Arial" panose="020B0604020202020204" pitchFamily="34" charset="0"/>
                        </a:rPr>
                        <a:t>D </a:t>
                      </a:r>
                      <a:r>
                        <a:rPr lang="de-DE" dirty="0">
                          <a:latin typeface="Arial" panose="020B0604020202020204" pitchFamily="34" charset="0"/>
                          <a:cs typeface="Arial" panose="020B0604020202020204" pitchFamily="34" charset="0"/>
                        </a:rPr>
                        <a:t>(</a:t>
                      </a:r>
                      <a:r>
                        <a:rPr lang="cs-CZ" dirty="0" err="1">
                          <a:latin typeface="Arial" panose="020B0604020202020204" pitchFamily="34" charset="0"/>
                          <a:cs typeface="Arial" panose="020B0604020202020204" pitchFamily="34" charset="0"/>
                        </a:rPr>
                        <a:t>Naštěpený</a:t>
                      </a:r>
                      <a:r>
                        <a:rPr lang="de-DE" baseline="0" dirty="0">
                          <a:latin typeface="Arial" panose="020B0604020202020204" pitchFamily="34" charset="0"/>
                          <a:cs typeface="Arial" panose="020B0604020202020204" pitchFamily="34" charset="0"/>
                        </a:rPr>
                        <a:t> plasmid)</a:t>
                      </a:r>
                      <a:endParaRPr lang="de-DE" dirty="0">
                        <a:latin typeface="Arial" panose="020B0604020202020204" pitchFamily="34" charset="0"/>
                        <a:cs typeface="Arial" panose="020B0604020202020204" pitchFamily="34" charset="0"/>
                      </a:endParaRPr>
                    </a:p>
                  </a:txBody>
                  <a:tcPr/>
                </a:tc>
                <a:tc hMerge="1">
                  <a:txBody>
                    <a:bodyPr/>
                    <a:lstStyle/>
                    <a:p>
                      <a:r>
                        <a:rPr lang="de-DE" dirty="0">
                          <a:latin typeface="Arial" panose="020B0604020202020204" pitchFamily="34" charset="0"/>
                          <a:cs typeface="Arial" panose="020B0604020202020204" pitchFamily="34" charset="0"/>
                        </a:rPr>
                        <a:t>  1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tc>
                  <a:txBody>
                    <a:bodyPr/>
                    <a:lstStyle/>
                    <a:p>
                      <a:r>
                        <a:rPr lang="de-DE">
                          <a:latin typeface="Arial" panose="020B0604020202020204" pitchFamily="34" charset="0"/>
                          <a:cs typeface="Arial" panose="020B0604020202020204" pitchFamily="34" charset="0"/>
                        </a:rPr>
                        <a:t>  1 </a:t>
                      </a:r>
                      <a:r>
                        <a:rPr kumimoji="0" lang="de-DE" sz="1800" b="0" i="0" u="none" strike="noStrike" cap="none" normalizeH="0" baseline="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tc>
                  <a:txBody>
                    <a:bodyPr/>
                    <a:lstStyle/>
                    <a:p>
                      <a:r>
                        <a:rPr lang="de-DE" dirty="0">
                          <a:latin typeface="Arial" panose="020B0604020202020204" pitchFamily="34" charset="0"/>
                          <a:cs typeface="Arial" panose="020B0604020202020204" pitchFamily="34" charset="0"/>
                        </a:rPr>
                        <a:t>  1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tc>
                  <a:txBody>
                    <a:bodyPr/>
                    <a:lstStyle/>
                    <a:p>
                      <a:r>
                        <a:rPr lang="de-DE" dirty="0">
                          <a:latin typeface="Arial" panose="020B0604020202020204" pitchFamily="34" charset="0"/>
                          <a:cs typeface="Arial" panose="020B0604020202020204" pitchFamily="34" charset="0"/>
                        </a:rPr>
                        <a:t>  1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96609363"/>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latin typeface="Arial" panose="020B0604020202020204" pitchFamily="34" charset="0"/>
                          <a:cs typeface="Arial" panose="020B0604020202020204" pitchFamily="34" charset="0"/>
                        </a:rPr>
                        <a:t>H</a:t>
                      </a:r>
                      <a:r>
                        <a:rPr lang="de-DE" b="1" baseline="-25000" dirty="0">
                          <a:latin typeface="Arial" panose="020B0604020202020204" pitchFamily="34" charset="0"/>
                          <a:cs typeface="Arial" panose="020B0604020202020204" pitchFamily="34" charset="0"/>
                        </a:rPr>
                        <a:t>2</a:t>
                      </a:r>
                      <a:r>
                        <a:rPr lang="de-DE" b="1" baseline="0" dirty="0">
                          <a:latin typeface="Arial" panose="020B0604020202020204" pitchFamily="34" charset="0"/>
                          <a:cs typeface="Arial" panose="020B0604020202020204" pitchFamily="34" charset="0"/>
                        </a:rPr>
                        <a:t>O</a:t>
                      </a:r>
                      <a:r>
                        <a:rPr lang="de-DE" b="0" baseline="0" dirty="0">
                          <a:latin typeface="Arial" panose="020B0604020202020204" pitchFamily="34" charset="0"/>
                          <a:cs typeface="Arial" panose="020B0604020202020204" pitchFamily="34" charset="0"/>
                        </a:rPr>
                        <a:t> (</a:t>
                      </a:r>
                      <a:r>
                        <a:rPr lang="cs-CZ" b="0" baseline="0" dirty="0">
                          <a:latin typeface="Arial" panose="020B0604020202020204" pitchFamily="34" charset="0"/>
                          <a:cs typeface="Arial" panose="020B0604020202020204" pitchFamily="34" charset="0"/>
                        </a:rPr>
                        <a:t>bez nukleázy</a:t>
                      </a:r>
                      <a:r>
                        <a:rPr lang="de-DE" b="0" baseline="0" dirty="0">
                          <a:latin typeface="Arial" panose="020B0604020202020204" pitchFamily="34" charset="0"/>
                          <a:cs typeface="Arial" panose="020B0604020202020204" pitchFamily="34" charset="0"/>
                        </a:rPr>
                        <a:t>)</a:t>
                      </a:r>
                      <a:endParaRPr lang="de-DE" b="1" dirty="0">
                        <a:latin typeface="Arial" panose="020B0604020202020204" pitchFamily="34" charset="0"/>
                        <a:cs typeface="Arial" panose="020B060402020202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cs typeface="Arial" panose="020B0604020202020204" pitchFamily="34" charset="0"/>
                        </a:rPr>
                        <a:t>  2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cs typeface="Arial" panose="020B0604020202020204" pitchFamily="34" charset="0"/>
                        </a:rPr>
                        <a:t>  2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cs typeface="Arial" panose="020B0604020202020204" pitchFamily="34" charset="0"/>
                        </a:rPr>
                        <a:t>  2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cs typeface="Arial" panose="020B0604020202020204" pitchFamily="34" charset="0"/>
                        </a:rPr>
                        <a:t>  2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6361514"/>
                  </a:ext>
                </a:extLst>
              </a:tr>
              <a:tr h="37084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aseline="0" dirty="0">
                          <a:latin typeface="Arial" panose="020B0604020202020204" pitchFamily="34" charset="0"/>
                          <a:cs typeface="Arial" panose="020B0604020202020204" pitchFamily="34" charset="0"/>
                        </a:rPr>
                        <a:t>Zkumavku poklepáváním promíchejte a inkubujte 10 minut  při </a:t>
                      </a:r>
                      <a:r>
                        <a:rPr lang="de-DE" baseline="0" dirty="0">
                          <a:latin typeface="Arial" panose="020B0604020202020204" pitchFamily="34" charset="0"/>
                          <a:cs typeface="Arial" panose="020B0604020202020204" pitchFamily="34" charset="0"/>
                        </a:rPr>
                        <a:t>37 °C</a:t>
                      </a:r>
                      <a:endParaRPr lang="de-DE" dirty="0">
                        <a:latin typeface="Arial" panose="020B0604020202020204" pitchFamily="34" charset="0"/>
                        <a:cs typeface="Arial" panose="020B0604020202020204" pitchFamily="34" charset="0"/>
                      </a:endParaRPr>
                    </a:p>
                  </a:txBody>
                  <a:tcPr anchor="ctr"/>
                </a:tc>
                <a:tc hMerge="1">
                  <a:txBody>
                    <a:bodyPr/>
                    <a:lstStyle/>
                    <a:p>
                      <a:endParaRPr lang="de-DE"/>
                    </a:p>
                  </a:txBody>
                  <a:tcPr/>
                </a:tc>
                <a:tc hMerge="1">
                  <a:txBody>
                    <a:bodyPr/>
                    <a:lstStyle/>
                    <a:p>
                      <a:endParaRPr lang="cs-CZ"/>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978815473"/>
                  </a:ext>
                </a:extLst>
              </a:tr>
              <a:tr h="370840">
                <a:tc>
                  <a:txBody>
                    <a:bodyPr/>
                    <a:lstStyle/>
                    <a:p>
                      <a:pPr algn="l"/>
                      <a:r>
                        <a:rPr lang="de-DE" b="1" dirty="0">
                          <a:latin typeface="Arial" panose="020B0604020202020204" pitchFamily="34" charset="0"/>
                          <a:cs typeface="Arial" panose="020B0604020202020204" pitchFamily="34" charset="0"/>
                        </a:rPr>
                        <a:t>PK</a:t>
                      </a:r>
                      <a:r>
                        <a:rPr lang="de-DE" dirty="0">
                          <a:latin typeface="Arial" panose="020B0604020202020204" pitchFamily="34" charset="0"/>
                          <a:cs typeface="Arial" panose="020B0604020202020204" pitchFamily="34" charset="0"/>
                        </a:rPr>
                        <a:t> (Protei</a:t>
                      </a:r>
                      <a:r>
                        <a:rPr lang="cs-CZ" dirty="0" err="1">
                          <a:latin typeface="Arial" panose="020B0604020202020204" pitchFamily="34" charset="0"/>
                          <a:cs typeface="Arial" panose="020B0604020202020204" pitchFamily="34" charset="0"/>
                        </a:rPr>
                        <a:t>náza</a:t>
                      </a:r>
                      <a:r>
                        <a:rPr lang="de-DE" dirty="0">
                          <a:latin typeface="Arial" panose="020B0604020202020204" pitchFamily="34" charset="0"/>
                          <a:cs typeface="Arial" panose="020B0604020202020204" pitchFamily="34" charset="0"/>
                        </a:rPr>
                        <a:t> K)</a:t>
                      </a:r>
                    </a:p>
                  </a:txBody>
                  <a:tcPr anchor="ctr"/>
                </a:tc>
                <a:tc gridSpan="2">
                  <a:txBody>
                    <a:bodyPr/>
                    <a:lstStyle/>
                    <a:p>
                      <a:r>
                        <a:rPr lang="de-DE" dirty="0">
                          <a:latin typeface="Arial" panose="020B0604020202020204" pitchFamily="34" charset="0"/>
                          <a:cs typeface="Arial" panose="020B0604020202020204" pitchFamily="34" charset="0"/>
                        </a:rPr>
                        <a:t>  1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nchor="ctr"/>
                </a:tc>
                <a:tc hMerge="1">
                  <a:txBody>
                    <a:bodyPr/>
                    <a:lstStyle/>
                    <a:p>
                      <a:endParaRPr lang="de-DE" dirty="0">
                        <a:latin typeface="Arial" panose="020B0604020202020204" pitchFamily="34" charset="0"/>
                        <a:cs typeface="Arial" panose="020B0604020202020204" pitchFamily="34" charset="0"/>
                      </a:endParaRPr>
                    </a:p>
                  </a:txBody>
                  <a:tcPr anchor="ctr"/>
                </a:tc>
                <a:tc>
                  <a:txBody>
                    <a:bodyPr/>
                    <a:lstStyle/>
                    <a:p>
                      <a:r>
                        <a:rPr lang="de-DE" dirty="0">
                          <a:latin typeface="Arial" panose="020B0604020202020204" pitchFamily="34" charset="0"/>
                          <a:cs typeface="Arial" panose="020B0604020202020204" pitchFamily="34" charset="0"/>
                        </a:rPr>
                        <a:t>  1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nchor="ctr"/>
                </a:tc>
                <a:tc>
                  <a:txBody>
                    <a:bodyPr/>
                    <a:lstStyle/>
                    <a:p>
                      <a:r>
                        <a:rPr lang="de-DE" dirty="0">
                          <a:latin typeface="Arial" panose="020B0604020202020204" pitchFamily="34" charset="0"/>
                          <a:cs typeface="Arial" panose="020B0604020202020204" pitchFamily="34" charset="0"/>
                        </a:rPr>
                        <a:t>  1 </a:t>
                      </a:r>
                      <a:r>
                        <a:rPr kumimoji="0" lang="de-DE" sz="1800" b="0" i="0" u="none" strike="noStrike" cap="none" normalizeH="0" baseline="0" dirty="0">
                          <a:ln>
                            <a:noFill/>
                          </a:ln>
                          <a:solidFill>
                            <a:schemeClr val="tx1"/>
                          </a:solidFill>
                          <a:effectLst/>
                          <a:latin typeface="Arial" pitchFamily="34" charset="0"/>
                          <a:ea typeface="Calibri" pitchFamily="34" charset="0"/>
                          <a:cs typeface="Arial" pitchFamily="34" charset="0"/>
                        </a:rPr>
                        <a:t>µL</a:t>
                      </a:r>
                      <a:endParaRPr lang="de-DE"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86998852"/>
                  </a:ext>
                </a:extLst>
              </a:tr>
              <a:tr h="37084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a:latin typeface="Arial" panose="020B0604020202020204" pitchFamily="34" charset="0"/>
                          <a:cs typeface="Arial" panose="020B0604020202020204" pitchFamily="34" charset="0"/>
                        </a:rPr>
                        <a:t>Zkumavku poklepáváním promíchejte a inkubujte 10 minut při pokojové teplotě </a:t>
                      </a:r>
                      <a:endParaRPr lang="de-DE" dirty="0">
                        <a:latin typeface="Arial" panose="020B0604020202020204" pitchFamily="34" charset="0"/>
                        <a:cs typeface="Arial" panose="020B0604020202020204" pitchFamily="34" charset="0"/>
                      </a:endParaRPr>
                    </a:p>
                  </a:txBody>
                  <a:tcPr anchor="ctr"/>
                </a:tc>
                <a:tc hMerge="1">
                  <a:txBody>
                    <a:bodyPr/>
                    <a:lstStyle/>
                    <a:p>
                      <a:endParaRPr lang="de-DE"/>
                    </a:p>
                  </a:txBody>
                  <a:tcPr/>
                </a:tc>
                <a:tc hMerge="1">
                  <a:txBody>
                    <a:bodyPr/>
                    <a:lstStyle/>
                    <a:p>
                      <a:endParaRPr lang="cs-CZ"/>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751233776"/>
                  </a:ext>
                </a:extLst>
              </a:tr>
            </a:tbl>
          </a:graphicData>
        </a:graphic>
      </p:graphicFrame>
      <p:sp>
        <p:nvSpPr>
          <p:cNvPr id="2" name="Datumsplatzhalter 1">
            <a:extLst>
              <a:ext uri="{FF2B5EF4-FFF2-40B4-BE49-F238E27FC236}">
                <a16:creationId xmlns:a16="http://schemas.microsoft.com/office/drawing/2014/main" id="{8DD9C009-7751-E41A-F091-574AF2625D3B}"/>
              </a:ext>
            </a:extLst>
          </p:cNvPr>
          <p:cNvSpPr>
            <a:spLocks noGrp="1"/>
          </p:cNvSpPr>
          <p:nvPr>
            <p:ph type="dt" sz="half" idx="10"/>
          </p:nvPr>
        </p:nvSpPr>
        <p:spPr/>
        <p:txBody>
          <a:bodyPr/>
          <a:lstStyle/>
          <a:p>
            <a:fld id="{24C4CA54-C9C2-D846-9EF9-D13B6EF04FBE}" type="datetime1">
              <a:rPr lang="de-DE" smtClean="0"/>
              <a:t>13.01.2023</a:t>
            </a:fld>
            <a:endParaRPr lang="en-US" dirty="0"/>
          </a:p>
        </p:txBody>
      </p:sp>
      <p:sp>
        <p:nvSpPr>
          <p:cNvPr id="4" name="Fußzeilenplatzhalter 3">
            <a:extLst>
              <a:ext uri="{FF2B5EF4-FFF2-40B4-BE49-F238E27FC236}">
                <a16:creationId xmlns:a16="http://schemas.microsoft.com/office/drawing/2014/main" id="{B7C3E525-4C09-53AA-54AD-47DF2578AA98}"/>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3E1FB9BF-5352-C98E-194B-F46633449F86}"/>
              </a:ext>
            </a:extLst>
          </p:cNvPr>
          <p:cNvSpPr>
            <a:spLocks noGrp="1"/>
          </p:cNvSpPr>
          <p:nvPr>
            <p:ph type="sldNum" sz="quarter" idx="12"/>
          </p:nvPr>
        </p:nvSpPr>
        <p:spPr/>
        <p:txBody>
          <a:bodyPr/>
          <a:lstStyle/>
          <a:p>
            <a:fld id="{01B7ABBB-F95C-4207-9F24-BB3EEA8B05EE}" type="slidenum">
              <a:rPr lang="en-US" smtClean="0"/>
              <a:pPr/>
              <a:t>42</a:t>
            </a:fld>
            <a:endParaRPr lang="en-US" dirty="0"/>
          </a:p>
        </p:txBody>
      </p:sp>
      <p:pic>
        <p:nvPicPr>
          <p:cNvPr id="7" name="Grafik 6">
            <a:extLst>
              <a:ext uri="{FF2B5EF4-FFF2-40B4-BE49-F238E27FC236}">
                <a16:creationId xmlns:a16="http://schemas.microsoft.com/office/drawing/2014/main" id="{DC1A39F8-B37D-F187-A25A-49134CA890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158456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467544" y="1340768"/>
            <a:ext cx="8445624" cy="764704"/>
          </a:xfrm>
          <a:prstGeom prst="rect">
            <a:avLst/>
          </a:prstGeom>
        </p:spPr>
        <p:txBody>
          <a:bodyPr lIns="91440" tIns="45720" rIns="91440" bIns="45720" anchor="t"/>
          <a:lstStyle/>
          <a:p>
            <a:pPr marL="625475" indent="-625475">
              <a:spcBef>
                <a:spcPct val="0"/>
              </a:spcBef>
              <a:defRPr/>
            </a:pPr>
            <a:r>
              <a:rPr kumimoji="0" lang="en-US" sz="3600" b="1" i="0" u="none" strike="noStrike" kern="1200" cap="none" spc="0" normalizeH="0" baseline="0" noProof="0" dirty="0">
                <a:ln>
                  <a:noFill/>
                </a:ln>
                <a:effectLst/>
                <a:uLnTx/>
                <a:uFillTx/>
                <a:latin typeface="Arial"/>
                <a:ea typeface="+mj-ea"/>
                <a:cs typeface="Arial"/>
              </a:rPr>
              <a:t>6.</a:t>
            </a:r>
            <a:r>
              <a:rPr kumimoji="0" lang="en-US" sz="3600" b="1" i="0" u="none" strike="noStrike" kern="1200" cap="none" spc="0" normalizeH="0" noProof="0" dirty="0">
                <a:ln>
                  <a:noFill/>
                </a:ln>
                <a:effectLst/>
                <a:uLnTx/>
                <a:uFillTx/>
                <a:latin typeface="Arial"/>
                <a:ea typeface="+mj-ea"/>
                <a:cs typeface="Arial"/>
              </a:rPr>
              <a:t> 	 </a:t>
            </a:r>
            <a:r>
              <a:rPr lang="cs-CZ" sz="3600" b="1" dirty="0">
                <a:latin typeface="Arial"/>
                <a:ea typeface="+mj-ea"/>
                <a:cs typeface="Arial"/>
              </a:rPr>
              <a:t>Důkaz štěpení linearizovaného </a:t>
            </a:r>
            <a:r>
              <a:rPr kumimoji="0" lang="cs-CZ" sz="3600" b="1" i="0" u="none" strike="noStrike" kern="1200" cap="none" spc="0" normalizeH="0" noProof="0" dirty="0">
                <a:ln>
                  <a:noFill/>
                </a:ln>
                <a:effectLst/>
                <a:uLnTx/>
                <a:uFillTx/>
                <a:latin typeface="Arial"/>
                <a:ea typeface="+mj-ea"/>
                <a:cs typeface="Arial"/>
              </a:rPr>
              <a:t>plazmidu</a:t>
            </a:r>
            <a:r>
              <a:rPr lang="cs-CZ" sz="3600" b="1" dirty="0">
                <a:latin typeface="Arial"/>
                <a:ea typeface="+mj-ea"/>
                <a:cs typeface="Arial"/>
              </a:rPr>
              <a:t> endonukleázou Cas9 </a:t>
            </a:r>
            <a:r>
              <a:rPr kumimoji="0" lang="en-US" sz="3600" b="1" i="0" u="none" strike="noStrike" kern="1200" cap="none" spc="0" normalizeH="0" noProof="0" dirty="0">
                <a:ln>
                  <a:noFill/>
                </a:ln>
                <a:effectLst/>
                <a:uLnTx/>
                <a:uFillTx/>
                <a:latin typeface="Arial"/>
                <a:ea typeface="+mj-ea"/>
                <a:cs typeface="Arial"/>
              </a:rPr>
              <a:t>(pBR322</a:t>
            </a:r>
            <a:r>
              <a:rPr kumimoji="0" lang="en-US" sz="3600" b="1" i="0" u="none" strike="noStrike" kern="1200" cap="none" spc="0" normalizeH="0" baseline="-25000" noProof="0" dirty="0">
                <a:ln>
                  <a:noFill/>
                </a:ln>
                <a:effectLst/>
                <a:uLnTx/>
                <a:uFillTx/>
                <a:latin typeface="Arial"/>
                <a:ea typeface="+mj-ea"/>
                <a:cs typeface="Arial"/>
              </a:rPr>
              <a:t>lin</a:t>
            </a:r>
            <a:r>
              <a:rPr kumimoji="0" lang="en-US" sz="3600" b="1" i="0" u="none" strike="noStrike" kern="1200" cap="none" spc="0" normalizeH="0" noProof="0" dirty="0">
                <a:ln>
                  <a:noFill/>
                </a:ln>
                <a:effectLst/>
                <a:uLnTx/>
                <a:uFillTx/>
                <a:latin typeface="Arial"/>
                <a:ea typeface="+mj-ea"/>
                <a:cs typeface="Arial"/>
              </a:rPr>
              <a:t>)</a:t>
            </a:r>
            <a:r>
              <a:rPr kumimoji="0" lang="cs-CZ" sz="3600" b="1" i="0" u="none" strike="noStrike" kern="1200" cap="none" spc="0" normalizeH="0" noProof="0" dirty="0">
                <a:ln>
                  <a:noFill/>
                </a:ln>
                <a:effectLst/>
                <a:uLnTx/>
                <a:uFillTx/>
                <a:latin typeface="Arial"/>
                <a:ea typeface="+mj-ea"/>
                <a:cs typeface="Arial"/>
              </a:rPr>
              <a:t> v gelové elektroforéze</a:t>
            </a:r>
            <a:endParaRPr lang="en-US" sz="3600" b="1" i="0" u="none" strike="noStrike" kern="1200" cap="none" spc="0" normalizeH="0" baseline="0" noProof="0" dirty="0">
              <a:ln>
                <a:noFill/>
              </a:ln>
              <a:effectLst/>
              <a:uLnTx/>
              <a:uFillTx/>
              <a:latin typeface="Arial"/>
              <a:ea typeface="+mj-ea"/>
              <a:cs typeface="Arial"/>
            </a:endParaRPr>
          </a:p>
        </p:txBody>
      </p:sp>
      <p:sp>
        <p:nvSpPr>
          <p:cNvPr id="2" name="Datumsplatzhalter 1">
            <a:extLst>
              <a:ext uri="{FF2B5EF4-FFF2-40B4-BE49-F238E27FC236}">
                <a16:creationId xmlns:a16="http://schemas.microsoft.com/office/drawing/2014/main" id="{DC84C456-EDE2-6999-E943-17B1912ABE0F}"/>
              </a:ext>
            </a:extLst>
          </p:cNvPr>
          <p:cNvSpPr>
            <a:spLocks noGrp="1"/>
          </p:cNvSpPr>
          <p:nvPr>
            <p:ph type="dt" sz="half" idx="10"/>
          </p:nvPr>
        </p:nvSpPr>
        <p:spPr/>
        <p:txBody>
          <a:bodyPr/>
          <a:lstStyle/>
          <a:p>
            <a:fld id="{A55BFED9-3A2C-ED43-B20B-6DA17AB9F72E}" type="datetime1">
              <a:rPr lang="de-DE" smtClean="0"/>
              <a:t>13.01.2023</a:t>
            </a:fld>
            <a:endParaRPr lang="en-US" dirty="0"/>
          </a:p>
        </p:txBody>
      </p:sp>
      <p:sp>
        <p:nvSpPr>
          <p:cNvPr id="3" name="Fußzeilenplatzhalter 2">
            <a:extLst>
              <a:ext uri="{FF2B5EF4-FFF2-40B4-BE49-F238E27FC236}">
                <a16:creationId xmlns:a16="http://schemas.microsoft.com/office/drawing/2014/main" id="{B5DF2657-B14E-7667-128A-C10D3757729C}"/>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A113F1B7-D59D-1617-3574-AC6877C80EE2}"/>
              </a:ext>
            </a:extLst>
          </p:cNvPr>
          <p:cNvSpPr>
            <a:spLocks noGrp="1"/>
          </p:cNvSpPr>
          <p:nvPr>
            <p:ph type="sldNum" sz="quarter" idx="12"/>
          </p:nvPr>
        </p:nvSpPr>
        <p:spPr/>
        <p:txBody>
          <a:bodyPr/>
          <a:lstStyle/>
          <a:p>
            <a:fld id="{01B7ABBB-F95C-4207-9F24-BB3EEA8B05EE}" type="slidenum">
              <a:rPr lang="en-US" smtClean="0"/>
              <a:pPr/>
              <a:t>43</a:t>
            </a:fld>
            <a:endParaRPr lang="en-US" dirty="0"/>
          </a:p>
        </p:txBody>
      </p:sp>
    </p:spTree>
    <p:extLst>
      <p:ext uri="{BB962C8B-B14F-4D97-AF65-F5344CB8AC3E}">
        <p14:creationId xmlns:p14="http://schemas.microsoft.com/office/powerpoint/2010/main" val="243446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3104" y="1844824"/>
            <a:ext cx="8515200" cy="2185214"/>
          </a:xfrm>
          <a:prstGeom prst="rect">
            <a:avLst/>
          </a:prstGeom>
        </p:spPr>
        <p:txBody>
          <a:bodyPr wrap="square">
            <a:spAutoFit/>
          </a:bodyPr>
          <a:lstStyle/>
          <a:p>
            <a:pPr marL="531813" lvl="1" indent="-531813" eaLnBrk="0" fontAlgn="base" hangingPunct="0">
              <a:spcBef>
                <a:spcPct val="0"/>
              </a:spcBef>
              <a:spcAft>
                <a:spcPct val="0"/>
              </a:spcAft>
            </a:pPr>
            <a:r>
              <a:rPr lang="de-DE" sz="2800" b="1" dirty="0">
                <a:latin typeface="Arial" pitchFamily="34" charset="0"/>
                <a:ea typeface="Calibri" pitchFamily="34" charset="0"/>
                <a:cs typeface="Arial" pitchFamily="34" charset="0"/>
              </a:rPr>
              <a:t>P</a:t>
            </a:r>
            <a:r>
              <a:rPr lang="cs-CZ" sz="2800" b="1" dirty="0" err="1">
                <a:latin typeface="Arial" pitchFamily="34" charset="0"/>
                <a:ea typeface="Calibri" pitchFamily="34" charset="0"/>
                <a:cs typeface="Arial" pitchFamily="34" charset="0"/>
              </a:rPr>
              <a:t>říprava</a:t>
            </a:r>
            <a:r>
              <a:rPr lang="de-DE" sz="2800" b="1" dirty="0">
                <a:latin typeface="Arial" pitchFamily="34" charset="0"/>
                <a:ea typeface="Calibri" pitchFamily="34" charset="0"/>
                <a:cs typeface="Arial" pitchFamily="34" charset="0"/>
              </a:rPr>
              <a:t> </a:t>
            </a:r>
            <a:r>
              <a:rPr lang="cs-CZ" sz="2800" b="1" dirty="0">
                <a:latin typeface="Arial" pitchFamily="34" charset="0"/>
                <a:ea typeface="Calibri" pitchFamily="34" charset="0"/>
                <a:cs typeface="Arial" pitchFamily="34" charset="0"/>
              </a:rPr>
              <a:t>vzorků</a:t>
            </a:r>
            <a:endParaRPr lang="de-DE" sz="2800" b="1" dirty="0">
              <a:latin typeface="Arial" pitchFamily="34" charset="0"/>
              <a:ea typeface="Calibri" pitchFamily="34" charset="0"/>
              <a:cs typeface="Arial" pitchFamily="34" charset="0"/>
            </a:endParaRPr>
          </a:p>
          <a:p>
            <a:pPr marL="531813" lvl="1" indent="-531813" eaLnBrk="0" fontAlgn="base" hangingPunct="0">
              <a:spcBef>
                <a:spcPct val="0"/>
              </a:spcBef>
              <a:spcAft>
                <a:spcPct val="0"/>
              </a:spcAft>
            </a:pPr>
            <a:endParaRPr lang="de-DE" sz="2400" dirty="0">
              <a:latin typeface="Arial" pitchFamily="34" charset="0"/>
              <a:ea typeface="Calibri" pitchFamily="34" charset="0"/>
              <a:cs typeface="Arial" pitchFamily="34" charset="0"/>
            </a:endParaRPr>
          </a:p>
          <a:p>
            <a:pPr marL="625475" lvl="1" indent="-625475" eaLnBrk="0" fontAlgn="base" hangingPunct="0">
              <a:spcBef>
                <a:spcPct val="0"/>
              </a:spcBef>
              <a:spcAft>
                <a:spcPct val="0"/>
              </a:spcAft>
            </a:pPr>
            <a:r>
              <a:rPr lang="de-DE" sz="2800" dirty="0">
                <a:latin typeface="Arial" pitchFamily="34" charset="0"/>
                <a:ea typeface="Calibri" pitchFamily="34" charset="0"/>
                <a:cs typeface="Arial" pitchFamily="34" charset="0"/>
              </a:rPr>
              <a:t>6.1 	</a:t>
            </a:r>
            <a:r>
              <a:rPr lang="cs-CZ" sz="2800" dirty="0" err="1">
                <a:latin typeface="Arial" pitchFamily="34" charset="0"/>
                <a:ea typeface="Calibri" pitchFamily="34" charset="0"/>
                <a:cs typeface="Arial" pitchFamily="34" charset="0"/>
              </a:rPr>
              <a:t>Napipetujte</a:t>
            </a:r>
            <a:r>
              <a:rPr lang="cs-CZ" sz="2800" dirty="0">
                <a:latin typeface="Arial" pitchFamily="34" charset="0"/>
                <a:ea typeface="Calibri" pitchFamily="34" charset="0"/>
                <a:cs typeface="Arial" pitchFamily="34" charset="0"/>
              </a:rPr>
              <a:t> </a:t>
            </a:r>
            <a:r>
              <a:rPr lang="de-DE" sz="2800" dirty="0">
                <a:latin typeface="Arial" pitchFamily="34" charset="0"/>
                <a:ea typeface="Calibri" pitchFamily="34" charset="0"/>
                <a:cs typeface="Arial" pitchFamily="34" charset="0"/>
              </a:rPr>
              <a:t>8.5 µL</a:t>
            </a:r>
            <a:r>
              <a:rPr lang="cs-CZ" sz="2800" dirty="0">
                <a:latin typeface="Arial" pitchFamily="34" charset="0"/>
                <a:ea typeface="Calibri" pitchFamily="34" charset="0"/>
                <a:cs typeface="Arial" pitchFamily="34" charset="0"/>
              </a:rPr>
              <a:t> z vašich </a:t>
            </a:r>
            <a:r>
              <a:rPr lang="cs-CZ" sz="2800" dirty="0" err="1">
                <a:latin typeface="Arial" pitchFamily="34" charset="0"/>
                <a:ea typeface="Calibri" pitchFamily="34" charset="0"/>
                <a:cs typeface="Arial" pitchFamily="34" charset="0"/>
              </a:rPr>
              <a:t>naštěpených</a:t>
            </a:r>
            <a:r>
              <a:rPr lang="cs-CZ" sz="2800" dirty="0">
                <a:latin typeface="Arial" pitchFamily="34" charset="0"/>
                <a:ea typeface="Calibri" pitchFamily="34" charset="0"/>
                <a:cs typeface="Arial" pitchFamily="34" charset="0"/>
              </a:rPr>
              <a:t> vzorků 1-3 do 3 nových zkumavek a znovu je označte 1,2 a 3.</a:t>
            </a:r>
            <a:endParaRPr lang="de-DE" sz="2800" dirty="0">
              <a:latin typeface="Arial" pitchFamily="34" charset="0"/>
              <a:ea typeface="Calibri" pitchFamily="34" charset="0"/>
              <a:cs typeface="Arial" pitchFamily="34" charset="0"/>
            </a:endParaRPr>
          </a:p>
        </p:txBody>
      </p:sp>
      <p:sp>
        <p:nvSpPr>
          <p:cNvPr id="3" name="Rechteck 2"/>
          <p:cNvSpPr/>
          <p:nvPr/>
        </p:nvSpPr>
        <p:spPr>
          <a:xfrm>
            <a:off x="369171" y="4365104"/>
            <a:ext cx="8185432" cy="1384995"/>
          </a:xfrm>
          <a:prstGeom prst="rect">
            <a:avLst/>
          </a:prstGeom>
        </p:spPr>
        <p:txBody>
          <a:bodyPr wrap="square" lIns="91440" tIns="45720" rIns="91440" bIns="45720" anchor="t">
            <a:spAutoFit/>
          </a:bodyPr>
          <a:lstStyle/>
          <a:p>
            <a:pPr marL="625475" lvl="1" indent="-625475" eaLnBrk="0" fontAlgn="base" hangingPunct="0">
              <a:spcBef>
                <a:spcPct val="0"/>
              </a:spcBef>
              <a:spcAft>
                <a:spcPct val="0"/>
              </a:spcAft>
            </a:pPr>
            <a:r>
              <a:rPr lang="de-DE" sz="2800" dirty="0">
                <a:latin typeface="Arial"/>
                <a:ea typeface="Calibri" pitchFamily="34" charset="0"/>
                <a:cs typeface="Arial"/>
              </a:rPr>
              <a:t>6.2 </a:t>
            </a:r>
            <a:r>
              <a:rPr lang="cs-CZ" sz="2800" dirty="0">
                <a:latin typeface="Arial"/>
                <a:ea typeface="Calibri" pitchFamily="34" charset="0"/>
                <a:cs typeface="Arial"/>
              </a:rPr>
              <a:t>Do každé ze 3 nových zkumavek </a:t>
            </a:r>
            <a:r>
              <a:rPr lang="cs-CZ" sz="2800" dirty="0" err="1">
                <a:latin typeface="Arial"/>
                <a:ea typeface="Calibri" pitchFamily="34" charset="0"/>
                <a:cs typeface="Arial"/>
              </a:rPr>
              <a:t>napipetujte</a:t>
            </a:r>
            <a:r>
              <a:rPr lang="cs-CZ" sz="2800" dirty="0">
                <a:latin typeface="Arial"/>
                <a:ea typeface="Calibri" pitchFamily="34" charset="0"/>
                <a:cs typeface="Arial"/>
              </a:rPr>
              <a:t> také 1.5</a:t>
            </a:r>
            <a:r>
              <a:rPr lang="de-DE" sz="2800" dirty="0">
                <a:latin typeface="Arial"/>
                <a:ea typeface="Calibri" pitchFamily="34" charset="0"/>
                <a:cs typeface="Arial"/>
              </a:rPr>
              <a:t> µL</a:t>
            </a:r>
            <a:r>
              <a:rPr lang="cs-CZ" sz="2800" dirty="0">
                <a:latin typeface="Arial"/>
                <a:ea typeface="Calibri" pitchFamily="34" charset="0"/>
                <a:cs typeface="Arial"/>
              </a:rPr>
              <a:t> nanášecího pufru </a:t>
            </a:r>
            <a:r>
              <a:rPr lang="de-DE" sz="2800" dirty="0">
                <a:latin typeface="Arial"/>
                <a:ea typeface="Calibri" pitchFamily="34" charset="0"/>
                <a:cs typeface="Arial"/>
              </a:rPr>
              <a:t>(LB)</a:t>
            </a:r>
            <a:r>
              <a:rPr lang="cs-CZ" sz="2800" dirty="0">
                <a:latin typeface="Arial"/>
                <a:ea typeface="Calibri" pitchFamily="34" charset="0"/>
                <a:cs typeface="Arial"/>
              </a:rPr>
              <a:t> a promíchejte poklepáváním</a:t>
            </a:r>
            <a:endParaRPr lang="de-DE" sz="2800" dirty="0">
              <a:latin typeface="Arial"/>
              <a:ea typeface="Calibri" pitchFamily="34" charset="0"/>
              <a:cs typeface="Arial"/>
            </a:endParaRPr>
          </a:p>
        </p:txBody>
      </p:sp>
      <p:sp>
        <p:nvSpPr>
          <p:cNvPr id="5" name="Titel 1"/>
          <p:cNvSpPr txBox="1">
            <a:spLocks/>
          </p:cNvSpPr>
          <p:nvPr/>
        </p:nvSpPr>
        <p:spPr>
          <a:xfrm>
            <a:off x="393104" y="648072"/>
            <a:ext cx="8445624" cy="764704"/>
          </a:xfrm>
          <a:prstGeom prst="rect">
            <a:avLst/>
          </a:prstGeom>
        </p:spPr>
        <p:txBody>
          <a:bodyPr/>
          <a:lstStyle/>
          <a:p>
            <a:pPr marL="625475" lvl="0" indent="-625475">
              <a:spcBef>
                <a:spcPct val="0"/>
              </a:spcBef>
              <a:defRPr/>
            </a:pP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6.</a:t>
            </a:r>
            <a:r>
              <a:rPr kumimoji="0" lang="en-US" sz="4000" b="1" i="0" u="none" strike="noStrike" kern="1200" cap="none" spc="0" normalizeH="0" noProof="0" dirty="0">
                <a:ln>
                  <a:noFill/>
                </a:ln>
                <a:solidFill>
                  <a:schemeClr val="tx1"/>
                </a:solidFill>
                <a:effectLst/>
                <a:uLnTx/>
                <a:uFillTx/>
                <a:latin typeface="Arial" panose="020B0604020202020204" pitchFamily="34" charset="0"/>
                <a:ea typeface="+mj-ea"/>
                <a:cs typeface="Arial" panose="020B0604020202020204" pitchFamily="34" charset="0"/>
              </a:rPr>
              <a:t> 	</a:t>
            </a:r>
            <a:r>
              <a:rPr lang="en-US" sz="4000" b="1" dirty="0">
                <a:latin typeface="Arial" panose="020B0604020202020204" pitchFamily="34" charset="0"/>
                <a:cs typeface="Arial" panose="020B0604020202020204" pitchFamily="34" charset="0"/>
              </a:rPr>
              <a:t>Ge</a:t>
            </a:r>
            <a:r>
              <a:rPr lang="cs-CZ" sz="4000" b="1" dirty="0" err="1">
                <a:latin typeface="Arial" panose="020B0604020202020204" pitchFamily="34" charset="0"/>
                <a:cs typeface="Arial" panose="020B0604020202020204" pitchFamily="34" charset="0"/>
              </a:rPr>
              <a:t>lová</a:t>
            </a:r>
            <a:r>
              <a:rPr lang="cs-CZ" sz="4000" b="1" dirty="0">
                <a:latin typeface="Arial" panose="020B0604020202020204" pitchFamily="34" charset="0"/>
                <a:cs typeface="Arial" panose="020B0604020202020204" pitchFamily="34" charset="0"/>
              </a:rPr>
              <a:t> elektroforéza</a:t>
            </a:r>
            <a:endPar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Datumsplatzhalter 3">
            <a:extLst>
              <a:ext uri="{FF2B5EF4-FFF2-40B4-BE49-F238E27FC236}">
                <a16:creationId xmlns:a16="http://schemas.microsoft.com/office/drawing/2014/main" id="{E63C978B-2A47-EA02-D474-7555F26C8125}"/>
              </a:ext>
            </a:extLst>
          </p:cNvPr>
          <p:cNvSpPr>
            <a:spLocks noGrp="1"/>
          </p:cNvSpPr>
          <p:nvPr>
            <p:ph type="dt" sz="half" idx="10"/>
          </p:nvPr>
        </p:nvSpPr>
        <p:spPr/>
        <p:txBody>
          <a:bodyPr/>
          <a:lstStyle/>
          <a:p>
            <a:fld id="{6966527C-8E16-B14D-BA99-48E85D0E1AC7}" type="datetime1">
              <a:rPr lang="de-DE" smtClean="0"/>
              <a:t>13.01.2023</a:t>
            </a:fld>
            <a:endParaRPr lang="en-US" dirty="0"/>
          </a:p>
        </p:txBody>
      </p:sp>
      <p:sp>
        <p:nvSpPr>
          <p:cNvPr id="6" name="Fußzeilenplatzhalter 5">
            <a:extLst>
              <a:ext uri="{FF2B5EF4-FFF2-40B4-BE49-F238E27FC236}">
                <a16:creationId xmlns:a16="http://schemas.microsoft.com/office/drawing/2014/main" id="{C8F05933-4E40-B1BA-1410-D68D00995D26}"/>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5DF4EDE8-26EF-A812-9479-609B3401A1A3}"/>
              </a:ext>
            </a:extLst>
          </p:cNvPr>
          <p:cNvSpPr>
            <a:spLocks noGrp="1"/>
          </p:cNvSpPr>
          <p:nvPr>
            <p:ph type="sldNum" sz="quarter" idx="12"/>
          </p:nvPr>
        </p:nvSpPr>
        <p:spPr/>
        <p:txBody>
          <a:bodyPr/>
          <a:lstStyle/>
          <a:p>
            <a:fld id="{01B7ABBB-F95C-4207-9F24-BB3EEA8B05EE}" type="slidenum">
              <a:rPr lang="en-US" smtClean="0"/>
              <a:pPr/>
              <a:t>44</a:t>
            </a:fld>
            <a:endParaRPr lang="en-US" dirty="0"/>
          </a:p>
        </p:txBody>
      </p:sp>
      <p:pic>
        <p:nvPicPr>
          <p:cNvPr id="8" name="Grafik 7">
            <a:extLst>
              <a:ext uri="{FF2B5EF4-FFF2-40B4-BE49-F238E27FC236}">
                <a16:creationId xmlns:a16="http://schemas.microsoft.com/office/drawing/2014/main" id="{54EBD580-88F8-6AC5-B65E-93F29DA03D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1622799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59244" y="441446"/>
            <a:ext cx="3510898" cy="769441"/>
          </a:xfrm>
          <a:prstGeom prst="rect">
            <a:avLst/>
          </a:prstGeom>
          <a:noFill/>
        </p:spPr>
        <p:txBody>
          <a:bodyPr wrap="none" rtlCol="0">
            <a:spAutoFit/>
          </a:bodyPr>
          <a:lstStyle/>
          <a:p>
            <a:r>
              <a:rPr lang="de-DE" sz="4400" dirty="0">
                <a:latin typeface="Arial" panose="020B0604020202020204" pitchFamily="34" charset="0"/>
                <a:cs typeface="Arial" panose="020B0604020202020204" pitchFamily="34" charset="0"/>
              </a:rPr>
              <a:t>Ele</a:t>
            </a:r>
            <a:r>
              <a:rPr lang="cs-CZ" sz="4400" dirty="0">
                <a:latin typeface="Arial" panose="020B0604020202020204" pitchFamily="34" charset="0"/>
                <a:cs typeface="Arial" panose="020B0604020202020204" pitchFamily="34" charset="0"/>
              </a:rPr>
              <a:t>k</a:t>
            </a:r>
            <a:r>
              <a:rPr lang="de-DE" sz="4400" dirty="0">
                <a:latin typeface="Arial" panose="020B0604020202020204" pitchFamily="34" charset="0"/>
                <a:cs typeface="Arial" panose="020B0604020202020204" pitchFamily="34" charset="0"/>
              </a:rPr>
              <a:t>tro</a:t>
            </a:r>
            <a:r>
              <a:rPr lang="cs-CZ" sz="4400" dirty="0">
                <a:latin typeface="Arial" panose="020B0604020202020204" pitchFamily="34" charset="0"/>
                <a:cs typeface="Arial" panose="020B0604020202020204" pitchFamily="34" charset="0"/>
              </a:rPr>
              <a:t>f</a:t>
            </a:r>
            <a:r>
              <a:rPr lang="de-DE" sz="4400" dirty="0">
                <a:latin typeface="Arial" panose="020B0604020202020204" pitchFamily="34" charset="0"/>
                <a:cs typeface="Arial" panose="020B0604020202020204" pitchFamily="34" charset="0"/>
              </a:rPr>
              <a:t>or</a:t>
            </a:r>
            <a:r>
              <a:rPr lang="cs-CZ" sz="4400" dirty="0" err="1">
                <a:latin typeface="Arial" panose="020B0604020202020204" pitchFamily="34" charset="0"/>
                <a:cs typeface="Arial" panose="020B0604020202020204" pitchFamily="34" charset="0"/>
              </a:rPr>
              <a:t>éza</a:t>
            </a:r>
            <a:endParaRPr lang="de-DE" sz="44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478" y="3717032"/>
            <a:ext cx="3383868" cy="2255912"/>
          </a:xfrm>
          <a:prstGeom prst="rect">
            <a:avLst/>
          </a:prstGeom>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r="23579"/>
          <a:stretch/>
        </p:blipFill>
        <p:spPr>
          <a:xfrm>
            <a:off x="5635626" y="374255"/>
            <a:ext cx="3363720" cy="2934393"/>
          </a:xfrm>
          <a:prstGeom prst="rect">
            <a:avLst/>
          </a:prstGeom>
        </p:spPr>
      </p:pic>
      <p:sp>
        <p:nvSpPr>
          <p:cNvPr id="7" name="Rectangle 1"/>
          <p:cNvSpPr>
            <a:spLocks noChangeArrowheads="1"/>
          </p:cNvSpPr>
          <p:nvPr/>
        </p:nvSpPr>
        <p:spPr bwMode="auto">
          <a:xfrm>
            <a:off x="384402" y="1915091"/>
            <a:ext cx="504056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1495" marR="0" lvl="1" indent="-531495" algn="l" defTabSz="914400" rtl="0" eaLnBrk="0" fontAlgn="base" latinLnBrk="0" hangingPunct="0">
              <a:lnSpc>
                <a:spcPct val="100000"/>
              </a:lnSpc>
              <a:spcBef>
                <a:spcPct val="0"/>
              </a:spcBef>
              <a:spcAft>
                <a:spcPct val="0"/>
              </a:spcAft>
              <a:buClrTx/>
              <a:buSzTx/>
              <a:tabLst/>
            </a:pPr>
            <a:endParaRPr lang="de-DE" sz="24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804545" indent="-804545"/>
            <a:r>
              <a:rPr kumimoji="0" lang="de-DE" sz="2800" b="0" i="0" u="none" strike="noStrike" cap="none" normalizeH="0" baseline="0" dirty="0">
                <a:ln>
                  <a:noFill/>
                </a:ln>
                <a:solidFill>
                  <a:schemeClr val="tx1"/>
                </a:solidFill>
                <a:effectLst/>
                <a:latin typeface="Arial" pitchFamily="34" charset="0"/>
                <a:ea typeface="Calibri" pitchFamily="34" charset="0"/>
                <a:cs typeface="Arial" pitchFamily="34" charset="0"/>
              </a:rPr>
              <a:t>6.3 	</a:t>
            </a:r>
            <a:r>
              <a:rPr kumimoji="0" lang="cs-CZ" sz="2800" b="0" i="0" u="none" strike="noStrike" cap="none" normalizeH="0" baseline="0" dirty="0">
                <a:ln>
                  <a:noFill/>
                </a:ln>
                <a:solidFill>
                  <a:schemeClr val="tx1"/>
                </a:solidFill>
                <a:effectLst/>
                <a:latin typeface="Arial" pitchFamily="34" charset="0"/>
                <a:ea typeface="Calibri" pitchFamily="34" charset="0"/>
                <a:cs typeface="Arial" pitchFamily="34" charset="0"/>
              </a:rPr>
              <a:t>Otevřete kazetu a navlhčete jamky </a:t>
            </a:r>
            <a:r>
              <a:rPr lang="de-DE" sz="2800" dirty="0">
                <a:latin typeface="Arial" panose="020B0604020202020204" pitchFamily="34" charset="0"/>
                <a:cs typeface="Arial" panose="020B0604020202020204" pitchFamily="34" charset="0"/>
              </a:rPr>
              <a:t>H</a:t>
            </a:r>
            <a:r>
              <a:rPr lang="de-DE" sz="2800" baseline="-25000" dirty="0">
                <a:latin typeface="Arial" panose="020B0604020202020204" pitchFamily="34" charset="0"/>
                <a:cs typeface="Arial" panose="020B0604020202020204" pitchFamily="34" charset="0"/>
              </a:rPr>
              <a:t>2</a:t>
            </a:r>
            <a:r>
              <a:rPr lang="de-DE" sz="2800" dirty="0">
                <a:latin typeface="Arial" panose="020B0604020202020204" pitchFamily="34" charset="0"/>
                <a:cs typeface="Arial" panose="020B0604020202020204" pitchFamily="34" charset="0"/>
              </a:rPr>
              <a:t>O</a:t>
            </a:r>
            <a:r>
              <a:rPr lang="de-DE" sz="2800" baseline="-25000" dirty="0">
                <a:latin typeface="Arial" panose="020B0604020202020204" pitchFamily="34" charset="0"/>
                <a:cs typeface="Arial" panose="020B0604020202020204" pitchFamily="34" charset="0"/>
              </a:rPr>
              <a:t>dist</a:t>
            </a:r>
            <a:r>
              <a:rPr lang="de-DE" sz="2800" dirty="0">
                <a:latin typeface="Arial" panose="020B0604020202020204" pitchFamily="34" charset="0"/>
                <a:cs typeface="Arial" panose="020B0604020202020204" pitchFamily="34" charset="0"/>
              </a:rPr>
              <a:t>.</a:t>
            </a:r>
            <a:endParaRPr lang="de-DE" sz="2800" baseline="-25000" dirty="0">
              <a:latin typeface="Arial" panose="020B0604020202020204" pitchFamily="34" charset="0"/>
              <a:cs typeface="Arial" panose="020B0604020202020204" pitchFamily="34" charset="0"/>
            </a:endParaRPr>
          </a:p>
          <a:p>
            <a:pPr marL="531495" marR="0" lvl="1" indent="-531495" algn="l" defTabSz="914400" rtl="0" eaLnBrk="0" fontAlgn="base" latinLnBrk="0" hangingPunct="0">
              <a:lnSpc>
                <a:spcPct val="100000"/>
              </a:lnSpc>
              <a:spcBef>
                <a:spcPct val="0"/>
              </a:spcBef>
              <a:spcAft>
                <a:spcPct val="0"/>
              </a:spcAft>
              <a:buClrTx/>
              <a:buSzTx/>
              <a:tabLst/>
            </a:pPr>
            <a:endParaRPr lang="de-DE" sz="28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531495" marR="0" lvl="1" indent="-531495" algn="l" defTabSz="914400" rtl="0" eaLnBrk="0" fontAlgn="base" latinLnBrk="0" hangingPunct="0">
              <a:lnSpc>
                <a:spcPct val="100000"/>
              </a:lnSpc>
              <a:spcBef>
                <a:spcPct val="0"/>
              </a:spcBef>
              <a:spcAft>
                <a:spcPct val="0"/>
              </a:spcAft>
              <a:buClrTx/>
              <a:buSzTx/>
              <a:tabLst/>
            </a:pPr>
            <a:endParaRPr lang="de-DE" sz="28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620395" lvl="1" indent="-620395" eaLnBrk="0" fontAlgn="base" hangingPunct="0">
              <a:spcBef>
                <a:spcPct val="0"/>
              </a:spcBef>
              <a:spcAft>
                <a:spcPct val="0"/>
              </a:spcAft>
            </a:pPr>
            <a:r>
              <a:rPr kumimoji="0" lang="de-DE" sz="2800" b="0" i="0" u="none" strike="noStrike" cap="none" normalizeH="0" baseline="0" dirty="0">
                <a:ln>
                  <a:noFill/>
                </a:ln>
                <a:effectLst/>
                <a:latin typeface="Arial"/>
                <a:ea typeface="Calibri" pitchFamily="34" charset="0"/>
                <a:cs typeface="Arial"/>
              </a:rPr>
              <a:t>6.4 </a:t>
            </a:r>
            <a:r>
              <a:rPr lang="de-DE" sz="2800" dirty="0">
                <a:latin typeface="Arial"/>
                <a:ea typeface="Calibri" pitchFamily="34" charset="0"/>
                <a:cs typeface="Arial"/>
              </a:rPr>
              <a:t>P</a:t>
            </a:r>
            <a:r>
              <a:rPr lang="cs-CZ" sz="2800" dirty="0" err="1">
                <a:latin typeface="Arial"/>
                <a:ea typeface="Calibri" pitchFamily="34" charset="0"/>
                <a:cs typeface="Arial"/>
              </a:rPr>
              <a:t>řebytečnou</a:t>
            </a:r>
            <a:r>
              <a:rPr kumimoji="0" lang="cs-CZ" sz="2800" b="0" i="0" u="none" strike="noStrike" cap="none" normalizeH="0" baseline="0" dirty="0">
                <a:ln>
                  <a:noFill/>
                </a:ln>
                <a:effectLst/>
                <a:latin typeface="Arial"/>
                <a:ea typeface="Calibri" pitchFamily="34" charset="0"/>
                <a:cs typeface="Arial"/>
              </a:rPr>
              <a:t> vodu</a:t>
            </a:r>
            <a:r>
              <a:rPr lang="cs-CZ" sz="2800" dirty="0">
                <a:latin typeface="Arial"/>
                <a:ea typeface="Calibri" pitchFamily="34" charset="0"/>
                <a:cs typeface="Arial"/>
              </a:rPr>
              <a:t> odsajte </a:t>
            </a:r>
            <a:r>
              <a:rPr kumimoji="0" lang="cs-CZ" sz="2800" b="0" i="0" u="none" strike="noStrike" cap="none" normalizeH="0" baseline="0" dirty="0">
                <a:ln>
                  <a:noFill/>
                </a:ln>
                <a:effectLst/>
                <a:latin typeface="Arial"/>
                <a:ea typeface="Calibri" pitchFamily="34" charset="0"/>
                <a:cs typeface="Arial"/>
              </a:rPr>
              <a:t>papírovou utěrkou</a:t>
            </a:r>
            <a:endParaRPr lang="de-DE" sz="2800" b="0" i="0" u="none" strike="noStrike" cap="none" normalizeH="0" baseline="0" dirty="0">
              <a:ln>
                <a:noFill/>
              </a:ln>
              <a:effectLst/>
              <a:latin typeface="Arial"/>
              <a:cs typeface="Arial"/>
            </a:endParaRPr>
          </a:p>
        </p:txBody>
      </p:sp>
      <p:sp>
        <p:nvSpPr>
          <p:cNvPr id="2" name="Datumsplatzhalter 1">
            <a:extLst>
              <a:ext uri="{FF2B5EF4-FFF2-40B4-BE49-F238E27FC236}">
                <a16:creationId xmlns:a16="http://schemas.microsoft.com/office/drawing/2014/main" id="{A52EAF73-40D3-93C1-C242-C976EADE53E2}"/>
              </a:ext>
            </a:extLst>
          </p:cNvPr>
          <p:cNvSpPr>
            <a:spLocks noGrp="1"/>
          </p:cNvSpPr>
          <p:nvPr>
            <p:ph type="dt" sz="half" idx="10"/>
          </p:nvPr>
        </p:nvSpPr>
        <p:spPr/>
        <p:txBody>
          <a:bodyPr/>
          <a:lstStyle/>
          <a:p>
            <a:fld id="{EFCCE9CB-6484-2942-9D97-DAFCFFFD2D21}" type="datetime1">
              <a:rPr lang="de-DE" smtClean="0"/>
              <a:t>13.01.2023</a:t>
            </a:fld>
            <a:endParaRPr lang="en-US" dirty="0"/>
          </a:p>
        </p:txBody>
      </p:sp>
      <p:sp>
        <p:nvSpPr>
          <p:cNvPr id="3" name="Fußzeilenplatzhalter 2">
            <a:extLst>
              <a:ext uri="{FF2B5EF4-FFF2-40B4-BE49-F238E27FC236}">
                <a16:creationId xmlns:a16="http://schemas.microsoft.com/office/drawing/2014/main" id="{B0B34F82-314B-12BB-C565-DE0209D0EF80}"/>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486D6208-2DC0-B54B-D342-23CF6C0832D9}"/>
              </a:ext>
            </a:extLst>
          </p:cNvPr>
          <p:cNvSpPr>
            <a:spLocks noGrp="1"/>
          </p:cNvSpPr>
          <p:nvPr>
            <p:ph type="sldNum" sz="quarter" idx="12"/>
          </p:nvPr>
        </p:nvSpPr>
        <p:spPr/>
        <p:txBody>
          <a:bodyPr/>
          <a:lstStyle/>
          <a:p>
            <a:fld id="{01B7ABBB-F95C-4207-9F24-BB3EEA8B05EE}" type="slidenum">
              <a:rPr lang="en-US" smtClean="0"/>
              <a:pPr/>
              <a:t>45</a:t>
            </a:fld>
            <a:endParaRPr lang="en-US" dirty="0"/>
          </a:p>
        </p:txBody>
      </p:sp>
      <p:pic>
        <p:nvPicPr>
          <p:cNvPr id="10" name="Grafik 9">
            <a:extLst>
              <a:ext uri="{FF2B5EF4-FFF2-40B4-BE49-F238E27FC236}">
                <a16:creationId xmlns:a16="http://schemas.microsoft.com/office/drawing/2014/main" id="{298C4810-EE6A-0582-74FF-246508F995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8094" y="6300411"/>
            <a:ext cx="1547812" cy="489657"/>
          </a:xfrm>
          <a:prstGeom prst="rect">
            <a:avLst/>
          </a:prstGeom>
        </p:spPr>
      </p:pic>
    </p:spTree>
    <p:extLst>
      <p:ext uri="{BB962C8B-B14F-4D97-AF65-F5344CB8AC3E}">
        <p14:creationId xmlns:p14="http://schemas.microsoft.com/office/powerpoint/2010/main" val="2275871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95536" y="223188"/>
            <a:ext cx="8484434" cy="3277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algn="l" defTabSz="914400" rtl="0" eaLnBrk="0" fontAlgn="base" latinLnBrk="0" hangingPunct="0">
              <a:lnSpc>
                <a:spcPct val="100000"/>
              </a:lnSpc>
              <a:spcBef>
                <a:spcPct val="0"/>
              </a:spcBef>
              <a:spcAft>
                <a:spcPct val="0"/>
              </a:spcAft>
              <a:buClrTx/>
              <a:buSzTx/>
              <a:tabLst/>
            </a:pPr>
            <a:r>
              <a:rPr kumimoji="0" lang="cs-CZ" sz="2800" b="1" i="0" u="none" strike="noStrike" cap="none" normalizeH="0" baseline="0" dirty="0">
                <a:ln>
                  <a:noFill/>
                </a:ln>
                <a:solidFill>
                  <a:schemeClr val="tx1"/>
                </a:solidFill>
                <a:effectLst/>
                <a:latin typeface="Arial" pitchFamily="34" charset="0"/>
                <a:ea typeface="Calibri" pitchFamily="34" charset="0"/>
                <a:cs typeface="Arial" pitchFamily="34" charset="0"/>
              </a:rPr>
              <a:t>Provádění g</a:t>
            </a:r>
            <a:r>
              <a:rPr kumimoji="0" lang="de-DE" sz="2800" b="1" i="0" u="none" strike="noStrike" cap="none" normalizeH="0" baseline="0" dirty="0">
                <a:ln>
                  <a:noFill/>
                </a:ln>
                <a:solidFill>
                  <a:schemeClr val="tx1"/>
                </a:solidFill>
                <a:effectLst/>
                <a:latin typeface="Arial" pitchFamily="34" charset="0"/>
                <a:ea typeface="Calibri" pitchFamily="34" charset="0"/>
                <a:cs typeface="Arial" pitchFamily="34" charset="0"/>
              </a:rPr>
              <a:t>el</a:t>
            </a:r>
            <a:r>
              <a:rPr kumimoji="0" lang="cs-CZ" sz="2800" b="1" i="0" u="none" strike="noStrike" cap="none" normalizeH="0" baseline="0" dirty="0" err="1">
                <a:ln>
                  <a:noFill/>
                </a:ln>
                <a:solidFill>
                  <a:schemeClr val="tx1"/>
                </a:solidFill>
                <a:effectLst/>
                <a:latin typeface="Arial" pitchFamily="34" charset="0"/>
                <a:ea typeface="Calibri" pitchFamily="34" charset="0"/>
                <a:cs typeface="Arial" pitchFamily="34" charset="0"/>
              </a:rPr>
              <a:t>ové</a:t>
            </a:r>
            <a:r>
              <a:rPr kumimoji="0" lang="de-DE"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lang="cs-CZ" sz="2800" b="1" dirty="0">
                <a:latin typeface="Arial" pitchFamily="34" charset="0"/>
                <a:ea typeface="Calibri" pitchFamily="34" charset="0"/>
                <a:cs typeface="Arial" pitchFamily="34" charset="0"/>
              </a:rPr>
              <a:t>e</a:t>
            </a:r>
            <a:r>
              <a:rPr kumimoji="0" lang="de-DE" sz="2800" b="1" i="0" u="none" strike="noStrike" cap="none" normalizeH="0" baseline="0" dirty="0">
                <a:ln>
                  <a:noFill/>
                </a:ln>
                <a:solidFill>
                  <a:schemeClr val="tx1"/>
                </a:solidFill>
                <a:effectLst/>
                <a:latin typeface="Arial" pitchFamily="34" charset="0"/>
                <a:ea typeface="Calibri" pitchFamily="34" charset="0"/>
                <a:cs typeface="Arial" pitchFamily="34" charset="0"/>
              </a:rPr>
              <a:t>le</a:t>
            </a:r>
            <a:r>
              <a:rPr kumimoji="0" lang="cs-CZ" sz="2800" b="1" i="0" u="none" strike="noStrike" cap="none" normalizeH="0" baseline="0" dirty="0">
                <a:ln>
                  <a:noFill/>
                </a:ln>
                <a:solidFill>
                  <a:schemeClr val="tx1"/>
                </a:solidFill>
                <a:effectLst/>
                <a:latin typeface="Arial" pitchFamily="34" charset="0"/>
                <a:ea typeface="Calibri" pitchFamily="34" charset="0"/>
                <a:cs typeface="Arial" pitchFamily="34" charset="0"/>
              </a:rPr>
              <a:t>k</a:t>
            </a:r>
            <a:r>
              <a:rPr kumimoji="0" lang="de-DE" sz="2800" b="1" i="0" u="none" strike="noStrike" cap="none" normalizeH="0" baseline="0" dirty="0">
                <a:ln>
                  <a:noFill/>
                </a:ln>
                <a:solidFill>
                  <a:schemeClr val="tx1"/>
                </a:solidFill>
                <a:effectLst/>
                <a:latin typeface="Arial" pitchFamily="34" charset="0"/>
                <a:ea typeface="Calibri" pitchFamily="34" charset="0"/>
                <a:cs typeface="Arial" pitchFamily="34" charset="0"/>
              </a:rPr>
              <a:t>tr</a:t>
            </a:r>
            <a:r>
              <a:rPr kumimoji="0" lang="cs-CZ" sz="2800" b="1" i="0" u="none" strike="noStrike" cap="none" normalizeH="0" baseline="0" dirty="0" err="1">
                <a:ln>
                  <a:noFill/>
                </a:ln>
                <a:solidFill>
                  <a:schemeClr val="tx1"/>
                </a:solidFill>
                <a:effectLst/>
                <a:latin typeface="Arial" pitchFamily="34" charset="0"/>
                <a:ea typeface="Calibri" pitchFamily="34" charset="0"/>
                <a:cs typeface="Arial" pitchFamily="34" charset="0"/>
              </a:rPr>
              <a:t>oforézy</a:t>
            </a:r>
            <a:r>
              <a:rPr kumimoji="0" lang="de-DE"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p>
          <a:p>
            <a:pPr marL="0" marR="0" lvl="1" algn="l" defTabSz="914400" rtl="0" eaLnBrk="0" fontAlgn="base" latinLnBrk="0" hangingPunct="0">
              <a:lnSpc>
                <a:spcPct val="100000"/>
              </a:lnSpc>
              <a:spcBef>
                <a:spcPct val="0"/>
              </a:spcBef>
              <a:spcAft>
                <a:spcPct val="0"/>
              </a:spcAft>
              <a:buClrTx/>
              <a:buSzTx/>
              <a:tabLst/>
            </a:pPr>
            <a:endParaRPr kumimoji="0" lang="de-DE" sz="11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814070" lvl="1" indent="-814070" eaLnBrk="0" fontAlgn="base" hangingPunct="0">
              <a:spcBef>
                <a:spcPct val="0"/>
              </a:spcBef>
              <a:spcAft>
                <a:spcPct val="0"/>
              </a:spcAft>
            </a:pPr>
            <a:r>
              <a:rPr lang="de-DE" sz="2800" dirty="0">
                <a:latin typeface="Arial"/>
                <a:cs typeface="Arial"/>
              </a:rPr>
              <a:t>6.5 Dl</a:t>
            </a:r>
            <a:r>
              <a:rPr lang="cs-CZ" sz="2800" dirty="0">
                <a:latin typeface="Arial"/>
                <a:cs typeface="Arial"/>
              </a:rPr>
              <a:t>e následujícího schématu </a:t>
            </a:r>
            <a:r>
              <a:rPr lang="cs-CZ" sz="2800" dirty="0" err="1">
                <a:latin typeface="Arial"/>
                <a:cs typeface="Arial"/>
              </a:rPr>
              <a:t>napipetujte</a:t>
            </a:r>
            <a:r>
              <a:rPr lang="cs-CZ" sz="2800" dirty="0">
                <a:latin typeface="Arial"/>
                <a:cs typeface="Arial"/>
              </a:rPr>
              <a:t> do jamek :</a:t>
            </a:r>
            <a:br>
              <a:rPr lang="en-US" sz="2800" dirty="0">
                <a:latin typeface="Arial" panose="020B0604020202020204" pitchFamily="34" charset="0"/>
                <a:cs typeface="Arial" panose="020B0604020202020204" pitchFamily="34" charset="0"/>
              </a:rPr>
            </a:br>
            <a:r>
              <a:rPr lang="en-US" sz="2800" dirty="0">
                <a:latin typeface="Arial"/>
                <a:cs typeface="Arial"/>
              </a:rPr>
              <a:t>	- 4 µL mark</a:t>
            </a:r>
            <a:r>
              <a:rPr lang="cs-CZ" sz="2800" dirty="0" err="1">
                <a:latin typeface="Arial"/>
                <a:cs typeface="Arial"/>
              </a:rPr>
              <a:t>ru</a:t>
            </a:r>
            <a:r>
              <a:rPr lang="en-US" sz="2800" dirty="0">
                <a:latin typeface="Arial"/>
                <a:cs typeface="Arial"/>
              </a:rPr>
              <a:t> (M),</a:t>
            </a:r>
            <a:br>
              <a:rPr lang="en-US" sz="2800" dirty="0">
                <a:latin typeface="Arial" panose="020B0604020202020204" pitchFamily="34" charset="0"/>
                <a:cs typeface="Arial" panose="020B0604020202020204" pitchFamily="34" charset="0"/>
              </a:rPr>
            </a:br>
            <a:r>
              <a:rPr lang="en-US" sz="2800" dirty="0">
                <a:latin typeface="Arial"/>
                <a:cs typeface="Arial"/>
              </a:rPr>
              <a:t>	- 10 µL </a:t>
            </a:r>
            <a:r>
              <a:rPr lang="cs-CZ" sz="2800" dirty="0">
                <a:latin typeface="Arial"/>
                <a:cs typeface="Arial"/>
              </a:rPr>
              <a:t>vašich vzorků </a:t>
            </a:r>
            <a:r>
              <a:rPr lang="en-US" sz="2800" dirty="0">
                <a:latin typeface="Arial"/>
                <a:cs typeface="Arial"/>
              </a:rPr>
              <a:t>1 - 3</a:t>
            </a:r>
            <a:r>
              <a:rPr lang="en-US" sz="2800" b="1" dirty="0">
                <a:latin typeface="Arial"/>
                <a:cs typeface="Arial"/>
              </a:rPr>
              <a:t> </a:t>
            </a:r>
            <a:endParaRPr lang="de-DE" sz="2800" dirty="0">
              <a:latin typeface="Arial" panose="020B0604020202020204" pitchFamily="34" charset="0"/>
              <a:cs typeface="Arial" panose="020B0604020202020204" pitchFamily="34" charset="0"/>
            </a:endParaRPr>
          </a:p>
          <a:p>
            <a:pPr marL="625475" lvl="1" indent="-625475" eaLnBrk="0" fontAlgn="base" hangingPunct="0">
              <a:spcBef>
                <a:spcPct val="0"/>
              </a:spcBef>
              <a:spcAft>
                <a:spcPct val="0"/>
              </a:spcAft>
            </a:pPr>
            <a:br>
              <a:rPr kumimoji="0" lang="de-DE" sz="2800" b="0" i="0" u="none" strike="noStrike" cap="none" normalizeH="0" baseline="0" dirty="0">
                <a:ln>
                  <a:noFill/>
                </a:ln>
                <a:solidFill>
                  <a:schemeClr val="tx1"/>
                </a:solidFill>
                <a:effectLst/>
                <a:latin typeface="Arial" pitchFamily="34" charset="0"/>
                <a:ea typeface="Calibri" pitchFamily="34" charset="0"/>
                <a:cs typeface="Arial" pitchFamily="34" charset="0"/>
              </a:rPr>
            </a:br>
            <a:endParaRPr kumimoji="0" lang="de-DE" sz="2800" b="0" i="0" u="none" strike="noStrike" cap="none" normalizeH="0" baseline="0" dirty="0">
              <a:ln>
                <a:noFill/>
              </a:ln>
              <a:solidFill>
                <a:schemeClr val="tx1"/>
              </a:solidFill>
              <a:effectLst/>
              <a:latin typeface="Arial" pitchFamily="34" charset="0"/>
              <a:cs typeface="Arial" pitchFamily="34" charset="0"/>
            </a:endParaRPr>
          </a:p>
        </p:txBody>
      </p:sp>
      <p:sp>
        <p:nvSpPr>
          <p:cNvPr id="145" name="Textfeld 144"/>
          <p:cNvSpPr txBox="1"/>
          <p:nvPr/>
        </p:nvSpPr>
        <p:spPr>
          <a:xfrm rot="16200000">
            <a:off x="258327" y="3591069"/>
            <a:ext cx="668773" cy="369332"/>
          </a:xfrm>
          <a:prstGeom prst="rect">
            <a:avLst/>
          </a:prstGeom>
          <a:noFill/>
        </p:spPr>
        <p:txBody>
          <a:bodyPr wrap="none" rtlCol="0">
            <a:spAutoFit/>
          </a:bodyPr>
          <a:lstStyle/>
          <a:p>
            <a:r>
              <a:rPr lang="de-DE" dirty="0"/>
              <a:t>Gel 1</a:t>
            </a:r>
          </a:p>
        </p:txBody>
      </p:sp>
      <p:grpSp>
        <p:nvGrpSpPr>
          <p:cNvPr id="7" name="Gruppierung 6"/>
          <p:cNvGrpSpPr/>
          <p:nvPr/>
        </p:nvGrpSpPr>
        <p:grpSpPr>
          <a:xfrm>
            <a:off x="1043608" y="2635328"/>
            <a:ext cx="6048672" cy="1856457"/>
            <a:chOff x="1043608" y="2635328"/>
            <a:chExt cx="6048672" cy="1856457"/>
          </a:xfrm>
        </p:grpSpPr>
        <p:sp>
          <p:nvSpPr>
            <p:cNvPr id="78" name="Textfeld 77"/>
            <p:cNvSpPr txBox="1"/>
            <p:nvPr/>
          </p:nvSpPr>
          <p:spPr>
            <a:xfrm>
              <a:off x="1165828" y="2667148"/>
              <a:ext cx="381836" cy="369332"/>
            </a:xfrm>
            <a:prstGeom prst="rect">
              <a:avLst/>
            </a:prstGeom>
            <a:noFill/>
          </p:spPr>
          <p:txBody>
            <a:bodyPr wrap="none" rtlCol="0">
              <a:spAutoFit/>
            </a:bodyPr>
            <a:lstStyle/>
            <a:p>
              <a:r>
                <a:rPr lang="de-DE" dirty="0"/>
                <a:t>M</a:t>
              </a:r>
            </a:p>
          </p:txBody>
        </p:sp>
        <p:sp>
          <p:nvSpPr>
            <p:cNvPr id="80" name="Textfeld 79"/>
            <p:cNvSpPr txBox="1"/>
            <p:nvPr/>
          </p:nvSpPr>
          <p:spPr>
            <a:xfrm>
              <a:off x="1982833" y="2659462"/>
              <a:ext cx="507809" cy="369332"/>
            </a:xfrm>
            <a:prstGeom prst="rect">
              <a:avLst/>
            </a:prstGeom>
            <a:noFill/>
          </p:spPr>
          <p:txBody>
            <a:bodyPr wrap="none" rtlCol="0">
              <a:spAutoFit/>
            </a:bodyPr>
            <a:lstStyle/>
            <a:p>
              <a:r>
                <a:rPr lang="de-DE" dirty="0"/>
                <a:t>1/</a:t>
              </a:r>
              <a:r>
                <a:rPr lang="de-DE" b="1" dirty="0"/>
                <a:t>2</a:t>
              </a:r>
            </a:p>
          </p:txBody>
        </p:sp>
        <p:sp>
          <p:nvSpPr>
            <p:cNvPr id="81" name="Textfeld 80"/>
            <p:cNvSpPr txBox="1"/>
            <p:nvPr/>
          </p:nvSpPr>
          <p:spPr>
            <a:xfrm>
              <a:off x="2411760" y="2659171"/>
              <a:ext cx="507809" cy="369332"/>
            </a:xfrm>
            <a:prstGeom prst="rect">
              <a:avLst/>
            </a:prstGeom>
            <a:noFill/>
          </p:spPr>
          <p:txBody>
            <a:bodyPr wrap="none" rtlCol="0">
              <a:spAutoFit/>
            </a:bodyPr>
            <a:lstStyle/>
            <a:p>
              <a:r>
                <a:rPr lang="de-DE" dirty="0"/>
                <a:t>1/</a:t>
              </a:r>
              <a:r>
                <a:rPr lang="de-DE" b="1" dirty="0"/>
                <a:t>3</a:t>
              </a:r>
            </a:p>
          </p:txBody>
        </p:sp>
        <p:sp>
          <p:nvSpPr>
            <p:cNvPr id="71" name="Textfeld 70"/>
            <p:cNvSpPr txBox="1"/>
            <p:nvPr/>
          </p:nvSpPr>
          <p:spPr>
            <a:xfrm>
              <a:off x="1573691" y="2660225"/>
              <a:ext cx="507809" cy="369332"/>
            </a:xfrm>
            <a:prstGeom prst="rect">
              <a:avLst/>
            </a:prstGeom>
            <a:noFill/>
          </p:spPr>
          <p:txBody>
            <a:bodyPr wrap="none" rtlCol="0">
              <a:spAutoFit/>
            </a:bodyPr>
            <a:lstStyle/>
            <a:p>
              <a:r>
                <a:rPr lang="de-DE" dirty="0"/>
                <a:t>1/</a:t>
              </a:r>
              <a:r>
                <a:rPr lang="de-DE" b="1" dirty="0"/>
                <a:t>1</a:t>
              </a:r>
            </a:p>
          </p:txBody>
        </p:sp>
        <p:sp>
          <p:nvSpPr>
            <p:cNvPr id="35" name="Textfeld 34"/>
            <p:cNvSpPr txBox="1"/>
            <p:nvPr/>
          </p:nvSpPr>
          <p:spPr>
            <a:xfrm>
              <a:off x="3342837" y="2650453"/>
              <a:ext cx="507809" cy="369332"/>
            </a:xfrm>
            <a:prstGeom prst="rect">
              <a:avLst/>
            </a:prstGeom>
            <a:noFill/>
          </p:spPr>
          <p:txBody>
            <a:bodyPr wrap="none" rtlCol="0">
              <a:spAutoFit/>
            </a:bodyPr>
            <a:lstStyle/>
            <a:p>
              <a:r>
                <a:rPr lang="de-DE" dirty="0"/>
                <a:t>2/</a:t>
              </a:r>
              <a:r>
                <a:rPr lang="de-DE" b="1" dirty="0"/>
                <a:t>2</a:t>
              </a:r>
            </a:p>
          </p:txBody>
        </p:sp>
        <p:sp>
          <p:nvSpPr>
            <p:cNvPr id="36" name="Textfeld 35"/>
            <p:cNvSpPr txBox="1"/>
            <p:nvPr/>
          </p:nvSpPr>
          <p:spPr>
            <a:xfrm>
              <a:off x="3784277" y="2650453"/>
              <a:ext cx="507809" cy="369332"/>
            </a:xfrm>
            <a:prstGeom prst="rect">
              <a:avLst/>
            </a:prstGeom>
            <a:noFill/>
          </p:spPr>
          <p:txBody>
            <a:bodyPr wrap="none" rtlCol="0">
              <a:spAutoFit/>
            </a:bodyPr>
            <a:lstStyle/>
            <a:p>
              <a:r>
                <a:rPr lang="de-DE" dirty="0"/>
                <a:t>2/</a:t>
              </a:r>
              <a:r>
                <a:rPr lang="de-DE" b="1" dirty="0"/>
                <a:t>3</a:t>
              </a:r>
            </a:p>
          </p:txBody>
        </p:sp>
        <p:sp>
          <p:nvSpPr>
            <p:cNvPr id="37" name="Textfeld 36"/>
            <p:cNvSpPr txBox="1"/>
            <p:nvPr/>
          </p:nvSpPr>
          <p:spPr>
            <a:xfrm>
              <a:off x="2906974" y="2649465"/>
              <a:ext cx="507809" cy="369332"/>
            </a:xfrm>
            <a:prstGeom prst="rect">
              <a:avLst/>
            </a:prstGeom>
            <a:noFill/>
          </p:spPr>
          <p:txBody>
            <a:bodyPr wrap="none" rtlCol="0">
              <a:spAutoFit/>
            </a:bodyPr>
            <a:lstStyle/>
            <a:p>
              <a:r>
                <a:rPr lang="de-DE" dirty="0"/>
                <a:t>2/</a:t>
              </a:r>
              <a:r>
                <a:rPr lang="de-DE" b="1" dirty="0"/>
                <a:t>1</a:t>
              </a:r>
            </a:p>
          </p:txBody>
        </p:sp>
        <p:sp>
          <p:nvSpPr>
            <p:cNvPr id="38" name="Textfeld 37"/>
            <p:cNvSpPr txBox="1"/>
            <p:nvPr/>
          </p:nvSpPr>
          <p:spPr>
            <a:xfrm>
              <a:off x="4698200" y="2649465"/>
              <a:ext cx="507809" cy="369332"/>
            </a:xfrm>
            <a:prstGeom prst="rect">
              <a:avLst/>
            </a:prstGeom>
            <a:noFill/>
          </p:spPr>
          <p:txBody>
            <a:bodyPr wrap="none" rtlCol="0">
              <a:spAutoFit/>
            </a:bodyPr>
            <a:lstStyle/>
            <a:p>
              <a:r>
                <a:rPr lang="de-DE" dirty="0"/>
                <a:t>3/</a:t>
              </a:r>
              <a:r>
                <a:rPr lang="de-DE" b="1" dirty="0"/>
                <a:t>2</a:t>
              </a:r>
            </a:p>
          </p:txBody>
        </p:sp>
        <p:sp>
          <p:nvSpPr>
            <p:cNvPr id="39" name="Textfeld 38"/>
            <p:cNvSpPr txBox="1"/>
            <p:nvPr/>
          </p:nvSpPr>
          <p:spPr>
            <a:xfrm>
              <a:off x="5126575" y="2649465"/>
              <a:ext cx="507809" cy="369332"/>
            </a:xfrm>
            <a:prstGeom prst="rect">
              <a:avLst/>
            </a:prstGeom>
            <a:noFill/>
          </p:spPr>
          <p:txBody>
            <a:bodyPr wrap="none" rtlCol="0">
              <a:spAutoFit/>
            </a:bodyPr>
            <a:lstStyle/>
            <a:p>
              <a:r>
                <a:rPr lang="de-DE" dirty="0"/>
                <a:t>3/</a:t>
              </a:r>
              <a:r>
                <a:rPr lang="de-DE" b="1" dirty="0"/>
                <a:t>3</a:t>
              </a:r>
            </a:p>
          </p:txBody>
        </p:sp>
        <p:sp>
          <p:nvSpPr>
            <p:cNvPr id="40" name="Textfeld 39"/>
            <p:cNvSpPr txBox="1"/>
            <p:nvPr/>
          </p:nvSpPr>
          <p:spPr>
            <a:xfrm>
              <a:off x="4276386" y="2650382"/>
              <a:ext cx="507809" cy="369332"/>
            </a:xfrm>
            <a:prstGeom prst="rect">
              <a:avLst/>
            </a:prstGeom>
            <a:noFill/>
          </p:spPr>
          <p:txBody>
            <a:bodyPr wrap="none" rtlCol="0">
              <a:spAutoFit/>
            </a:bodyPr>
            <a:lstStyle/>
            <a:p>
              <a:r>
                <a:rPr lang="de-DE" dirty="0"/>
                <a:t>3/</a:t>
              </a:r>
              <a:r>
                <a:rPr lang="de-DE" b="1" dirty="0"/>
                <a:t>1</a:t>
              </a:r>
            </a:p>
          </p:txBody>
        </p:sp>
        <p:sp>
          <p:nvSpPr>
            <p:cNvPr id="41" name="Textfeld 40"/>
            <p:cNvSpPr txBox="1"/>
            <p:nvPr/>
          </p:nvSpPr>
          <p:spPr>
            <a:xfrm>
              <a:off x="6055492" y="2635328"/>
              <a:ext cx="507809" cy="369332"/>
            </a:xfrm>
            <a:prstGeom prst="rect">
              <a:avLst/>
            </a:prstGeom>
            <a:noFill/>
          </p:spPr>
          <p:txBody>
            <a:bodyPr wrap="none" rtlCol="0">
              <a:spAutoFit/>
            </a:bodyPr>
            <a:lstStyle/>
            <a:p>
              <a:r>
                <a:rPr lang="de-DE" dirty="0"/>
                <a:t>4/</a:t>
              </a:r>
              <a:r>
                <a:rPr lang="de-DE" b="1" dirty="0"/>
                <a:t>2</a:t>
              </a:r>
            </a:p>
          </p:txBody>
        </p:sp>
        <p:sp>
          <p:nvSpPr>
            <p:cNvPr id="42" name="Textfeld 41"/>
            <p:cNvSpPr txBox="1"/>
            <p:nvPr/>
          </p:nvSpPr>
          <p:spPr>
            <a:xfrm>
              <a:off x="6483867" y="2643085"/>
              <a:ext cx="507809" cy="369332"/>
            </a:xfrm>
            <a:prstGeom prst="rect">
              <a:avLst/>
            </a:prstGeom>
            <a:noFill/>
          </p:spPr>
          <p:txBody>
            <a:bodyPr wrap="none" rtlCol="0">
              <a:spAutoFit/>
            </a:bodyPr>
            <a:lstStyle/>
            <a:p>
              <a:r>
                <a:rPr lang="de-DE" dirty="0"/>
                <a:t>4/</a:t>
              </a:r>
              <a:r>
                <a:rPr lang="de-DE" b="1" dirty="0"/>
                <a:t>3</a:t>
              </a:r>
            </a:p>
          </p:txBody>
        </p:sp>
        <p:sp>
          <p:nvSpPr>
            <p:cNvPr id="43" name="Textfeld 42"/>
            <p:cNvSpPr txBox="1"/>
            <p:nvPr/>
          </p:nvSpPr>
          <p:spPr>
            <a:xfrm>
              <a:off x="5645798" y="2639754"/>
              <a:ext cx="507809" cy="369332"/>
            </a:xfrm>
            <a:prstGeom prst="rect">
              <a:avLst/>
            </a:prstGeom>
            <a:noFill/>
          </p:spPr>
          <p:txBody>
            <a:bodyPr wrap="none" rtlCol="0">
              <a:spAutoFit/>
            </a:bodyPr>
            <a:lstStyle/>
            <a:p>
              <a:r>
                <a:rPr lang="de-DE" dirty="0"/>
                <a:t>4/</a:t>
              </a:r>
              <a:r>
                <a:rPr lang="de-DE" b="1" dirty="0"/>
                <a:t>1</a:t>
              </a:r>
            </a:p>
          </p:txBody>
        </p:sp>
        <p:grpSp>
          <p:nvGrpSpPr>
            <p:cNvPr id="3" name="Gruppierung 2"/>
            <p:cNvGrpSpPr/>
            <p:nvPr/>
          </p:nvGrpSpPr>
          <p:grpSpPr>
            <a:xfrm>
              <a:off x="1043608" y="3038788"/>
              <a:ext cx="6048672" cy="1452997"/>
              <a:chOff x="1043608" y="3038788"/>
              <a:chExt cx="6048672" cy="1452997"/>
            </a:xfrm>
          </p:grpSpPr>
          <p:sp>
            <p:nvSpPr>
              <p:cNvPr id="84" name="Rechteck 83">
                <a:extLst>
                  <a:ext uri="{FF2B5EF4-FFF2-40B4-BE49-F238E27FC236}">
                    <a16:creationId xmlns:a16="http://schemas.microsoft.com/office/drawing/2014/main" id="{7B4BB9DE-8D40-4A5A-9894-0E7C534E72A8}"/>
                  </a:ext>
                </a:extLst>
              </p:cNvPr>
              <p:cNvSpPr/>
              <p:nvPr/>
            </p:nvSpPr>
            <p:spPr>
              <a:xfrm>
                <a:off x="1043608" y="3038788"/>
                <a:ext cx="6048672" cy="1452997"/>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85" name="Rechteck 84">
                <a:extLst>
                  <a:ext uri="{FF2B5EF4-FFF2-40B4-BE49-F238E27FC236}">
                    <a16:creationId xmlns:a16="http://schemas.microsoft.com/office/drawing/2014/main" id="{33133537-F445-4730-925C-2A80CBB66A75}"/>
                  </a:ext>
                </a:extLst>
              </p:cNvPr>
              <p:cNvSpPr/>
              <p:nvPr/>
            </p:nvSpPr>
            <p:spPr>
              <a:xfrm>
                <a:off x="1620264" y="3196987"/>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6" name="Rechteck 85">
                <a:extLst>
                  <a:ext uri="{FF2B5EF4-FFF2-40B4-BE49-F238E27FC236}">
                    <a16:creationId xmlns:a16="http://schemas.microsoft.com/office/drawing/2014/main" id="{7BEF43C6-B0F7-4428-8FDA-D7A20887F8AF}"/>
                  </a:ext>
                </a:extLst>
              </p:cNvPr>
              <p:cNvSpPr/>
              <p:nvPr/>
            </p:nvSpPr>
            <p:spPr>
              <a:xfrm>
                <a:off x="1187624" y="3196875"/>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7" name="Rechteck 86">
                <a:extLst>
                  <a:ext uri="{FF2B5EF4-FFF2-40B4-BE49-F238E27FC236}">
                    <a16:creationId xmlns:a16="http://schemas.microsoft.com/office/drawing/2014/main" id="{D089C1AD-74AA-485B-AE5A-EFF63E924EB3}"/>
                  </a:ext>
                </a:extLst>
              </p:cNvPr>
              <p:cNvSpPr/>
              <p:nvPr/>
            </p:nvSpPr>
            <p:spPr>
              <a:xfrm>
                <a:off x="2072285" y="3196875"/>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8" name="Rechteck 87">
                <a:extLst>
                  <a:ext uri="{FF2B5EF4-FFF2-40B4-BE49-F238E27FC236}">
                    <a16:creationId xmlns:a16="http://schemas.microsoft.com/office/drawing/2014/main" id="{92AECEC1-10B7-4A12-8C7C-3663F0A15A45}"/>
                  </a:ext>
                </a:extLst>
              </p:cNvPr>
              <p:cNvSpPr/>
              <p:nvPr/>
            </p:nvSpPr>
            <p:spPr>
              <a:xfrm>
                <a:off x="2520194" y="3199644"/>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9" name="Rechteck 88">
                <a:extLst>
                  <a:ext uri="{FF2B5EF4-FFF2-40B4-BE49-F238E27FC236}">
                    <a16:creationId xmlns:a16="http://schemas.microsoft.com/office/drawing/2014/main" id="{0FB0F502-CE62-4732-A05D-7A6422ABBA47}"/>
                  </a:ext>
                </a:extLst>
              </p:cNvPr>
              <p:cNvSpPr/>
              <p:nvPr/>
            </p:nvSpPr>
            <p:spPr>
              <a:xfrm>
                <a:off x="2965550" y="3199532"/>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0" name="Rechteck 89">
                <a:extLst>
                  <a:ext uri="{FF2B5EF4-FFF2-40B4-BE49-F238E27FC236}">
                    <a16:creationId xmlns:a16="http://schemas.microsoft.com/office/drawing/2014/main" id="{EFD33E62-03A1-4057-973A-86EB0466A61B}"/>
                  </a:ext>
                </a:extLst>
              </p:cNvPr>
              <p:cNvSpPr/>
              <p:nvPr/>
            </p:nvSpPr>
            <p:spPr>
              <a:xfrm>
                <a:off x="3422617" y="3199532"/>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2" name="Rechteck 91">
                <a:extLst>
                  <a:ext uri="{FF2B5EF4-FFF2-40B4-BE49-F238E27FC236}">
                    <a16:creationId xmlns:a16="http://schemas.microsoft.com/office/drawing/2014/main" id="{A8FCD2A4-79CA-42E4-8271-43F1C58BCEF1}"/>
                  </a:ext>
                </a:extLst>
              </p:cNvPr>
              <p:cNvSpPr/>
              <p:nvPr/>
            </p:nvSpPr>
            <p:spPr>
              <a:xfrm>
                <a:off x="4337162" y="3199528"/>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3" name="Rechteck 92">
                <a:extLst>
                  <a:ext uri="{FF2B5EF4-FFF2-40B4-BE49-F238E27FC236}">
                    <a16:creationId xmlns:a16="http://schemas.microsoft.com/office/drawing/2014/main" id="{903E0BD7-7E31-401E-8AFA-E7EB8F33E7A4}"/>
                  </a:ext>
                </a:extLst>
              </p:cNvPr>
              <p:cNvSpPr/>
              <p:nvPr/>
            </p:nvSpPr>
            <p:spPr>
              <a:xfrm>
                <a:off x="4794228" y="3199528"/>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4" name="Rechteck 93">
                <a:extLst>
                  <a:ext uri="{FF2B5EF4-FFF2-40B4-BE49-F238E27FC236}">
                    <a16:creationId xmlns:a16="http://schemas.microsoft.com/office/drawing/2014/main" id="{9A2CE03C-CB9E-4731-B467-6E261A46D5DD}"/>
                  </a:ext>
                </a:extLst>
              </p:cNvPr>
              <p:cNvSpPr/>
              <p:nvPr/>
            </p:nvSpPr>
            <p:spPr>
              <a:xfrm>
                <a:off x="5242137" y="3202297"/>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5" name="Rechteck 94">
                <a:extLst>
                  <a:ext uri="{FF2B5EF4-FFF2-40B4-BE49-F238E27FC236}">
                    <a16:creationId xmlns:a16="http://schemas.microsoft.com/office/drawing/2014/main" id="{6A4FD043-6486-49EF-8910-8520FDB4F2F0}"/>
                  </a:ext>
                </a:extLst>
              </p:cNvPr>
              <p:cNvSpPr/>
              <p:nvPr/>
            </p:nvSpPr>
            <p:spPr>
              <a:xfrm>
                <a:off x="5695799" y="3193635"/>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7" name="Rechteck 96">
                <a:extLst>
                  <a:ext uri="{FF2B5EF4-FFF2-40B4-BE49-F238E27FC236}">
                    <a16:creationId xmlns:a16="http://schemas.microsoft.com/office/drawing/2014/main" id="{168B53CA-A39E-43BD-B669-ADFF771A6457}"/>
                  </a:ext>
                </a:extLst>
              </p:cNvPr>
              <p:cNvSpPr/>
              <p:nvPr/>
            </p:nvSpPr>
            <p:spPr>
              <a:xfrm>
                <a:off x="6156176" y="3196404"/>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4" name="Rechteck 43">
                <a:extLst>
                  <a:ext uri="{FF2B5EF4-FFF2-40B4-BE49-F238E27FC236}">
                    <a16:creationId xmlns:a16="http://schemas.microsoft.com/office/drawing/2014/main" id="{168B53CA-A39E-43BD-B669-ADFF771A6457}"/>
                  </a:ext>
                </a:extLst>
              </p:cNvPr>
              <p:cNvSpPr/>
              <p:nvPr/>
            </p:nvSpPr>
            <p:spPr>
              <a:xfrm>
                <a:off x="6587423" y="3194204"/>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5" name="Rechteck 44">
                <a:extLst>
                  <a:ext uri="{FF2B5EF4-FFF2-40B4-BE49-F238E27FC236}">
                    <a16:creationId xmlns:a16="http://schemas.microsoft.com/office/drawing/2014/main" id="{168B53CA-A39E-43BD-B669-ADFF771A6457}"/>
                  </a:ext>
                </a:extLst>
              </p:cNvPr>
              <p:cNvSpPr/>
              <p:nvPr/>
            </p:nvSpPr>
            <p:spPr>
              <a:xfrm>
                <a:off x="3852764" y="3209322"/>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grpSp>
      <p:sp>
        <p:nvSpPr>
          <p:cNvPr id="61" name="Textfeld 60"/>
          <p:cNvSpPr txBox="1"/>
          <p:nvPr/>
        </p:nvSpPr>
        <p:spPr>
          <a:xfrm rot="16200000">
            <a:off x="258327" y="5768644"/>
            <a:ext cx="668773" cy="369332"/>
          </a:xfrm>
          <a:prstGeom prst="rect">
            <a:avLst/>
          </a:prstGeom>
          <a:noFill/>
        </p:spPr>
        <p:txBody>
          <a:bodyPr wrap="none" rtlCol="0">
            <a:spAutoFit/>
          </a:bodyPr>
          <a:lstStyle/>
          <a:p>
            <a:r>
              <a:rPr lang="de-DE" dirty="0"/>
              <a:t>Gel 2</a:t>
            </a:r>
          </a:p>
        </p:txBody>
      </p:sp>
      <p:sp>
        <p:nvSpPr>
          <p:cNvPr id="2" name="Textfeld 1"/>
          <p:cNvSpPr txBox="1"/>
          <p:nvPr/>
        </p:nvSpPr>
        <p:spPr>
          <a:xfrm>
            <a:off x="7433694" y="2851814"/>
            <a:ext cx="1368152" cy="3416320"/>
          </a:xfrm>
          <a:prstGeom prst="rect">
            <a:avLst/>
          </a:prstGeom>
          <a:noFill/>
        </p:spPr>
        <p:txBody>
          <a:bodyPr wrap="square" lIns="91440" tIns="45720" rIns="91440" bIns="45720" rtlCol="0" anchor="t">
            <a:spAutoFit/>
          </a:bodyPr>
          <a:lstStyle/>
          <a:p>
            <a:r>
              <a:rPr lang="de-DE" b="1" dirty="0">
                <a:solidFill>
                  <a:srgbClr val="FF0000"/>
                </a:solidFill>
                <a:latin typeface="Arial" pitchFamily="34" charset="0"/>
                <a:ea typeface="Calibri" pitchFamily="34" charset="0"/>
                <a:cs typeface="Arial" pitchFamily="34" charset="0"/>
              </a:rPr>
              <a:t>P</a:t>
            </a:r>
            <a:r>
              <a:rPr lang="cs-CZ" b="1" dirty="0">
                <a:solidFill>
                  <a:srgbClr val="FF0000"/>
                </a:solidFill>
                <a:latin typeface="Arial" pitchFamily="34" charset="0"/>
                <a:ea typeface="Calibri" pitchFamily="34" charset="0"/>
                <a:cs typeface="Arial" pitchFamily="34" charset="0"/>
              </a:rPr>
              <a:t>rosím označte </a:t>
            </a:r>
            <a:r>
              <a:rPr lang="de-DE" b="1" dirty="0">
                <a:solidFill>
                  <a:srgbClr val="FF0000"/>
                </a:solidFill>
                <a:latin typeface="Arial" pitchFamily="34" charset="0"/>
                <a:ea typeface="Calibri" pitchFamily="34" charset="0"/>
                <a:cs typeface="Arial" pitchFamily="34" charset="0"/>
              </a:rPr>
              <a:t>:</a:t>
            </a:r>
            <a:r>
              <a:rPr lang="de-DE" b="1" dirty="0">
                <a:latin typeface="Arial" pitchFamily="34" charset="0"/>
                <a:ea typeface="Calibri" pitchFamily="34" charset="0"/>
                <a:cs typeface="Arial" pitchFamily="34" charset="0"/>
              </a:rPr>
              <a:t> </a:t>
            </a:r>
            <a:br>
              <a:rPr lang="de-DE" b="1" dirty="0">
                <a:latin typeface="Arial" pitchFamily="34" charset="0"/>
                <a:ea typeface="Calibri" pitchFamily="34" charset="0"/>
                <a:cs typeface="Arial" pitchFamily="34" charset="0"/>
              </a:rPr>
            </a:br>
            <a:r>
              <a:rPr lang="cs-CZ" b="1" dirty="0">
                <a:latin typeface="Arial" pitchFamily="34" charset="0"/>
                <a:ea typeface="Calibri" pitchFamily="34" charset="0"/>
                <a:cs typeface="Arial" pitchFamily="34" charset="0"/>
              </a:rPr>
              <a:t>První číslo je číslo vaší skupiny</a:t>
            </a:r>
          </a:p>
          <a:p>
            <a:br>
              <a:rPr lang="de-DE" b="1" dirty="0">
                <a:latin typeface="Arial" pitchFamily="34" charset="0"/>
                <a:ea typeface="Calibri" pitchFamily="34" charset="0"/>
                <a:cs typeface="Arial" pitchFamily="34" charset="0"/>
              </a:rPr>
            </a:br>
            <a:r>
              <a:rPr lang="cs-CZ" b="1" dirty="0">
                <a:latin typeface="Arial"/>
                <a:ea typeface="Calibri" pitchFamily="34" charset="0"/>
                <a:cs typeface="Arial"/>
              </a:rPr>
              <a:t>Druhé číslo je číslo vašeho </a:t>
            </a:r>
          </a:p>
          <a:p>
            <a:r>
              <a:rPr lang="cs-CZ" b="1" dirty="0">
                <a:latin typeface="Arial"/>
                <a:ea typeface="Calibri" pitchFamily="34" charset="0"/>
                <a:cs typeface="Arial"/>
              </a:rPr>
              <a:t>vzorku</a:t>
            </a:r>
            <a:endParaRPr lang="de-DE" dirty="0">
              <a:latin typeface="Arial"/>
              <a:cs typeface="Arial"/>
            </a:endParaRPr>
          </a:p>
        </p:txBody>
      </p:sp>
      <p:grpSp>
        <p:nvGrpSpPr>
          <p:cNvPr id="6" name="Gruppierung 5"/>
          <p:cNvGrpSpPr/>
          <p:nvPr/>
        </p:nvGrpSpPr>
        <p:grpSpPr>
          <a:xfrm>
            <a:off x="1043608" y="4832316"/>
            <a:ext cx="6048672" cy="1837044"/>
            <a:chOff x="1043608" y="4832316"/>
            <a:chExt cx="6048672" cy="1837044"/>
          </a:xfrm>
        </p:grpSpPr>
        <p:sp>
          <p:nvSpPr>
            <p:cNvPr id="46" name="Textfeld 45"/>
            <p:cNvSpPr txBox="1"/>
            <p:nvPr/>
          </p:nvSpPr>
          <p:spPr>
            <a:xfrm>
              <a:off x="1165828" y="4832316"/>
              <a:ext cx="381836" cy="369332"/>
            </a:xfrm>
            <a:prstGeom prst="rect">
              <a:avLst/>
            </a:prstGeom>
            <a:noFill/>
          </p:spPr>
          <p:txBody>
            <a:bodyPr wrap="none" rtlCol="0">
              <a:spAutoFit/>
            </a:bodyPr>
            <a:lstStyle/>
            <a:p>
              <a:r>
                <a:rPr lang="de-DE" dirty="0"/>
                <a:t>M</a:t>
              </a:r>
            </a:p>
          </p:txBody>
        </p:sp>
        <p:sp>
          <p:nvSpPr>
            <p:cNvPr id="47" name="Textfeld 46"/>
            <p:cNvSpPr txBox="1"/>
            <p:nvPr/>
          </p:nvSpPr>
          <p:spPr>
            <a:xfrm>
              <a:off x="1982833" y="4853112"/>
              <a:ext cx="507809" cy="369332"/>
            </a:xfrm>
            <a:prstGeom prst="rect">
              <a:avLst/>
            </a:prstGeom>
            <a:noFill/>
          </p:spPr>
          <p:txBody>
            <a:bodyPr wrap="none" rtlCol="0">
              <a:spAutoFit/>
            </a:bodyPr>
            <a:lstStyle/>
            <a:p>
              <a:r>
                <a:rPr lang="de-DE" dirty="0"/>
                <a:t>5/</a:t>
              </a:r>
              <a:r>
                <a:rPr lang="de-DE" b="1" dirty="0"/>
                <a:t>2</a:t>
              </a:r>
            </a:p>
          </p:txBody>
        </p:sp>
        <p:sp>
          <p:nvSpPr>
            <p:cNvPr id="48" name="Textfeld 47"/>
            <p:cNvSpPr txBox="1"/>
            <p:nvPr/>
          </p:nvSpPr>
          <p:spPr>
            <a:xfrm>
              <a:off x="2411760" y="4868896"/>
              <a:ext cx="507809" cy="369332"/>
            </a:xfrm>
            <a:prstGeom prst="rect">
              <a:avLst/>
            </a:prstGeom>
            <a:noFill/>
          </p:spPr>
          <p:txBody>
            <a:bodyPr wrap="none" rtlCol="0">
              <a:spAutoFit/>
            </a:bodyPr>
            <a:lstStyle/>
            <a:p>
              <a:r>
                <a:rPr lang="de-DE" dirty="0"/>
                <a:t>5/</a:t>
              </a:r>
              <a:r>
                <a:rPr lang="de-DE" b="1" dirty="0"/>
                <a:t>3</a:t>
              </a:r>
            </a:p>
          </p:txBody>
        </p:sp>
        <p:sp>
          <p:nvSpPr>
            <p:cNvPr id="62" name="Textfeld 61"/>
            <p:cNvSpPr txBox="1"/>
            <p:nvPr/>
          </p:nvSpPr>
          <p:spPr>
            <a:xfrm>
              <a:off x="1573691" y="4837800"/>
              <a:ext cx="507809" cy="369332"/>
            </a:xfrm>
            <a:prstGeom prst="rect">
              <a:avLst/>
            </a:prstGeom>
            <a:noFill/>
          </p:spPr>
          <p:txBody>
            <a:bodyPr wrap="none" rtlCol="0">
              <a:spAutoFit/>
            </a:bodyPr>
            <a:lstStyle/>
            <a:p>
              <a:r>
                <a:rPr lang="de-DE" dirty="0"/>
                <a:t>5/</a:t>
              </a:r>
              <a:r>
                <a:rPr lang="de-DE" b="1" dirty="0"/>
                <a:t>1</a:t>
              </a:r>
            </a:p>
          </p:txBody>
        </p:sp>
        <p:sp>
          <p:nvSpPr>
            <p:cNvPr id="63" name="Textfeld 62"/>
            <p:cNvSpPr txBox="1"/>
            <p:nvPr/>
          </p:nvSpPr>
          <p:spPr>
            <a:xfrm>
              <a:off x="3342837" y="4860178"/>
              <a:ext cx="507809" cy="369332"/>
            </a:xfrm>
            <a:prstGeom prst="rect">
              <a:avLst/>
            </a:prstGeom>
            <a:noFill/>
          </p:spPr>
          <p:txBody>
            <a:bodyPr wrap="none" rtlCol="0">
              <a:spAutoFit/>
            </a:bodyPr>
            <a:lstStyle/>
            <a:p>
              <a:r>
                <a:rPr lang="de-DE" dirty="0"/>
                <a:t>6/</a:t>
              </a:r>
              <a:r>
                <a:rPr lang="de-DE" b="1" dirty="0"/>
                <a:t>2</a:t>
              </a:r>
            </a:p>
          </p:txBody>
        </p:sp>
        <p:sp>
          <p:nvSpPr>
            <p:cNvPr id="64" name="Textfeld 63"/>
            <p:cNvSpPr txBox="1"/>
            <p:nvPr/>
          </p:nvSpPr>
          <p:spPr>
            <a:xfrm>
              <a:off x="3784277" y="4860178"/>
              <a:ext cx="507809" cy="369332"/>
            </a:xfrm>
            <a:prstGeom prst="rect">
              <a:avLst/>
            </a:prstGeom>
            <a:noFill/>
          </p:spPr>
          <p:txBody>
            <a:bodyPr wrap="none" rtlCol="0">
              <a:spAutoFit/>
            </a:bodyPr>
            <a:lstStyle/>
            <a:p>
              <a:r>
                <a:rPr lang="de-DE" dirty="0"/>
                <a:t>6/</a:t>
              </a:r>
              <a:r>
                <a:rPr lang="de-DE" b="1" dirty="0"/>
                <a:t>3</a:t>
              </a:r>
            </a:p>
          </p:txBody>
        </p:sp>
        <p:sp>
          <p:nvSpPr>
            <p:cNvPr id="65" name="Textfeld 64"/>
            <p:cNvSpPr txBox="1"/>
            <p:nvPr/>
          </p:nvSpPr>
          <p:spPr>
            <a:xfrm>
              <a:off x="2906974" y="4859190"/>
              <a:ext cx="507809" cy="369332"/>
            </a:xfrm>
            <a:prstGeom prst="rect">
              <a:avLst/>
            </a:prstGeom>
            <a:noFill/>
          </p:spPr>
          <p:txBody>
            <a:bodyPr wrap="none" rtlCol="0">
              <a:spAutoFit/>
            </a:bodyPr>
            <a:lstStyle/>
            <a:p>
              <a:r>
                <a:rPr lang="de-DE" dirty="0"/>
                <a:t>6/</a:t>
              </a:r>
              <a:r>
                <a:rPr lang="de-DE" b="1" dirty="0"/>
                <a:t>1</a:t>
              </a:r>
            </a:p>
          </p:txBody>
        </p:sp>
        <p:sp>
          <p:nvSpPr>
            <p:cNvPr id="66" name="Textfeld 65"/>
            <p:cNvSpPr txBox="1"/>
            <p:nvPr/>
          </p:nvSpPr>
          <p:spPr>
            <a:xfrm>
              <a:off x="4698200" y="4859190"/>
              <a:ext cx="507809" cy="369332"/>
            </a:xfrm>
            <a:prstGeom prst="rect">
              <a:avLst/>
            </a:prstGeom>
            <a:noFill/>
          </p:spPr>
          <p:txBody>
            <a:bodyPr wrap="none" rtlCol="0">
              <a:spAutoFit/>
            </a:bodyPr>
            <a:lstStyle/>
            <a:p>
              <a:r>
                <a:rPr lang="de-DE" dirty="0"/>
                <a:t>7/</a:t>
              </a:r>
              <a:r>
                <a:rPr lang="de-DE" b="1" dirty="0"/>
                <a:t>2</a:t>
              </a:r>
            </a:p>
          </p:txBody>
        </p:sp>
        <p:sp>
          <p:nvSpPr>
            <p:cNvPr id="67" name="Textfeld 66"/>
            <p:cNvSpPr txBox="1"/>
            <p:nvPr/>
          </p:nvSpPr>
          <p:spPr>
            <a:xfrm>
              <a:off x="5126575" y="4859190"/>
              <a:ext cx="507809" cy="369332"/>
            </a:xfrm>
            <a:prstGeom prst="rect">
              <a:avLst/>
            </a:prstGeom>
            <a:noFill/>
          </p:spPr>
          <p:txBody>
            <a:bodyPr wrap="none" rtlCol="0">
              <a:spAutoFit/>
            </a:bodyPr>
            <a:lstStyle/>
            <a:p>
              <a:r>
                <a:rPr lang="de-DE" dirty="0"/>
                <a:t>7/</a:t>
              </a:r>
              <a:r>
                <a:rPr lang="de-DE" b="1" dirty="0"/>
                <a:t>3</a:t>
              </a:r>
            </a:p>
          </p:txBody>
        </p:sp>
        <p:sp>
          <p:nvSpPr>
            <p:cNvPr id="68" name="Textfeld 67"/>
            <p:cNvSpPr txBox="1"/>
            <p:nvPr/>
          </p:nvSpPr>
          <p:spPr>
            <a:xfrm>
              <a:off x="4276386" y="4860107"/>
              <a:ext cx="507809" cy="369332"/>
            </a:xfrm>
            <a:prstGeom prst="rect">
              <a:avLst/>
            </a:prstGeom>
            <a:noFill/>
          </p:spPr>
          <p:txBody>
            <a:bodyPr wrap="none" rtlCol="0">
              <a:spAutoFit/>
            </a:bodyPr>
            <a:lstStyle/>
            <a:p>
              <a:r>
                <a:rPr lang="de-DE" dirty="0"/>
                <a:t>7/</a:t>
              </a:r>
              <a:r>
                <a:rPr lang="de-DE" b="1" dirty="0"/>
                <a:t>1</a:t>
              </a:r>
            </a:p>
          </p:txBody>
        </p:sp>
        <p:sp>
          <p:nvSpPr>
            <p:cNvPr id="69" name="Textfeld 68"/>
            <p:cNvSpPr txBox="1"/>
            <p:nvPr/>
          </p:nvSpPr>
          <p:spPr>
            <a:xfrm>
              <a:off x="6055492" y="4859868"/>
              <a:ext cx="507809" cy="369332"/>
            </a:xfrm>
            <a:prstGeom prst="rect">
              <a:avLst/>
            </a:prstGeom>
            <a:noFill/>
          </p:spPr>
          <p:txBody>
            <a:bodyPr wrap="none" rtlCol="0">
              <a:spAutoFit/>
            </a:bodyPr>
            <a:lstStyle/>
            <a:p>
              <a:r>
                <a:rPr lang="de-DE" dirty="0"/>
                <a:t>8/</a:t>
              </a:r>
              <a:r>
                <a:rPr lang="de-DE" b="1" dirty="0"/>
                <a:t>2</a:t>
              </a:r>
            </a:p>
          </p:txBody>
        </p:sp>
        <p:sp>
          <p:nvSpPr>
            <p:cNvPr id="70" name="Textfeld 69"/>
            <p:cNvSpPr txBox="1"/>
            <p:nvPr/>
          </p:nvSpPr>
          <p:spPr>
            <a:xfrm>
              <a:off x="6483867" y="4859868"/>
              <a:ext cx="507809" cy="369332"/>
            </a:xfrm>
            <a:prstGeom prst="rect">
              <a:avLst/>
            </a:prstGeom>
            <a:noFill/>
          </p:spPr>
          <p:txBody>
            <a:bodyPr wrap="none" rtlCol="0">
              <a:spAutoFit/>
            </a:bodyPr>
            <a:lstStyle/>
            <a:p>
              <a:r>
                <a:rPr lang="de-DE" dirty="0"/>
                <a:t>8/</a:t>
              </a:r>
              <a:r>
                <a:rPr lang="de-DE" b="1" dirty="0"/>
                <a:t>3</a:t>
              </a:r>
            </a:p>
          </p:txBody>
        </p:sp>
        <p:sp>
          <p:nvSpPr>
            <p:cNvPr id="73" name="Textfeld 72"/>
            <p:cNvSpPr txBox="1"/>
            <p:nvPr/>
          </p:nvSpPr>
          <p:spPr>
            <a:xfrm>
              <a:off x="5645798" y="4869160"/>
              <a:ext cx="507809" cy="369332"/>
            </a:xfrm>
            <a:prstGeom prst="rect">
              <a:avLst/>
            </a:prstGeom>
            <a:noFill/>
          </p:spPr>
          <p:txBody>
            <a:bodyPr wrap="none" rtlCol="0">
              <a:spAutoFit/>
            </a:bodyPr>
            <a:lstStyle/>
            <a:p>
              <a:r>
                <a:rPr lang="de-DE" dirty="0"/>
                <a:t>8/</a:t>
              </a:r>
              <a:r>
                <a:rPr lang="de-DE" b="1" dirty="0"/>
                <a:t>1</a:t>
              </a:r>
            </a:p>
          </p:txBody>
        </p:sp>
        <p:grpSp>
          <p:nvGrpSpPr>
            <p:cNvPr id="72" name="Gruppierung 71"/>
            <p:cNvGrpSpPr/>
            <p:nvPr/>
          </p:nvGrpSpPr>
          <p:grpSpPr>
            <a:xfrm>
              <a:off x="1043608" y="5216363"/>
              <a:ext cx="6048672" cy="1452997"/>
              <a:chOff x="1043608" y="3038788"/>
              <a:chExt cx="6048672" cy="1452997"/>
            </a:xfrm>
          </p:grpSpPr>
          <p:sp>
            <p:nvSpPr>
              <p:cNvPr id="76" name="Rechteck 75">
                <a:extLst>
                  <a:ext uri="{FF2B5EF4-FFF2-40B4-BE49-F238E27FC236}">
                    <a16:creationId xmlns:a16="http://schemas.microsoft.com/office/drawing/2014/main" id="{7B4BB9DE-8D40-4A5A-9894-0E7C534E72A8}"/>
                  </a:ext>
                </a:extLst>
              </p:cNvPr>
              <p:cNvSpPr/>
              <p:nvPr/>
            </p:nvSpPr>
            <p:spPr>
              <a:xfrm>
                <a:off x="1043608" y="3038788"/>
                <a:ext cx="6048672" cy="1452997"/>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77" name="Rechteck 76">
                <a:extLst>
                  <a:ext uri="{FF2B5EF4-FFF2-40B4-BE49-F238E27FC236}">
                    <a16:creationId xmlns:a16="http://schemas.microsoft.com/office/drawing/2014/main" id="{33133537-F445-4730-925C-2A80CBB66A75}"/>
                  </a:ext>
                </a:extLst>
              </p:cNvPr>
              <p:cNvSpPr/>
              <p:nvPr/>
            </p:nvSpPr>
            <p:spPr>
              <a:xfrm>
                <a:off x="1620264" y="3196987"/>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79" name="Rechteck 78">
                <a:extLst>
                  <a:ext uri="{FF2B5EF4-FFF2-40B4-BE49-F238E27FC236}">
                    <a16:creationId xmlns:a16="http://schemas.microsoft.com/office/drawing/2014/main" id="{7BEF43C6-B0F7-4428-8FDA-D7A20887F8AF}"/>
                  </a:ext>
                </a:extLst>
              </p:cNvPr>
              <p:cNvSpPr/>
              <p:nvPr/>
            </p:nvSpPr>
            <p:spPr>
              <a:xfrm>
                <a:off x="1187624" y="3196875"/>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2" name="Rechteck 81">
                <a:extLst>
                  <a:ext uri="{FF2B5EF4-FFF2-40B4-BE49-F238E27FC236}">
                    <a16:creationId xmlns:a16="http://schemas.microsoft.com/office/drawing/2014/main" id="{D089C1AD-74AA-485B-AE5A-EFF63E924EB3}"/>
                  </a:ext>
                </a:extLst>
              </p:cNvPr>
              <p:cNvSpPr/>
              <p:nvPr/>
            </p:nvSpPr>
            <p:spPr>
              <a:xfrm>
                <a:off x="2072285" y="3196875"/>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83" name="Rechteck 82">
                <a:extLst>
                  <a:ext uri="{FF2B5EF4-FFF2-40B4-BE49-F238E27FC236}">
                    <a16:creationId xmlns:a16="http://schemas.microsoft.com/office/drawing/2014/main" id="{92AECEC1-10B7-4A12-8C7C-3663F0A15A45}"/>
                  </a:ext>
                </a:extLst>
              </p:cNvPr>
              <p:cNvSpPr/>
              <p:nvPr/>
            </p:nvSpPr>
            <p:spPr>
              <a:xfrm>
                <a:off x="2520194" y="3199644"/>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1" name="Rechteck 90">
                <a:extLst>
                  <a:ext uri="{FF2B5EF4-FFF2-40B4-BE49-F238E27FC236}">
                    <a16:creationId xmlns:a16="http://schemas.microsoft.com/office/drawing/2014/main" id="{0FB0F502-CE62-4732-A05D-7A6422ABBA47}"/>
                  </a:ext>
                </a:extLst>
              </p:cNvPr>
              <p:cNvSpPr/>
              <p:nvPr/>
            </p:nvSpPr>
            <p:spPr>
              <a:xfrm>
                <a:off x="2965550" y="3199532"/>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6" name="Rechteck 95">
                <a:extLst>
                  <a:ext uri="{FF2B5EF4-FFF2-40B4-BE49-F238E27FC236}">
                    <a16:creationId xmlns:a16="http://schemas.microsoft.com/office/drawing/2014/main" id="{EFD33E62-03A1-4057-973A-86EB0466A61B}"/>
                  </a:ext>
                </a:extLst>
              </p:cNvPr>
              <p:cNvSpPr/>
              <p:nvPr/>
            </p:nvSpPr>
            <p:spPr>
              <a:xfrm>
                <a:off x="3422617" y="3199532"/>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8" name="Rechteck 97">
                <a:extLst>
                  <a:ext uri="{FF2B5EF4-FFF2-40B4-BE49-F238E27FC236}">
                    <a16:creationId xmlns:a16="http://schemas.microsoft.com/office/drawing/2014/main" id="{A8FCD2A4-79CA-42E4-8271-43F1C58BCEF1}"/>
                  </a:ext>
                </a:extLst>
              </p:cNvPr>
              <p:cNvSpPr/>
              <p:nvPr/>
            </p:nvSpPr>
            <p:spPr>
              <a:xfrm>
                <a:off x="4337162" y="3199528"/>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9" name="Rechteck 98">
                <a:extLst>
                  <a:ext uri="{FF2B5EF4-FFF2-40B4-BE49-F238E27FC236}">
                    <a16:creationId xmlns:a16="http://schemas.microsoft.com/office/drawing/2014/main" id="{903E0BD7-7E31-401E-8AFA-E7EB8F33E7A4}"/>
                  </a:ext>
                </a:extLst>
              </p:cNvPr>
              <p:cNvSpPr/>
              <p:nvPr/>
            </p:nvSpPr>
            <p:spPr>
              <a:xfrm>
                <a:off x="4794228" y="3199528"/>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0" name="Rechteck 99">
                <a:extLst>
                  <a:ext uri="{FF2B5EF4-FFF2-40B4-BE49-F238E27FC236}">
                    <a16:creationId xmlns:a16="http://schemas.microsoft.com/office/drawing/2014/main" id="{9A2CE03C-CB9E-4731-B467-6E261A46D5DD}"/>
                  </a:ext>
                </a:extLst>
              </p:cNvPr>
              <p:cNvSpPr/>
              <p:nvPr/>
            </p:nvSpPr>
            <p:spPr>
              <a:xfrm>
                <a:off x="5242137" y="3202297"/>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1" name="Rechteck 100">
                <a:extLst>
                  <a:ext uri="{FF2B5EF4-FFF2-40B4-BE49-F238E27FC236}">
                    <a16:creationId xmlns:a16="http://schemas.microsoft.com/office/drawing/2014/main" id="{6A4FD043-6486-49EF-8910-8520FDB4F2F0}"/>
                  </a:ext>
                </a:extLst>
              </p:cNvPr>
              <p:cNvSpPr/>
              <p:nvPr/>
            </p:nvSpPr>
            <p:spPr>
              <a:xfrm>
                <a:off x="5695799" y="3193635"/>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2" name="Rechteck 101">
                <a:extLst>
                  <a:ext uri="{FF2B5EF4-FFF2-40B4-BE49-F238E27FC236}">
                    <a16:creationId xmlns:a16="http://schemas.microsoft.com/office/drawing/2014/main" id="{168B53CA-A39E-43BD-B669-ADFF771A6457}"/>
                  </a:ext>
                </a:extLst>
              </p:cNvPr>
              <p:cNvSpPr/>
              <p:nvPr/>
            </p:nvSpPr>
            <p:spPr>
              <a:xfrm>
                <a:off x="6156176" y="3196404"/>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3" name="Rechteck 102">
                <a:extLst>
                  <a:ext uri="{FF2B5EF4-FFF2-40B4-BE49-F238E27FC236}">
                    <a16:creationId xmlns:a16="http://schemas.microsoft.com/office/drawing/2014/main" id="{168B53CA-A39E-43BD-B669-ADFF771A6457}"/>
                  </a:ext>
                </a:extLst>
              </p:cNvPr>
              <p:cNvSpPr/>
              <p:nvPr/>
            </p:nvSpPr>
            <p:spPr>
              <a:xfrm>
                <a:off x="6587423" y="3194204"/>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4" name="Rechteck 103">
                <a:extLst>
                  <a:ext uri="{FF2B5EF4-FFF2-40B4-BE49-F238E27FC236}">
                    <a16:creationId xmlns:a16="http://schemas.microsoft.com/office/drawing/2014/main" id="{168B53CA-A39E-43BD-B669-ADFF771A6457}"/>
                  </a:ext>
                </a:extLst>
              </p:cNvPr>
              <p:cNvSpPr/>
              <p:nvPr/>
            </p:nvSpPr>
            <p:spPr>
              <a:xfrm>
                <a:off x="3852764" y="3209322"/>
                <a:ext cx="324723" cy="118913"/>
              </a:xfrm>
              <a:prstGeom prst="rect">
                <a:avLst/>
              </a:prstGeom>
              <a:solidFill>
                <a:schemeClr val="tx2"/>
              </a:solidFill>
              <a:ln w="19050">
                <a:solidFill>
                  <a:schemeClr val="tx1">
                    <a:lumMod val="50000"/>
                    <a:lumOff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grpSp>
      <p:sp>
        <p:nvSpPr>
          <p:cNvPr id="4" name="Datumsplatzhalter 3">
            <a:extLst>
              <a:ext uri="{FF2B5EF4-FFF2-40B4-BE49-F238E27FC236}">
                <a16:creationId xmlns:a16="http://schemas.microsoft.com/office/drawing/2014/main" id="{EEB40E67-2D90-DFE1-6FC7-26C4821AF075}"/>
              </a:ext>
            </a:extLst>
          </p:cNvPr>
          <p:cNvSpPr>
            <a:spLocks noGrp="1"/>
          </p:cNvSpPr>
          <p:nvPr>
            <p:ph type="dt" sz="half" idx="10"/>
          </p:nvPr>
        </p:nvSpPr>
        <p:spPr/>
        <p:txBody>
          <a:bodyPr/>
          <a:lstStyle/>
          <a:p>
            <a:fld id="{B4D8A600-E9B3-BE42-ABDB-1BF8B6FD6A6B}" type="datetime1">
              <a:rPr lang="de-DE" smtClean="0"/>
              <a:t>13.01.2023</a:t>
            </a:fld>
            <a:endParaRPr lang="en-US" dirty="0"/>
          </a:p>
        </p:txBody>
      </p:sp>
      <p:sp>
        <p:nvSpPr>
          <p:cNvPr id="5" name="Fußzeilenplatzhalter 4">
            <a:extLst>
              <a:ext uri="{FF2B5EF4-FFF2-40B4-BE49-F238E27FC236}">
                <a16:creationId xmlns:a16="http://schemas.microsoft.com/office/drawing/2014/main" id="{045EA67B-9E40-EFF9-401B-67789DEC8CE8}"/>
              </a:ext>
            </a:extLst>
          </p:cNvPr>
          <p:cNvSpPr>
            <a:spLocks noGrp="1"/>
          </p:cNvSpPr>
          <p:nvPr>
            <p:ph type="ftr" sz="quarter" idx="11"/>
          </p:nvPr>
        </p:nvSpPr>
        <p:spPr/>
        <p:txBody>
          <a:bodyPr/>
          <a:lstStyle/>
          <a:p>
            <a:endParaRPr lang="en-US" dirty="0"/>
          </a:p>
        </p:txBody>
      </p:sp>
      <p:sp>
        <p:nvSpPr>
          <p:cNvPr id="8" name="Foliennummernplatzhalter 7">
            <a:extLst>
              <a:ext uri="{FF2B5EF4-FFF2-40B4-BE49-F238E27FC236}">
                <a16:creationId xmlns:a16="http://schemas.microsoft.com/office/drawing/2014/main" id="{0C96FAFB-A201-C31F-DEEF-1BFAAC6E60F3}"/>
              </a:ext>
            </a:extLst>
          </p:cNvPr>
          <p:cNvSpPr>
            <a:spLocks noGrp="1"/>
          </p:cNvSpPr>
          <p:nvPr>
            <p:ph type="sldNum" sz="quarter" idx="12"/>
          </p:nvPr>
        </p:nvSpPr>
        <p:spPr/>
        <p:txBody>
          <a:bodyPr/>
          <a:lstStyle/>
          <a:p>
            <a:fld id="{01B7ABBB-F95C-4207-9F24-BB3EEA8B05EE}" type="slidenum">
              <a:rPr lang="en-US" smtClean="0"/>
              <a:pPr/>
              <a:t>46</a:t>
            </a:fld>
            <a:endParaRPr lang="en-US" dirty="0"/>
          </a:p>
        </p:txBody>
      </p:sp>
    </p:spTree>
    <p:extLst>
      <p:ext uri="{BB962C8B-B14F-4D97-AF65-F5344CB8AC3E}">
        <p14:creationId xmlns:p14="http://schemas.microsoft.com/office/powerpoint/2010/main" val="962255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92861" y="502514"/>
            <a:ext cx="856895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algn="l" defTabSz="914400" rtl="0" eaLnBrk="0" fontAlgn="base" latinLnBrk="0" hangingPunct="0">
              <a:lnSpc>
                <a:spcPct val="100000"/>
              </a:lnSpc>
              <a:spcBef>
                <a:spcPct val="0"/>
              </a:spcBef>
              <a:spcAft>
                <a:spcPct val="0"/>
              </a:spcAft>
              <a:buClrTx/>
              <a:buSzTx/>
              <a:tabLst/>
            </a:pPr>
            <a:r>
              <a:rPr lang="cs-CZ" sz="2800" b="1" dirty="0">
                <a:latin typeface="Arial" pitchFamily="34" charset="0"/>
                <a:cs typeface="Arial" pitchFamily="34" charset="0"/>
              </a:rPr>
              <a:t>Provádění gelové elektroforézy</a:t>
            </a:r>
            <a:endParaRPr lang="de-DE" sz="2800" b="1" dirty="0">
              <a:latin typeface="Arial" pitchFamily="34" charset="0"/>
              <a:cs typeface="Arial" pitchFamily="34" charset="0"/>
            </a:endParaRPr>
          </a:p>
          <a:p>
            <a:pPr marL="17145" lvl="1" eaLnBrk="0" fontAlgn="base" hangingPunct="0">
              <a:spcBef>
                <a:spcPct val="0"/>
              </a:spcBef>
              <a:spcAft>
                <a:spcPct val="0"/>
              </a:spcAft>
            </a:pPr>
            <a:r>
              <a:rPr lang="de-DE" sz="2800" dirty="0">
                <a:latin typeface="Arial"/>
                <a:cs typeface="Arial"/>
              </a:rPr>
              <a:t>6.6 	</a:t>
            </a:r>
            <a:r>
              <a:rPr lang="cs-CZ" sz="2800" dirty="0">
                <a:latin typeface="Arial"/>
                <a:cs typeface="Arial"/>
              </a:rPr>
              <a:t>Připojte </a:t>
            </a:r>
            <a:r>
              <a:rPr lang="cs-CZ" sz="2800" dirty="0" err="1">
                <a:latin typeface="Arial"/>
                <a:cs typeface="Arial"/>
              </a:rPr>
              <a:t>FlashGel</a:t>
            </a:r>
            <a:r>
              <a:rPr lang="cs-CZ" sz="2800" dirty="0">
                <a:latin typeface="Arial"/>
                <a:cs typeface="Arial"/>
              </a:rPr>
              <a:t> stanici do elektrického zdroje a spusťte gelovou elektroforézu na </a:t>
            </a:r>
            <a:r>
              <a:rPr lang="en-US" sz="2800" dirty="0">
                <a:latin typeface="Arial"/>
                <a:cs typeface="Arial"/>
              </a:rPr>
              <a:t>180 V. </a:t>
            </a:r>
            <a:endParaRPr lang="cs-CZ" sz="2800" dirty="0">
              <a:latin typeface="Arial" panose="020B0604020202020204" pitchFamily="34" charset="0"/>
              <a:cs typeface="Arial" panose="020B0604020202020204" pitchFamily="34" charset="0"/>
            </a:endParaRPr>
          </a:p>
          <a:p>
            <a:pPr marL="17145" lvl="1" eaLnBrk="0" fontAlgn="base" hangingPunct="0">
              <a:spcBef>
                <a:spcPct val="0"/>
              </a:spcBef>
              <a:spcAft>
                <a:spcPct val="0"/>
              </a:spcAft>
            </a:pPr>
            <a:r>
              <a:rPr lang="cs-CZ" sz="2800" dirty="0">
                <a:latin typeface="Arial"/>
                <a:cs typeface="Arial"/>
              </a:rPr>
              <a:t>Progres elektroforézy sledujte zapnutím UV světla na stanici.</a:t>
            </a:r>
            <a:br>
              <a:rPr lang="en-US" sz="2800" dirty="0">
                <a:latin typeface="Arial" panose="020B0604020202020204" pitchFamily="34" charset="0"/>
                <a:cs typeface="Arial" panose="020B0604020202020204" pitchFamily="34" charset="0"/>
              </a:rPr>
            </a:br>
            <a:r>
              <a:rPr lang="en-US" sz="2800" dirty="0">
                <a:latin typeface="Arial"/>
                <a:cs typeface="Arial"/>
              </a:rPr>
              <a:t>	</a:t>
            </a:r>
            <a:endParaRPr lang="de-DE" sz="2800" dirty="0">
              <a:latin typeface="Arial"/>
              <a:cs typeface="Arial"/>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7337" y="3732058"/>
            <a:ext cx="4072057" cy="2714704"/>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570" y="3732057"/>
            <a:ext cx="4085422" cy="2723614"/>
          </a:xfrm>
          <a:prstGeom prst="rect">
            <a:avLst/>
          </a:prstGeom>
        </p:spPr>
      </p:pic>
      <p:sp>
        <p:nvSpPr>
          <p:cNvPr id="2" name="Datumsplatzhalter 1">
            <a:extLst>
              <a:ext uri="{FF2B5EF4-FFF2-40B4-BE49-F238E27FC236}">
                <a16:creationId xmlns:a16="http://schemas.microsoft.com/office/drawing/2014/main" id="{5E033AC6-BDB4-3E22-1E37-E45D71B45B0C}"/>
              </a:ext>
            </a:extLst>
          </p:cNvPr>
          <p:cNvSpPr>
            <a:spLocks noGrp="1"/>
          </p:cNvSpPr>
          <p:nvPr>
            <p:ph type="dt" sz="half" idx="10"/>
          </p:nvPr>
        </p:nvSpPr>
        <p:spPr/>
        <p:txBody>
          <a:bodyPr/>
          <a:lstStyle/>
          <a:p>
            <a:fld id="{9FD757E7-B7DA-A741-BE7C-964ADB18BF7C}" type="datetime1">
              <a:rPr lang="de-DE" smtClean="0"/>
              <a:t>13.01.2023</a:t>
            </a:fld>
            <a:endParaRPr lang="en-US" dirty="0"/>
          </a:p>
        </p:txBody>
      </p:sp>
      <p:sp>
        <p:nvSpPr>
          <p:cNvPr id="4" name="Fußzeilenplatzhalter 3">
            <a:extLst>
              <a:ext uri="{FF2B5EF4-FFF2-40B4-BE49-F238E27FC236}">
                <a16:creationId xmlns:a16="http://schemas.microsoft.com/office/drawing/2014/main" id="{CB7680C1-348D-C279-C7AC-DA67A9147215}"/>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27098EF2-519B-AFAF-B617-449B159FCC98}"/>
              </a:ext>
            </a:extLst>
          </p:cNvPr>
          <p:cNvSpPr>
            <a:spLocks noGrp="1"/>
          </p:cNvSpPr>
          <p:nvPr>
            <p:ph type="sldNum" sz="quarter" idx="12"/>
          </p:nvPr>
        </p:nvSpPr>
        <p:spPr/>
        <p:txBody>
          <a:bodyPr/>
          <a:lstStyle/>
          <a:p>
            <a:fld id="{01B7ABBB-F95C-4207-9F24-BB3EEA8B05EE}" type="slidenum">
              <a:rPr lang="en-US" smtClean="0"/>
              <a:pPr/>
              <a:t>47</a:t>
            </a:fld>
            <a:endParaRPr lang="en-US" dirty="0"/>
          </a:p>
        </p:txBody>
      </p:sp>
    </p:spTree>
    <p:extLst>
      <p:ext uri="{BB962C8B-B14F-4D97-AF65-F5344CB8AC3E}">
        <p14:creationId xmlns:p14="http://schemas.microsoft.com/office/powerpoint/2010/main" val="3525934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907704" y="1556792"/>
            <a:ext cx="6048672" cy="4897110"/>
          </a:xfrm>
          <a:prstGeom prst="rect">
            <a:avLst/>
          </a:prstGeom>
        </p:spPr>
        <p:txBody>
          <a:bodyPr wrap="square" lIns="91440" tIns="45720" rIns="91440" bIns="45720" anchor="t">
            <a:spAutoFit/>
          </a:bodyPr>
          <a:lstStyle/>
          <a:p>
            <a:pPr>
              <a:lnSpc>
                <a:spcPct val="107000"/>
              </a:lnSpc>
              <a:spcAft>
                <a:spcPts val="800"/>
              </a:spcAft>
            </a:pPr>
            <a:r>
              <a:rPr lang="cs-CZ" sz="4800" dirty="0">
                <a:solidFill>
                  <a:srgbClr val="FF0000"/>
                </a:solidFill>
                <a:latin typeface="Arial" panose="020B0604020202020204" pitchFamily="34" charset="0"/>
                <a:ea typeface="Calibri" panose="020F0502020204030204" pitchFamily="34" charset="0"/>
                <a:cs typeface="Times New Roman" panose="02020603050405020304" pitchFamily="18" charset="0"/>
              </a:rPr>
              <a:t>Úkol</a:t>
            </a:r>
            <a:r>
              <a:rPr lang="de-DE" sz="4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4800" dirty="0">
                <a:solidFill>
                  <a:srgbClr val="FF0000"/>
                </a:solidFill>
                <a:latin typeface="Arial"/>
                <a:ea typeface="Calibri" panose="020F0502020204030204" pitchFamily="34" charset="0"/>
                <a:cs typeface="Times New Roman"/>
              </a:rPr>
              <a:t>Pomocí gelové elektroforézy vyhodnoťte úspěšnost štěpení nukleázou Cas9.</a:t>
            </a:r>
            <a:endParaRPr lang="de-DE" sz="4800" dirty="0">
              <a:solidFill>
                <a:srgbClr val="FF0000"/>
              </a:solidFill>
              <a:latin typeface="Arial"/>
              <a:ea typeface="Calibri" panose="020F0502020204030204" pitchFamily="34" charset="0"/>
              <a:cs typeface="Times New Roman"/>
            </a:endParaRPr>
          </a:p>
        </p:txBody>
      </p:sp>
      <p:sp>
        <p:nvSpPr>
          <p:cNvPr id="3" name="Datumsplatzhalter 2">
            <a:extLst>
              <a:ext uri="{FF2B5EF4-FFF2-40B4-BE49-F238E27FC236}">
                <a16:creationId xmlns:a16="http://schemas.microsoft.com/office/drawing/2014/main" id="{13822049-12C9-8CBA-C724-85C9BEBCD438}"/>
              </a:ext>
            </a:extLst>
          </p:cNvPr>
          <p:cNvSpPr>
            <a:spLocks noGrp="1"/>
          </p:cNvSpPr>
          <p:nvPr>
            <p:ph type="dt" sz="half" idx="10"/>
          </p:nvPr>
        </p:nvSpPr>
        <p:spPr/>
        <p:txBody>
          <a:bodyPr/>
          <a:lstStyle/>
          <a:p>
            <a:fld id="{6AD9E38F-F25B-EA4F-B4D7-E7FA4790AE35}" type="datetime1">
              <a:rPr lang="de-DE" smtClean="0"/>
              <a:t>13.01.2023</a:t>
            </a:fld>
            <a:endParaRPr lang="en-US" dirty="0"/>
          </a:p>
        </p:txBody>
      </p:sp>
      <p:sp>
        <p:nvSpPr>
          <p:cNvPr id="4" name="Fußzeilenplatzhalter 3">
            <a:extLst>
              <a:ext uri="{FF2B5EF4-FFF2-40B4-BE49-F238E27FC236}">
                <a16:creationId xmlns:a16="http://schemas.microsoft.com/office/drawing/2014/main" id="{D4D65FAE-E222-0B41-33CC-01B85EA328EE}"/>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63292836-631A-A06D-199D-3ACC4D6E660E}"/>
              </a:ext>
            </a:extLst>
          </p:cNvPr>
          <p:cNvSpPr>
            <a:spLocks noGrp="1"/>
          </p:cNvSpPr>
          <p:nvPr>
            <p:ph type="sldNum" sz="quarter" idx="12"/>
          </p:nvPr>
        </p:nvSpPr>
        <p:spPr/>
        <p:txBody>
          <a:bodyPr/>
          <a:lstStyle/>
          <a:p>
            <a:fld id="{01B7ABBB-F95C-4207-9F24-BB3EEA8B05EE}" type="slidenum">
              <a:rPr lang="en-US" smtClean="0"/>
              <a:pPr/>
              <a:t>48</a:t>
            </a:fld>
            <a:endParaRPr lang="en-US" dirty="0"/>
          </a:p>
        </p:txBody>
      </p:sp>
    </p:spTree>
    <p:extLst>
      <p:ext uri="{BB962C8B-B14F-4D97-AF65-F5344CB8AC3E}">
        <p14:creationId xmlns:p14="http://schemas.microsoft.com/office/powerpoint/2010/main" val="3648839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stretch>
            <a:fillRect/>
          </a:stretch>
        </p:blipFill>
        <p:spPr>
          <a:xfrm>
            <a:off x="827584" y="908720"/>
            <a:ext cx="7704969" cy="5224112"/>
          </a:xfrm>
          <a:prstGeom prst="rect">
            <a:avLst/>
          </a:prstGeom>
        </p:spPr>
      </p:pic>
      <p:sp>
        <p:nvSpPr>
          <p:cNvPr id="3" name="Rechteck 2"/>
          <p:cNvSpPr/>
          <p:nvPr/>
        </p:nvSpPr>
        <p:spPr>
          <a:xfrm>
            <a:off x="467544" y="188640"/>
            <a:ext cx="6840760" cy="523220"/>
          </a:xfrm>
          <a:prstGeom prst="rect">
            <a:avLst/>
          </a:prstGeom>
        </p:spPr>
        <p:txBody>
          <a:bodyPr wrap="square">
            <a:spAutoFit/>
          </a:bodyPr>
          <a:lstStyle/>
          <a:p>
            <a:pPr marL="0" lvl="1" eaLnBrk="0" fontAlgn="base" hangingPunct="0">
              <a:spcBef>
                <a:spcPct val="0"/>
              </a:spcBef>
              <a:spcAft>
                <a:spcPct val="0"/>
              </a:spcAft>
            </a:pPr>
            <a:r>
              <a:rPr lang="cs-CZ" sz="2800" b="1" dirty="0">
                <a:latin typeface="Arial" pitchFamily="34" charset="0"/>
                <a:ea typeface="Calibri" pitchFamily="34" charset="0"/>
                <a:cs typeface="Arial" pitchFamily="34" charset="0"/>
              </a:rPr>
              <a:t>Výsledek</a:t>
            </a:r>
            <a:endParaRPr lang="de-DE" sz="2800" b="1" dirty="0">
              <a:latin typeface="Arial" pitchFamily="34" charset="0"/>
              <a:ea typeface="Calibri" pitchFamily="34" charset="0"/>
              <a:cs typeface="Arial" pitchFamily="34" charset="0"/>
            </a:endParaRPr>
          </a:p>
        </p:txBody>
      </p:sp>
      <p:sp>
        <p:nvSpPr>
          <p:cNvPr id="2" name="Datumsplatzhalter 1">
            <a:extLst>
              <a:ext uri="{FF2B5EF4-FFF2-40B4-BE49-F238E27FC236}">
                <a16:creationId xmlns:a16="http://schemas.microsoft.com/office/drawing/2014/main" id="{94806877-B8F8-2084-F58F-449A40AFD611}"/>
              </a:ext>
            </a:extLst>
          </p:cNvPr>
          <p:cNvSpPr>
            <a:spLocks noGrp="1"/>
          </p:cNvSpPr>
          <p:nvPr>
            <p:ph type="dt" sz="half" idx="10"/>
          </p:nvPr>
        </p:nvSpPr>
        <p:spPr/>
        <p:txBody>
          <a:bodyPr/>
          <a:lstStyle/>
          <a:p>
            <a:fld id="{7DBCA845-456B-9F42-B120-EAFD7C712D44}" type="datetime1">
              <a:rPr lang="de-DE" smtClean="0"/>
              <a:t>13.01.2023</a:t>
            </a:fld>
            <a:endParaRPr lang="en-US" dirty="0"/>
          </a:p>
        </p:txBody>
      </p:sp>
      <p:sp>
        <p:nvSpPr>
          <p:cNvPr id="4" name="Fußzeilenplatzhalter 3">
            <a:extLst>
              <a:ext uri="{FF2B5EF4-FFF2-40B4-BE49-F238E27FC236}">
                <a16:creationId xmlns:a16="http://schemas.microsoft.com/office/drawing/2014/main" id="{749369D6-363A-C3EE-6871-A0965CC61659}"/>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9AB6D736-CE2A-3698-11F2-553EE53F3FE6}"/>
              </a:ext>
            </a:extLst>
          </p:cNvPr>
          <p:cNvSpPr>
            <a:spLocks noGrp="1"/>
          </p:cNvSpPr>
          <p:nvPr>
            <p:ph type="sldNum" sz="quarter" idx="12"/>
          </p:nvPr>
        </p:nvSpPr>
        <p:spPr/>
        <p:txBody>
          <a:bodyPr/>
          <a:lstStyle/>
          <a:p>
            <a:fld id="{01B7ABBB-F95C-4207-9F24-BB3EEA8B05EE}" type="slidenum">
              <a:rPr lang="en-US" smtClean="0"/>
              <a:pPr/>
              <a:t>49</a:t>
            </a:fld>
            <a:endParaRPr lang="en-US" dirty="0"/>
          </a:p>
        </p:txBody>
      </p:sp>
      <p:sp>
        <p:nvSpPr>
          <p:cNvPr id="7" name="Textfeld 6">
            <a:extLst>
              <a:ext uri="{FF2B5EF4-FFF2-40B4-BE49-F238E27FC236}">
                <a16:creationId xmlns:a16="http://schemas.microsoft.com/office/drawing/2014/main" id="{6324BE7A-1DC2-6DD6-D2A1-E4DD05DD01E0}"/>
              </a:ext>
            </a:extLst>
          </p:cNvPr>
          <p:cNvSpPr txBox="1"/>
          <p:nvPr/>
        </p:nvSpPr>
        <p:spPr>
          <a:xfrm>
            <a:off x="3194695" y="1246139"/>
            <a:ext cx="997250" cy="215444"/>
          </a:xfrm>
          <a:prstGeom prst="rect">
            <a:avLst/>
          </a:prstGeom>
          <a:solidFill>
            <a:schemeClr val="bg1"/>
          </a:solidFill>
        </p:spPr>
        <p:txBody>
          <a:bodyPr wrap="square" lIns="0" tIns="0" rIns="0" bIns="0" rtlCol="0">
            <a:spAutoFit/>
          </a:bodyPr>
          <a:lstStyle/>
          <a:p>
            <a:r>
              <a:rPr lang="de-DE" sz="1400" dirty="0"/>
              <a:t>        L</a:t>
            </a:r>
            <a:r>
              <a:rPr lang="de-DE" sz="1400" b="1" dirty="0"/>
              <a:t>in.</a:t>
            </a:r>
          </a:p>
        </p:txBody>
      </p:sp>
      <p:sp>
        <p:nvSpPr>
          <p:cNvPr id="8" name="Textfeld 7">
            <a:extLst>
              <a:ext uri="{FF2B5EF4-FFF2-40B4-BE49-F238E27FC236}">
                <a16:creationId xmlns:a16="http://schemas.microsoft.com/office/drawing/2014/main" id="{FC0C54AC-847D-709D-146A-808D87EF9C53}"/>
              </a:ext>
            </a:extLst>
          </p:cNvPr>
          <p:cNvSpPr txBox="1"/>
          <p:nvPr/>
        </p:nvSpPr>
        <p:spPr>
          <a:xfrm>
            <a:off x="4355976" y="1260721"/>
            <a:ext cx="997250" cy="215444"/>
          </a:xfrm>
          <a:prstGeom prst="rect">
            <a:avLst/>
          </a:prstGeom>
          <a:solidFill>
            <a:schemeClr val="bg1"/>
          </a:solidFill>
        </p:spPr>
        <p:txBody>
          <a:bodyPr wrap="square" lIns="0" tIns="0" rIns="0" bIns="0" rtlCol="0">
            <a:spAutoFit/>
          </a:bodyPr>
          <a:lstStyle/>
          <a:p>
            <a:r>
              <a:rPr lang="de-DE" sz="1400" dirty="0"/>
              <a:t>        L</a:t>
            </a:r>
            <a:r>
              <a:rPr lang="de-DE" sz="1400" b="1" dirty="0"/>
              <a:t>in.</a:t>
            </a:r>
          </a:p>
        </p:txBody>
      </p:sp>
      <p:sp>
        <p:nvSpPr>
          <p:cNvPr id="10" name="Textfeld 9">
            <a:extLst>
              <a:ext uri="{FF2B5EF4-FFF2-40B4-BE49-F238E27FC236}">
                <a16:creationId xmlns:a16="http://schemas.microsoft.com/office/drawing/2014/main" id="{86475CEC-BE0E-E71B-EBDA-DFE8FDB21C9C}"/>
              </a:ext>
            </a:extLst>
          </p:cNvPr>
          <p:cNvSpPr txBox="1"/>
          <p:nvPr/>
        </p:nvSpPr>
        <p:spPr>
          <a:xfrm>
            <a:off x="5447014" y="1246139"/>
            <a:ext cx="997250" cy="215444"/>
          </a:xfrm>
          <a:prstGeom prst="rect">
            <a:avLst/>
          </a:prstGeom>
          <a:solidFill>
            <a:schemeClr val="bg1"/>
          </a:solidFill>
        </p:spPr>
        <p:txBody>
          <a:bodyPr wrap="square" lIns="0" tIns="0" rIns="0" bIns="0" rtlCol="0">
            <a:spAutoFit/>
          </a:bodyPr>
          <a:lstStyle/>
          <a:p>
            <a:r>
              <a:rPr lang="de-DE" sz="1400" dirty="0"/>
              <a:t>        L</a:t>
            </a:r>
            <a:r>
              <a:rPr lang="de-DE" sz="1400" b="1" dirty="0"/>
              <a:t>in.</a:t>
            </a:r>
          </a:p>
        </p:txBody>
      </p:sp>
      <p:sp>
        <p:nvSpPr>
          <p:cNvPr id="11" name="Textfeld 10">
            <a:extLst>
              <a:ext uri="{FF2B5EF4-FFF2-40B4-BE49-F238E27FC236}">
                <a16:creationId xmlns:a16="http://schemas.microsoft.com/office/drawing/2014/main" id="{9625C576-3786-4236-84DC-007F8547588E}"/>
              </a:ext>
            </a:extLst>
          </p:cNvPr>
          <p:cNvSpPr txBox="1"/>
          <p:nvPr/>
        </p:nvSpPr>
        <p:spPr>
          <a:xfrm>
            <a:off x="6804248" y="3213556"/>
            <a:ext cx="1008112" cy="430887"/>
          </a:xfrm>
          <a:prstGeom prst="rect">
            <a:avLst/>
          </a:prstGeom>
          <a:solidFill>
            <a:schemeClr val="bg1"/>
          </a:solidFill>
        </p:spPr>
        <p:txBody>
          <a:bodyPr wrap="square" lIns="0" tIns="0" rIns="0" bIns="0" rtlCol="0">
            <a:spAutoFit/>
          </a:bodyPr>
          <a:lstStyle/>
          <a:p>
            <a:r>
              <a:rPr lang="de-DE" sz="1400" dirty="0"/>
              <a:t>    </a:t>
            </a:r>
            <a:r>
              <a:rPr lang="cs-CZ" sz="1400" dirty="0"/>
              <a:t>Linearizované</a:t>
            </a:r>
            <a:endParaRPr lang="de-DE" sz="1400" b="1" dirty="0"/>
          </a:p>
        </p:txBody>
      </p:sp>
    </p:spTree>
    <p:extLst>
      <p:ext uri="{BB962C8B-B14F-4D97-AF65-F5344CB8AC3E}">
        <p14:creationId xmlns:p14="http://schemas.microsoft.com/office/powerpoint/2010/main" val="392005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25450" y="1514395"/>
            <a:ext cx="8352696" cy="3847207"/>
          </a:xfrm>
          <a:prstGeom prst="rect">
            <a:avLst/>
          </a:prstGeom>
          <a:noFill/>
        </p:spPr>
        <p:txBody>
          <a:bodyPr wrap="square" rtlCol="0">
            <a:spAutoFit/>
          </a:bodyPr>
          <a:lstStyle/>
          <a:p>
            <a:r>
              <a:rPr lang="cs-CZ" sz="3200" u="sng" dirty="0">
                <a:latin typeface="Arial" panose="020B0604020202020204" pitchFamily="34" charset="0"/>
                <a:cs typeface="Arial" panose="020B0604020202020204" pitchFamily="34" charset="0"/>
              </a:rPr>
              <a:t>Odkazy s důležitými informacemi a tipy na prevenci kontaminace </a:t>
            </a:r>
            <a:r>
              <a:rPr lang="cs-CZ" sz="3200" u="sng" dirty="0" err="1">
                <a:latin typeface="Arial" panose="020B0604020202020204" pitchFamily="34" charset="0"/>
                <a:cs typeface="Arial" panose="020B0604020202020204" pitchFamily="34" charset="0"/>
              </a:rPr>
              <a:t>RNázy</a:t>
            </a:r>
            <a:r>
              <a:rPr lang="cs-CZ" sz="3200" u="sng" dirty="0">
                <a:latin typeface="Arial" panose="020B0604020202020204" pitchFamily="34" charset="0"/>
                <a:cs typeface="Arial" panose="020B0604020202020204" pitchFamily="34" charset="0"/>
              </a:rPr>
              <a:t> v laboratoři</a:t>
            </a:r>
            <a:r>
              <a:rPr lang="de-DE" sz="3200" dirty="0">
                <a:latin typeface="Arial" panose="020B0604020202020204" pitchFamily="34" charset="0"/>
                <a:cs typeface="Arial" panose="020B0604020202020204" pitchFamily="34" charset="0"/>
              </a:rPr>
              <a:t>: </a:t>
            </a:r>
          </a:p>
          <a:p>
            <a:endParaRPr lang="de-DE" sz="2000" dirty="0"/>
          </a:p>
          <a:p>
            <a:r>
              <a:rPr lang="de-DE" sz="2000" dirty="0"/>
              <a:t>NEB:</a:t>
            </a:r>
          </a:p>
          <a:p>
            <a:r>
              <a:rPr lang="de-DE" sz="2000" dirty="0">
                <a:hlinkClick r:id="rId3"/>
              </a:rPr>
              <a:t>https://www.youtube.com/watch?v=YCuqwMupThA</a:t>
            </a:r>
            <a:endParaRPr lang="de-DE" sz="2000" dirty="0"/>
          </a:p>
          <a:p>
            <a:endParaRPr lang="de-DE" sz="2000" dirty="0"/>
          </a:p>
          <a:p>
            <a:endParaRPr lang="de-DE" sz="2000" dirty="0"/>
          </a:p>
          <a:p>
            <a:r>
              <a:rPr lang="de-DE" sz="2000" dirty="0"/>
              <a:t>THERMO</a:t>
            </a:r>
          </a:p>
          <a:p>
            <a:r>
              <a:rPr lang="de-DE" sz="2000" dirty="0">
                <a:hlinkClick r:id="rId4"/>
              </a:rPr>
              <a:t>https://www.thermofisher.com/de/de/home/references/ambion-tech-support/nuclease-enzymes/tech-notes/rnase-and-depc-treatment.html</a:t>
            </a:r>
            <a:endParaRPr lang="de-DE" sz="2000" dirty="0"/>
          </a:p>
          <a:p>
            <a:endParaRPr lang="de-DE" sz="2000" dirty="0"/>
          </a:p>
        </p:txBody>
      </p:sp>
      <p:sp>
        <p:nvSpPr>
          <p:cNvPr id="2" name="Datumsplatzhalter 1">
            <a:extLst>
              <a:ext uri="{FF2B5EF4-FFF2-40B4-BE49-F238E27FC236}">
                <a16:creationId xmlns:a16="http://schemas.microsoft.com/office/drawing/2014/main" id="{A93DAC9C-4B05-CC4E-3B85-F5797A8876DE}"/>
              </a:ext>
            </a:extLst>
          </p:cNvPr>
          <p:cNvSpPr>
            <a:spLocks noGrp="1"/>
          </p:cNvSpPr>
          <p:nvPr>
            <p:ph type="dt" sz="half" idx="10"/>
          </p:nvPr>
        </p:nvSpPr>
        <p:spPr/>
        <p:txBody>
          <a:bodyPr/>
          <a:lstStyle/>
          <a:p>
            <a:fld id="{BA4AD1A1-F48D-B547-AF3C-69462B55796A}" type="datetime1">
              <a:rPr lang="de-DE" smtClean="0"/>
              <a:t>13.01.2023</a:t>
            </a:fld>
            <a:endParaRPr lang="en-US" dirty="0"/>
          </a:p>
        </p:txBody>
      </p:sp>
      <p:sp>
        <p:nvSpPr>
          <p:cNvPr id="4" name="Fußzeilenplatzhalter 3">
            <a:extLst>
              <a:ext uri="{FF2B5EF4-FFF2-40B4-BE49-F238E27FC236}">
                <a16:creationId xmlns:a16="http://schemas.microsoft.com/office/drawing/2014/main" id="{8DE46AA3-EC12-A292-79CD-55C79AE346BD}"/>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85EF664F-49CF-CBA5-1DE1-4083939857EF}"/>
              </a:ext>
            </a:extLst>
          </p:cNvPr>
          <p:cNvSpPr>
            <a:spLocks noGrp="1"/>
          </p:cNvSpPr>
          <p:nvPr>
            <p:ph type="sldNum" sz="quarter" idx="12"/>
          </p:nvPr>
        </p:nvSpPr>
        <p:spPr/>
        <p:txBody>
          <a:bodyPr/>
          <a:lstStyle/>
          <a:p>
            <a:fld id="{01B7ABBB-F95C-4207-9F24-BB3EEA8B05EE}" type="slidenum">
              <a:rPr lang="en-US" smtClean="0"/>
              <a:pPr/>
              <a:t>5</a:t>
            </a:fld>
            <a:endParaRPr lang="en-US" dirty="0"/>
          </a:p>
        </p:txBody>
      </p:sp>
      <p:pic>
        <p:nvPicPr>
          <p:cNvPr id="6" name="Grafik 5">
            <a:extLst>
              <a:ext uri="{FF2B5EF4-FFF2-40B4-BE49-F238E27FC236}">
                <a16:creationId xmlns:a16="http://schemas.microsoft.com/office/drawing/2014/main" id="{275594FA-71FA-66E2-B655-6635515C0C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8094" y="6294083"/>
            <a:ext cx="1547812" cy="489657"/>
          </a:xfrm>
          <a:prstGeom prst="rect">
            <a:avLst/>
          </a:prstGeom>
        </p:spPr>
      </p:pic>
    </p:spTree>
    <p:extLst>
      <p:ext uri="{BB962C8B-B14F-4D97-AF65-F5344CB8AC3E}">
        <p14:creationId xmlns:p14="http://schemas.microsoft.com/office/powerpoint/2010/main" val="2627733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1331640" y="492410"/>
            <a:ext cx="7272808" cy="6151450"/>
          </a:xfrm>
          <a:prstGeom prst="rect">
            <a:avLst/>
          </a:prstGeom>
        </p:spPr>
      </p:pic>
      <p:sp>
        <p:nvSpPr>
          <p:cNvPr id="10" name="Rechteck 9"/>
          <p:cNvSpPr/>
          <p:nvPr/>
        </p:nvSpPr>
        <p:spPr>
          <a:xfrm>
            <a:off x="467544" y="188640"/>
            <a:ext cx="6840760" cy="523220"/>
          </a:xfrm>
          <a:prstGeom prst="rect">
            <a:avLst/>
          </a:prstGeom>
        </p:spPr>
        <p:txBody>
          <a:bodyPr wrap="square">
            <a:spAutoFit/>
          </a:bodyPr>
          <a:lstStyle/>
          <a:p>
            <a:pPr marL="0" lvl="1" eaLnBrk="0" fontAlgn="base" hangingPunct="0">
              <a:spcBef>
                <a:spcPct val="0"/>
              </a:spcBef>
              <a:spcAft>
                <a:spcPct val="0"/>
              </a:spcAft>
            </a:pPr>
            <a:r>
              <a:rPr lang="cs-CZ" sz="2800" b="1" dirty="0">
                <a:latin typeface="Arial" pitchFamily="34" charset="0"/>
                <a:ea typeface="Calibri" pitchFamily="34" charset="0"/>
                <a:cs typeface="Arial" pitchFamily="34" charset="0"/>
              </a:rPr>
              <a:t>Výsledek</a:t>
            </a:r>
            <a:endParaRPr lang="de-DE" sz="2800" b="1" dirty="0">
              <a:latin typeface="Arial" pitchFamily="34" charset="0"/>
              <a:ea typeface="Calibri" pitchFamily="34" charset="0"/>
              <a:cs typeface="Arial" pitchFamily="34" charset="0"/>
            </a:endParaRPr>
          </a:p>
        </p:txBody>
      </p:sp>
      <p:sp>
        <p:nvSpPr>
          <p:cNvPr id="6" name="Textfeld 5"/>
          <p:cNvSpPr txBox="1"/>
          <p:nvPr/>
        </p:nvSpPr>
        <p:spPr>
          <a:xfrm>
            <a:off x="5076056" y="6342155"/>
            <a:ext cx="865301" cy="369332"/>
          </a:xfrm>
          <a:prstGeom prst="rect">
            <a:avLst/>
          </a:prstGeom>
          <a:noFill/>
        </p:spPr>
        <p:txBody>
          <a:bodyPr wrap="none" rtlCol="0">
            <a:spAutoFit/>
          </a:bodyPr>
          <a:lstStyle/>
          <a:p>
            <a:r>
              <a:rPr lang="de-DE" dirty="0"/>
              <a:t>(</a:t>
            </a:r>
            <a:r>
              <a:rPr lang="de-DE" dirty="0" err="1"/>
              <a:t>Lonza</a:t>
            </a:r>
            <a:r>
              <a:rPr lang="de-DE" dirty="0"/>
              <a:t>)</a:t>
            </a:r>
          </a:p>
        </p:txBody>
      </p:sp>
      <p:sp>
        <p:nvSpPr>
          <p:cNvPr id="2" name="Datumsplatzhalter 1">
            <a:extLst>
              <a:ext uri="{FF2B5EF4-FFF2-40B4-BE49-F238E27FC236}">
                <a16:creationId xmlns:a16="http://schemas.microsoft.com/office/drawing/2014/main" id="{32A47190-7AA2-845D-6B7D-BDA6AB89355E}"/>
              </a:ext>
            </a:extLst>
          </p:cNvPr>
          <p:cNvSpPr>
            <a:spLocks noGrp="1"/>
          </p:cNvSpPr>
          <p:nvPr>
            <p:ph type="dt" sz="half" idx="10"/>
          </p:nvPr>
        </p:nvSpPr>
        <p:spPr/>
        <p:txBody>
          <a:bodyPr/>
          <a:lstStyle/>
          <a:p>
            <a:fld id="{42E2C7FB-6CE9-DF4D-B1D5-06BF6EC952E1}" type="datetime1">
              <a:rPr lang="de-DE" smtClean="0"/>
              <a:t>13.01.2023</a:t>
            </a:fld>
            <a:endParaRPr lang="en-US" dirty="0"/>
          </a:p>
        </p:txBody>
      </p:sp>
      <p:sp>
        <p:nvSpPr>
          <p:cNvPr id="4" name="Foliennummernplatzhalter 3">
            <a:extLst>
              <a:ext uri="{FF2B5EF4-FFF2-40B4-BE49-F238E27FC236}">
                <a16:creationId xmlns:a16="http://schemas.microsoft.com/office/drawing/2014/main" id="{44077BD0-0FAC-2160-5897-B72E4753FDD6}"/>
              </a:ext>
            </a:extLst>
          </p:cNvPr>
          <p:cNvSpPr>
            <a:spLocks noGrp="1"/>
          </p:cNvSpPr>
          <p:nvPr>
            <p:ph type="sldNum" sz="quarter" idx="12"/>
          </p:nvPr>
        </p:nvSpPr>
        <p:spPr/>
        <p:txBody>
          <a:bodyPr/>
          <a:lstStyle/>
          <a:p>
            <a:fld id="{01B7ABBB-F95C-4207-9F24-BB3EEA8B05EE}" type="slidenum">
              <a:rPr lang="en-US" smtClean="0"/>
              <a:pPr/>
              <a:t>50</a:t>
            </a:fld>
            <a:endParaRPr lang="en-US" dirty="0"/>
          </a:p>
        </p:txBody>
      </p:sp>
      <p:sp>
        <p:nvSpPr>
          <p:cNvPr id="5" name="Textfeld 4">
            <a:extLst>
              <a:ext uri="{FF2B5EF4-FFF2-40B4-BE49-F238E27FC236}">
                <a16:creationId xmlns:a16="http://schemas.microsoft.com/office/drawing/2014/main" id="{BD2F9B22-2E45-007F-9B46-0A58A3AB9B58}"/>
              </a:ext>
            </a:extLst>
          </p:cNvPr>
          <p:cNvSpPr txBox="1"/>
          <p:nvPr/>
        </p:nvSpPr>
        <p:spPr>
          <a:xfrm>
            <a:off x="4499992" y="867129"/>
            <a:ext cx="768424" cy="215444"/>
          </a:xfrm>
          <a:prstGeom prst="rect">
            <a:avLst/>
          </a:prstGeom>
          <a:solidFill>
            <a:schemeClr val="bg1"/>
          </a:solidFill>
        </p:spPr>
        <p:txBody>
          <a:bodyPr wrap="square" lIns="0" tIns="0" rIns="0" bIns="0" rtlCol="0">
            <a:spAutoFit/>
          </a:bodyPr>
          <a:lstStyle/>
          <a:p>
            <a:r>
              <a:rPr lang="de-DE" sz="1400" dirty="0"/>
              <a:t>     L</a:t>
            </a:r>
            <a:r>
              <a:rPr lang="de-DE" sz="1400" b="1" dirty="0"/>
              <a:t>in.</a:t>
            </a:r>
          </a:p>
        </p:txBody>
      </p:sp>
      <p:sp>
        <p:nvSpPr>
          <p:cNvPr id="11" name="Textfeld 10">
            <a:extLst>
              <a:ext uri="{FF2B5EF4-FFF2-40B4-BE49-F238E27FC236}">
                <a16:creationId xmlns:a16="http://schemas.microsoft.com/office/drawing/2014/main" id="{883A92E3-A30F-7D3B-B3E9-C9A225916BD0}"/>
              </a:ext>
            </a:extLst>
          </p:cNvPr>
          <p:cNvSpPr txBox="1"/>
          <p:nvPr/>
        </p:nvSpPr>
        <p:spPr>
          <a:xfrm>
            <a:off x="3779912" y="873644"/>
            <a:ext cx="576064" cy="215444"/>
          </a:xfrm>
          <a:prstGeom prst="rect">
            <a:avLst/>
          </a:prstGeom>
          <a:solidFill>
            <a:schemeClr val="bg1"/>
          </a:solidFill>
        </p:spPr>
        <p:txBody>
          <a:bodyPr wrap="square" lIns="0" tIns="0" rIns="0" bIns="0" rtlCol="0">
            <a:spAutoFit/>
          </a:bodyPr>
          <a:lstStyle/>
          <a:p>
            <a:r>
              <a:rPr lang="de-DE" sz="1400" dirty="0"/>
              <a:t>    L</a:t>
            </a:r>
            <a:r>
              <a:rPr lang="de-DE" sz="1400" b="1" dirty="0"/>
              <a:t>in.</a:t>
            </a:r>
          </a:p>
        </p:txBody>
      </p:sp>
      <p:sp>
        <p:nvSpPr>
          <p:cNvPr id="12" name="Textfeld 11">
            <a:extLst>
              <a:ext uri="{FF2B5EF4-FFF2-40B4-BE49-F238E27FC236}">
                <a16:creationId xmlns:a16="http://schemas.microsoft.com/office/drawing/2014/main" id="{4F795626-C0DF-A7A7-6F38-74A580DEC11F}"/>
              </a:ext>
            </a:extLst>
          </p:cNvPr>
          <p:cNvSpPr txBox="1"/>
          <p:nvPr/>
        </p:nvSpPr>
        <p:spPr>
          <a:xfrm>
            <a:off x="5364088" y="867129"/>
            <a:ext cx="576064" cy="215444"/>
          </a:xfrm>
          <a:prstGeom prst="rect">
            <a:avLst/>
          </a:prstGeom>
          <a:solidFill>
            <a:schemeClr val="bg1"/>
          </a:solidFill>
        </p:spPr>
        <p:txBody>
          <a:bodyPr wrap="square" lIns="0" tIns="0" rIns="0" bIns="0" rtlCol="0">
            <a:spAutoFit/>
          </a:bodyPr>
          <a:lstStyle/>
          <a:p>
            <a:r>
              <a:rPr lang="de-DE" sz="1400" dirty="0"/>
              <a:t>L</a:t>
            </a:r>
            <a:r>
              <a:rPr lang="de-DE" sz="1400" b="1" dirty="0"/>
              <a:t>in.</a:t>
            </a:r>
          </a:p>
        </p:txBody>
      </p:sp>
      <p:sp>
        <p:nvSpPr>
          <p:cNvPr id="13" name="Textfeld 12">
            <a:extLst>
              <a:ext uri="{FF2B5EF4-FFF2-40B4-BE49-F238E27FC236}">
                <a16:creationId xmlns:a16="http://schemas.microsoft.com/office/drawing/2014/main" id="{A15A47BF-38E2-E46A-487A-630B5147872E}"/>
              </a:ext>
            </a:extLst>
          </p:cNvPr>
          <p:cNvSpPr txBox="1"/>
          <p:nvPr/>
        </p:nvSpPr>
        <p:spPr>
          <a:xfrm>
            <a:off x="6588224" y="3178939"/>
            <a:ext cx="2304256" cy="215444"/>
          </a:xfrm>
          <a:prstGeom prst="rect">
            <a:avLst/>
          </a:prstGeom>
          <a:solidFill>
            <a:schemeClr val="bg1"/>
          </a:solidFill>
        </p:spPr>
        <p:txBody>
          <a:bodyPr wrap="square" lIns="0" tIns="0" rIns="0" bIns="0" rtlCol="0">
            <a:spAutoFit/>
          </a:bodyPr>
          <a:lstStyle/>
          <a:p>
            <a:r>
              <a:rPr lang="de-DE" sz="1400" dirty="0"/>
              <a:t>L</a:t>
            </a:r>
            <a:r>
              <a:rPr lang="de-DE" sz="1400" b="1" dirty="0"/>
              <a:t>ineari</a:t>
            </a:r>
            <a:r>
              <a:rPr lang="cs-CZ" sz="1400" b="1" dirty="0" err="1"/>
              <a:t>zované</a:t>
            </a:r>
            <a:r>
              <a:rPr lang="de-DE" sz="1400" b="1" dirty="0"/>
              <a:t> DNA, 4361 Bp</a:t>
            </a:r>
          </a:p>
        </p:txBody>
      </p:sp>
    </p:spTree>
    <p:extLst>
      <p:ext uri="{BB962C8B-B14F-4D97-AF65-F5344CB8AC3E}">
        <p14:creationId xmlns:p14="http://schemas.microsoft.com/office/powerpoint/2010/main" val="249187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9290EA4-9771-458D-9745-B60BD5129985}"/>
              </a:ext>
            </a:extLst>
          </p:cNvPr>
          <p:cNvSpPr txBox="1"/>
          <p:nvPr/>
        </p:nvSpPr>
        <p:spPr>
          <a:xfrm>
            <a:off x="255201" y="1978962"/>
            <a:ext cx="8510270" cy="4401205"/>
          </a:xfrm>
          <a:prstGeom prst="rect">
            <a:avLst/>
          </a:prstGeom>
          <a:noFill/>
        </p:spPr>
        <p:txBody>
          <a:bodyPr wrap="square" lIns="91440" tIns="45720" rIns="91440" bIns="45720" rtlCol="0" anchor="t">
            <a:spAutoFit/>
          </a:bodyPr>
          <a:lstStyle/>
          <a:p>
            <a:pPr marL="358775" indent="-358775">
              <a:buAutoNum type="arabicPeriod"/>
            </a:pPr>
            <a:r>
              <a:rPr lang="cs-CZ" sz="2800" dirty="0">
                <a:latin typeface="Arial" panose="020B0604020202020204" pitchFamily="34" charset="0"/>
                <a:cs typeface="Arial" panose="020B0604020202020204" pitchFamily="34" charset="0"/>
              </a:rPr>
              <a:t>Identifikace 20 vybraných sekvencí pro nukleázu-Cas9</a:t>
            </a:r>
            <a:r>
              <a:rPr lang="de-DE" sz="2800" dirty="0">
                <a:latin typeface="Arial" panose="020B0604020202020204" pitchFamily="34" charset="0"/>
                <a:cs typeface="Arial" panose="020B0604020202020204" pitchFamily="34" charset="0"/>
              </a:rPr>
              <a:t>: </a:t>
            </a:r>
          </a:p>
          <a:p>
            <a:pPr marL="358775" indent="-358775">
              <a:buAutoNum type="arabicPeriod"/>
            </a:pPr>
            <a:endParaRPr lang="de-DE" sz="2800" dirty="0">
              <a:latin typeface="Arial" panose="020B0604020202020204" pitchFamily="34" charset="0"/>
              <a:cs typeface="Arial" panose="020B0604020202020204" pitchFamily="34" charset="0"/>
            </a:endParaRPr>
          </a:p>
          <a:p>
            <a:r>
              <a:rPr lang="de-DE" sz="2800" dirty="0">
                <a:latin typeface="Arial" panose="020B0604020202020204" pitchFamily="34" charset="0"/>
                <a:cs typeface="Arial" panose="020B0604020202020204" pitchFamily="34" charset="0"/>
              </a:rPr>
              <a:t>	5`-</a:t>
            </a:r>
            <a:r>
              <a:rPr lang="en-GB" sz="2800" dirty="0">
                <a:solidFill>
                  <a:srgbClr val="009900"/>
                </a:solidFill>
                <a:latin typeface="Arial" panose="020B0604020202020204" pitchFamily="34" charset="0"/>
                <a:cs typeface="Arial" panose="020B0604020202020204" pitchFamily="34" charset="0"/>
              </a:rPr>
              <a:t>CGCTTGTTTCGGCGTGGGTA</a:t>
            </a:r>
            <a:r>
              <a:rPr lang="en-GB" sz="2800" dirty="0">
                <a:latin typeface="Arial" panose="020B0604020202020204" pitchFamily="34" charset="0"/>
                <a:cs typeface="Arial" panose="020B0604020202020204" pitchFamily="34" charset="0"/>
              </a:rPr>
              <a:t>-3`</a:t>
            </a:r>
          </a:p>
          <a:p>
            <a:endParaRPr lang="en-GB" sz="2800" dirty="0">
              <a:latin typeface="Arial" panose="020B0604020202020204" pitchFamily="34" charset="0"/>
              <a:cs typeface="Arial" panose="020B0604020202020204" pitchFamily="34" charset="0"/>
            </a:endParaRPr>
          </a:p>
          <a:p>
            <a:pPr marL="347345"/>
            <a:r>
              <a:rPr lang="cs-CZ" sz="2800" dirty="0">
                <a:latin typeface="Arial"/>
                <a:cs typeface="Arial"/>
              </a:rPr>
              <a:t>Tato sekvence garantuje jen jedno jediné restrikční místo navázání </a:t>
            </a:r>
            <a:r>
              <a:rPr lang="cs-CZ" sz="2800" dirty="0" err="1">
                <a:latin typeface="Arial"/>
                <a:cs typeface="Arial"/>
              </a:rPr>
              <a:t>Cas</a:t>
            </a:r>
            <a:r>
              <a:rPr lang="en-GB" sz="2800" dirty="0">
                <a:latin typeface="Arial"/>
                <a:cs typeface="Arial"/>
              </a:rPr>
              <a:t>9 </a:t>
            </a:r>
            <a:r>
              <a:rPr lang="cs-CZ" sz="2800" dirty="0">
                <a:latin typeface="Arial"/>
                <a:cs typeface="Arial"/>
              </a:rPr>
              <a:t>na</a:t>
            </a:r>
            <a:r>
              <a:rPr lang="en-GB" sz="2800" dirty="0">
                <a:latin typeface="Arial"/>
                <a:cs typeface="Arial"/>
              </a:rPr>
              <a:t> pBR322</a:t>
            </a:r>
            <a:r>
              <a:rPr lang="en-GB" sz="2800" baseline="-25000" dirty="0">
                <a:latin typeface="Arial"/>
                <a:cs typeface="Arial"/>
              </a:rPr>
              <a:t>lin</a:t>
            </a:r>
            <a:r>
              <a:rPr lang="en-GB" sz="2800" dirty="0">
                <a:latin typeface="Arial"/>
                <a:cs typeface="Arial"/>
              </a:rPr>
              <a:t>, </a:t>
            </a:r>
            <a:r>
              <a:rPr lang="cs-CZ" sz="2800" dirty="0">
                <a:latin typeface="Arial"/>
                <a:cs typeface="Arial"/>
              </a:rPr>
              <a:t>produkující dva fragmenty plazmidů</a:t>
            </a:r>
            <a:r>
              <a:rPr lang="en-GB" sz="2800" dirty="0">
                <a:latin typeface="Arial"/>
                <a:cs typeface="Arial"/>
              </a:rPr>
              <a:t>, </a:t>
            </a:r>
            <a:r>
              <a:rPr lang="cs-CZ" sz="2800" dirty="0">
                <a:latin typeface="Arial"/>
                <a:cs typeface="Arial"/>
              </a:rPr>
              <a:t>které mají</a:t>
            </a:r>
            <a:r>
              <a:rPr lang="en-GB" sz="2800" dirty="0">
                <a:latin typeface="Arial"/>
                <a:cs typeface="Arial"/>
              </a:rPr>
              <a:t> </a:t>
            </a:r>
            <a:r>
              <a:rPr lang="cs-CZ" sz="2800" dirty="0">
                <a:latin typeface="Arial"/>
                <a:cs typeface="Arial"/>
              </a:rPr>
              <a:t>rozdílné chování v gelové elektroforéze </a:t>
            </a:r>
            <a:r>
              <a:rPr lang="en-GB" sz="2800" dirty="0">
                <a:latin typeface="Arial"/>
                <a:cs typeface="Arial"/>
              </a:rPr>
              <a:t>(3098 bp a 1263 bp). </a:t>
            </a:r>
            <a:endParaRPr lang="en-GB" sz="2800" dirty="0">
              <a:latin typeface="Arial" panose="020B0604020202020204" pitchFamily="34" charset="0"/>
              <a:cs typeface="Arial" panose="020B0604020202020204" pitchFamily="34" charset="0"/>
            </a:endParaRPr>
          </a:p>
        </p:txBody>
      </p:sp>
      <p:sp>
        <p:nvSpPr>
          <p:cNvPr id="3" name="Titel 1"/>
          <p:cNvSpPr txBox="1">
            <a:spLocks/>
          </p:cNvSpPr>
          <p:nvPr/>
        </p:nvSpPr>
        <p:spPr>
          <a:xfrm>
            <a:off x="395536" y="576064"/>
            <a:ext cx="8229600" cy="7647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4000" dirty="0">
                <a:latin typeface="Arial" panose="020B0604020202020204" pitchFamily="34" charset="0"/>
                <a:cs typeface="Arial" panose="020B0604020202020204" pitchFamily="34" charset="0"/>
              </a:rPr>
              <a:t>Učitelská příprava</a:t>
            </a:r>
            <a:endParaRPr lang="en-US" sz="4000" dirty="0">
              <a:latin typeface="Arial" panose="020B0604020202020204" pitchFamily="34" charset="0"/>
              <a:cs typeface="Arial" panose="020B0604020202020204" pitchFamily="34" charset="0"/>
            </a:endParaRPr>
          </a:p>
        </p:txBody>
      </p:sp>
      <p:sp>
        <p:nvSpPr>
          <p:cNvPr id="2" name="Datumsplatzhalter 1">
            <a:extLst>
              <a:ext uri="{FF2B5EF4-FFF2-40B4-BE49-F238E27FC236}">
                <a16:creationId xmlns:a16="http://schemas.microsoft.com/office/drawing/2014/main" id="{37106BB1-4F73-1CF4-1C23-0B7A8FB8D104}"/>
              </a:ext>
            </a:extLst>
          </p:cNvPr>
          <p:cNvSpPr>
            <a:spLocks noGrp="1"/>
          </p:cNvSpPr>
          <p:nvPr>
            <p:ph type="dt" sz="half" idx="10"/>
          </p:nvPr>
        </p:nvSpPr>
        <p:spPr/>
        <p:txBody>
          <a:bodyPr/>
          <a:lstStyle/>
          <a:p>
            <a:fld id="{56CC3D42-1F54-234A-83B4-764AF8DC2730}" type="datetime1">
              <a:rPr lang="de-DE" smtClean="0"/>
              <a:t>13.01.2023</a:t>
            </a:fld>
            <a:endParaRPr lang="en-US" dirty="0"/>
          </a:p>
        </p:txBody>
      </p:sp>
      <p:sp>
        <p:nvSpPr>
          <p:cNvPr id="5" name="Fußzeilenplatzhalter 4">
            <a:extLst>
              <a:ext uri="{FF2B5EF4-FFF2-40B4-BE49-F238E27FC236}">
                <a16:creationId xmlns:a16="http://schemas.microsoft.com/office/drawing/2014/main" id="{E630F156-F167-E35F-6E19-368E46E82AB7}"/>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37AF9475-E37A-B782-7B38-3F6758CB7D38}"/>
              </a:ext>
            </a:extLst>
          </p:cNvPr>
          <p:cNvSpPr>
            <a:spLocks noGrp="1"/>
          </p:cNvSpPr>
          <p:nvPr>
            <p:ph type="sldNum" sz="quarter" idx="12"/>
          </p:nvPr>
        </p:nvSpPr>
        <p:spPr/>
        <p:txBody>
          <a:bodyPr/>
          <a:lstStyle/>
          <a:p>
            <a:fld id="{01B7ABBB-F95C-4207-9F24-BB3EEA8B05EE}" type="slidenum">
              <a:rPr lang="en-US" smtClean="0"/>
              <a:pPr/>
              <a:t>6</a:t>
            </a:fld>
            <a:endParaRPr lang="en-US" dirty="0"/>
          </a:p>
        </p:txBody>
      </p:sp>
      <p:pic>
        <p:nvPicPr>
          <p:cNvPr id="7" name="Grafik 6">
            <a:extLst>
              <a:ext uri="{FF2B5EF4-FFF2-40B4-BE49-F238E27FC236}">
                <a16:creationId xmlns:a16="http://schemas.microsoft.com/office/drawing/2014/main" id="{7EBFF167-AB83-CEB0-4C6B-869AA8EB6A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6294083"/>
            <a:ext cx="1547812" cy="489657"/>
          </a:xfrm>
          <a:prstGeom prst="rect">
            <a:avLst/>
          </a:prstGeom>
        </p:spPr>
      </p:pic>
    </p:spTree>
    <p:extLst>
      <p:ext uri="{BB962C8B-B14F-4D97-AF65-F5344CB8AC3E}">
        <p14:creationId xmlns:p14="http://schemas.microsoft.com/office/powerpoint/2010/main" val="133675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9290EA4-9771-458D-9745-B60BD5129985}"/>
              </a:ext>
            </a:extLst>
          </p:cNvPr>
          <p:cNvSpPr txBox="1"/>
          <p:nvPr/>
        </p:nvSpPr>
        <p:spPr>
          <a:xfrm>
            <a:off x="255200" y="1504485"/>
            <a:ext cx="8709287" cy="4472891"/>
          </a:xfrm>
          <a:prstGeom prst="rect">
            <a:avLst/>
          </a:prstGeom>
          <a:solidFill>
            <a:schemeClr val="bg1"/>
          </a:solidFill>
        </p:spPr>
        <p:txBody>
          <a:bodyPr wrap="square" lIns="91440" tIns="45720" rIns="91440" bIns="45720" rtlCol="0" anchor="t">
            <a:spAutoFit/>
          </a:bodyPr>
          <a:lstStyle/>
          <a:p>
            <a:pPr marL="414020" indent="-414020"/>
            <a:r>
              <a:rPr lang="de-DE" sz="2800" dirty="0">
                <a:latin typeface="Arial"/>
                <a:cs typeface="Arial"/>
              </a:rPr>
              <a:t>2. </a:t>
            </a:r>
            <a:r>
              <a:rPr lang="de-DE" sz="2800" dirty="0" err="1">
                <a:latin typeface="Arial"/>
                <a:cs typeface="Arial"/>
              </a:rPr>
              <a:t>Sekvence</a:t>
            </a:r>
            <a:r>
              <a:rPr lang="de-DE" sz="2800" dirty="0">
                <a:latin typeface="Arial"/>
                <a:cs typeface="Arial"/>
              </a:rPr>
              <a:t> pBR322-speci</a:t>
            </a:r>
            <a:r>
              <a:rPr lang="cs-CZ" sz="2800" dirty="0" err="1">
                <a:latin typeface="Arial"/>
                <a:cs typeface="Arial"/>
              </a:rPr>
              <a:t>fické</a:t>
            </a:r>
            <a:r>
              <a:rPr lang="de-DE" sz="2800" dirty="0">
                <a:latin typeface="Arial"/>
                <a:cs typeface="Arial"/>
              </a:rPr>
              <a:t> „Duplex</a:t>
            </a:r>
            <a:r>
              <a:rPr lang="cs-CZ" sz="2800" dirty="0">
                <a:latin typeface="Arial"/>
                <a:cs typeface="Arial"/>
              </a:rPr>
              <a:t>ní</a:t>
            </a:r>
            <a:r>
              <a:rPr lang="de-DE" sz="2800" dirty="0">
                <a:latin typeface="Arial"/>
                <a:cs typeface="Arial"/>
              </a:rPr>
              <a:t>“-DNA </a:t>
            </a:r>
            <a:r>
              <a:rPr lang="cs-CZ" sz="2800" dirty="0">
                <a:latin typeface="Arial"/>
                <a:cs typeface="Arial"/>
              </a:rPr>
              <a:t>na</a:t>
            </a:r>
            <a:r>
              <a:rPr lang="de-DE" sz="2800" dirty="0">
                <a:latin typeface="Arial"/>
                <a:cs typeface="Arial"/>
              </a:rPr>
              <a:t> </a:t>
            </a:r>
            <a:r>
              <a:rPr lang="de-DE" sz="2800" dirty="0" err="1">
                <a:latin typeface="Arial"/>
                <a:cs typeface="Arial"/>
              </a:rPr>
              <a:t>gRNA-syn</a:t>
            </a:r>
            <a:r>
              <a:rPr lang="cs-CZ" sz="2800" dirty="0" err="1">
                <a:latin typeface="Arial"/>
                <a:cs typeface="Arial"/>
              </a:rPr>
              <a:t>tézu</a:t>
            </a:r>
            <a:endParaRPr lang="de-DE" sz="2800" dirty="0">
              <a:latin typeface="Arial"/>
              <a:cs typeface="Arial"/>
            </a:endParaRPr>
          </a:p>
          <a:p>
            <a:endParaRPr lang="de-DE" sz="2000" dirty="0">
              <a:latin typeface="Arial" panose="020B0604020202020204" pitchFamily="34" charset="0"/>
              <a:cs typeface="Arial" panose="020B0604020202020204" pitchFamily="34" charset="0"/>
            </a:endParaRPr>
          </a:p>
          <a:p>
            <a:pPr marL="423545" indent="-423545"/>
            <a:r>
              <a:rPr lang="de-DE" sz="2800" dirty="0">
                <a:latin typeface="Arial"/>
                <a:cs typeface="Arial"/>
              </a:rPr>
              <a:t>	</a:t>
            </a:r>
            <a:r>
              <a:rPr lang="cs-CZ" sz="2800" dirty="0">
                <a:latin typeface="Arial"/>
                <a:cs typeface="Arial"/>
              </a:rPr>
              <a:t>Jeden úsek</a:t>
            </a:r>
            <a:r>
              <a:rPr lang="de-DE" sz="2800" dirty="0">
                <a:latin typeface="Arial"/>
                <a:cs typeface="Arial"/>
              </a:rPr>
              <a:t> „Duplex</a:t>
            </a:r>
            <a:r>
              <a:rPr lang="cs-CZ" sz="2800" dirty="0">
                <a:latin typeface="Arial"/>
                <a:cs typeface="Arial"/>
              </a:rPr>
              <a:t>ní</a:t>
            </a:r>
            <a:r>
              <a:rPr lang="de-DE" sz="2800" dirty="0">
                <a:latin typeface="Arial"/>
                <a:cs typeface="Arial"/>
              </a:rPr>
              <a:t>“-DNA </a:t>
            </a:r>
            <a:r>
              <a:rPr lang="cs-CZ" sz="2800" dirty="0">
                <a:latin typeface="Arial"/>
                <a:cs typeface="Arial"/>
              </a:rPr>
              <a:t>s celkovou délkou 127</a:t>
            </a:r>
            <a:r>
              <a:rPr lang="de-DE" sz="2800" dirty="0">
                <a:latin typeface="Arial"/>
                <a:cs typeface="Arial"/>
              </a:rPr>
              <a:t> nt </a:t>
            </a:r>
            <a:r>
              <a:rPr lang="cs-CZ" sz="2800" dirty="0">
                <a:latin typeface="Arial"/>
                <a:cs typeface="Arial"/>
              </a:rPr>
              <a:t>skládající se z</a:t>
            </a:r>
            <a:r>
              <a:rPr lang="de-DE" sz="2800" dirty="0">
                <a:latin typeface="Arial"/>
                <a:cs typeface="Arial"/>
              </a:rPr>
              <a:t> </a:t>
            </a:r>
            <a:r>
              <a:rPr lang="de-DE" sz="2800" dirty="0">
                <a:solidFill>
                  <a:srgbClr val="FF0000"/>
                </a:solidFill>
                <a:latin typeface="Arial"/>
                <a:cs typeface="Arial"/>
              </a:rPr>
              <a:t>T7-promotor</a:t>
            </a:r>
            <a:r>
              <a:rPr lang="cs-CZ" sz="2800" dirty="0">
                <a:solidFill>
                  <a:srgbClr val="FF0000"/>
                </a:solidFill>
                <a:latin typeface="Arial"/>
                <a:cs typeface="Arial"/>
              </a:rPr>
              <a:t>ů</a:t>
            </a:r>
            <a:r>
              <a:rPr lang="de-DE" sz="2800" dirty="0">
                <a:solidFill>
                  <a:srgbClr val="FF0000"/>
                </a:solidFill>
                <a:latin typeface="Arial"/>
                <a:cs typeface="Arial"/>
              </a:rPr>
              <a:t>-</a:t>
            </a:r>
            <a:r>
              <a:rPr lang="de-DE" sz="2800" dirty="0">
                <a:latin typeface="Arial"/>
                <a:cs typeface="Arial"/>
              </a:rPr>
              <a:t>, </a:t>
            </a:r>
            <a:r>
              <a:rPr lang="de-DE" sz="2800" dirty="0" err="1">
                <a:latin typeface="Arial"/>
                <a:cs typeface="Arial"/>
              </a:rPr>
              <a:t>spacer</a:t>
            </a:r>
            <a:r>
              <a:rPr lang="cs-CZ" sz="2800" dirty="0">
                <a:latin typeface="Arial"/>
                <a:cs typeface="Arial"/>
              </a:rPr>
              <a:t>ů</a:t>
            </a:r>
            <a:r>
              <a:rPr lang="de-DE" sz="2800" dirty="0">
                <a:latin typeface="Arial"/>
                <a:cs typeface="Arial"/>
              </a:rPr>
              <a:t>, </a:t>
            </a:r>
            <a:r>
              <a:rPr lang="de-DE" sz="2800" dirty="0" err="1">
                <a:solidFill>
                  <a:srgbClr val="009900"/>
                </a:solidFill>
                <a:latin typeface="Arial"/>
                <a:cs typeface="Arial"/>
              </a:rPr>
              <a:t>vybrané</a:t>
            </a:r>
            <a:r>
              <a:rPr lang="de-DE" sz="2800" dirty="0">
                <a:solidFill>
                  <a:srgbClr val="009900"/>
                </a:solidFill>
                <a:latin typeface="Arial"/>
                <a:cs typeface="Arial"/>
              </a:rPr>
              <a:t>-</a:t>
            </a:r>
            <a:r>
              <a:rPr lang="de-DE" sz="2800" dirty="0">
                <a:latin typeface="Arial"/>
                <a:cs typeface="Arial"/>
              </a:rPr>
              <a:t> a </a:t>
            </a:r>
            <a:r>
              <a:rPr lang="de-DE" sz="2800" dirty="0" err="1">
                <a:solidFill>
                  <a:schemeClr val="tx2"/>
                </a:solidFill>
                <a:latin typeface="Arial"/>
                <a:cs typeface="Arial"/>
              </a:rPr>
              <a:t>scaffold</a:t>
            </a:r>
            <a:r>
              <a:rPr lang="de-DE" sz="2800" dirty="0">
                <a:solidFill>
                  <a:schemeClr val="tx2"/>
                </a:solidFill>
                <a:latin typeface="Arial"/>
                <a:cs typeface="Arial"/>
              </a:rPr>
              <a:t>-</a:t>
            </a:r>
            <a:r>
              <a:rPr lang="cs-CZ" sz="2800" dirty="0" err="1">
                <a:latin typeface="Arial"/>
                <a:cs typeface="Arial"/>
              </a:rPr>
              <a:t>sekv</a:t>
            </a:r>
            <a:r>
              <a:rPr lang="de-DE" sz="2800" dirty="0" err="1">
                <a:latin typeface="Arial"/>
                <a:cs typeface="Arial"/>
              </a:rPr>
              <a:t>ence</a:t>
            </a:r>
            <a:r>
              <a:rPr lang="de-DE" sz="2800" dirty="0">
                <a:latin typeface="Arial"/>
                <a:cs typeface="Arial"/>
              </a:rPr>
              <a:t>:</a:t>
            </a:r>
          </a:p>
          <a:p>
            <a:pPr>
              <a:lnSpc>
                <a:spcPct val="150000"/>
              </a:lnSpc>
            </a:pPr>
            <a:endParaRPr lang="de-DE" sz="1350" dirty="0"/>
          </a:p>
          <a:p>
            <a:r>
              <a:rPr lang="de-DE" sz="2000" dirty="0">
                <a:latin typeface="Arial" panose="020B0604020202020204" pitchFamily="34" charset="0"/>
                <a:cs typeface="Arial" panose="020B0604020202020204" pitchFamily="34" charset="0"/>
              </a:rPr>
              <a:t>      5‘-</a:t>
            </a:r>
            <a:r>
              <a:rPr lang="de-DE" sz="2200" dirty="0">
                <a:solidFill>
                  <a:srgbClr val="FF0000"/>
                </a:solidFill>
              </a:rPr>
              <a:t>TTCTAATACGACTCACTATA</a:t>
            </a:r>
            <a:r>
              <a:rPr lang="de-DE" sz="2200" dirty="0"/>
              <a:t>GG</a:t>
            </a:r>
            <a:r>
              <a:rPr lang="de-DE" sz="2200" dirty="0">
                <a:solidFill>
                  <a:srgbClr val="00B050"/>
                </a:solidFill>
              </a:rPr>
              <a:t>CGCTTGTTTCGGCGTGGGTA</a:t>
            </a:r>
            <a:r>
              <a:rPr lang="de-DE" sz="2200" dirty="0">
                <a:solidFill>
                  <a:srgbClr val="0000FF"/>
                </a:solidFill>
              </a:rPr>
              <a:t>GTTTTAGA</a:t>
            </a:r>
            <a:br>
              <a:rPr lang="de-DE" sz="2200" dirty="0">
                <a:solidFill>
                  <a:srgbClr val="0000FF"/>
                </a:solidFill>
              </a:rPr>
            </a:br>
            <a:r>
              <a:rPr lang="de-DE" sz="2200" dirty="0">
                <a:solidFill>
                  <a:srgbClr val="0000FF"/>
                </a:solidFill>
              </a:rPr>
              <a:t>           GCTAGAGTTTTAGAAAAAGCACCGACTCGGTGCCACTTTTTCAAGATA</a:t>
            </a:r>
          </a:p>
          <a:p>
            <a:r>
              <a:rPr lang="de-DE" sz="2200" dirty="0">
                <a:solidFill>
                  <a:srgbClr val="0000FF"/>
                </a:solidFill>
              </a:rPr>
              <a:t>           ACGGACTAGCCTTATTTTAACTTGCTATT-</a:t>
            </a:r>
            <a:r>
              <a:rPr lang="de-DE" sz="2200" dirty="0"/>
              <a:t>3`</a:t>
            </a:r>
            <a:endParaRPr lang="de-DE" sz="1350" dirty="0"/>
          </a:p>
          <a:p>
            <a:pPr>
              <a:lnSpc>
                <a:spcPct val="150000"/>
              </a:lnSpc>
            </a:pPr>
            <a:r>
              <a:rPr lang="de-DE" sz="1350" dirty="0">
                <a:solidFill>
                  <a:schemeClr val="bg1"/>
                </a:solidFill>
              </a:rPr>
              <a:t>	</a:t>
            </a:r>
            <a:r>
              <a:rPr lang="de-DE" sz="1350" dirty="0">
                <a:solidFill>
                  <a:schemeClr val="bg1"/>
                </a:solidFill>
                <a:highlight>
                  <a:srgbClr val="FF0000"/>
                </a:highlight>
              </a:rPr>
              <a:t>T7-promotor  </a:t>
            </a:r>
            <a:r>
              <a:rPr lang="de-DE" sz="1350" dirty="0">
                <a:solidFill>
                  <a:srgbClr val="000000"/>
                </a:solidFill>
              </a:rPr>
              <a:t> </a:t>
            </a:r>
            <a:r>
              <a:rPr lang="de-DE" sz="1350" dirty="0"/>
              <a:t>  </a:t>
            </a:r>
            <a:r>
              <a:rPr lang="de-DE" sz="1350" dirty="0" err="1">
                <a:solidFill>
                  <a:schemeClr val="bg1"/>
                </a:solidFill>
                <a:highlight>
                  <a:srgbClr val="000000"/>
                </a:highlight>
              </a:rPr>
              <a:t>Spacer</a:t>
            </a:r>
            <a:r>
              <a:rPr lang="de-DE" sz="1350" dirty="0"/>
              <a:t> </a:t>
            </a:r>
            <a:r>
              <a:rPr lang="de-DE" sz="1350" dirty="0">
                <a:solidFill>
                  <a:srgbClr val="000000"/>
                </a:solidFill>
              </a:rPr>
              <a:t>   </a:t>
            </a:r>
            <a:r>
              <a:rPr lang="de-DE" sz="1350" dirty="0">
                <a:solidFill>
                  <a:srgbClr val="000000"/>
                </a:solidFill>
                <a:highlight>
                  <a:srgbClr val="008000"/>
                </a:highlight>
              </a:rPr>
              <a:t> </a:t>
            </a:r>
            <a:r>
              <a:rPr lang="de-DE" sz="1350" dirty="0" err="1">
                <a:solidFill>
                  <a:schemeClr val="bg1"/>
                </a:solidFill>
                <a:highlight>
                  <a:srgbClr val="008000"/>
                </a:highlight>
              </a:rPr>
              <a:t>vybraná</a:t>
            </a:r>
            <a:r>
              <a:rPr lang="cs-CZ" sz="1350" dirty="0">
                <a:solidFill>
                  <a:schemeClr val="bg1"/>
                </a:solidFill>
                <a:highlight>
                  <a:srgbClr val="008000"/>
                </a:highlight>
              </a:rPr>
              <a:t> sekvence</a:t>
            </a:r>
            <a:r>
              <a:rPr lang="de-DE" sz="1350" dirty="0"/>
              <a:t>     </a:t>
            </a:r>
            <a:r>
              <a:rPr lang="de-DE" sz="1350" dirty="0">
                <a:solidFill>
                  <a:schemeClr val="bg1"/>
                </a:solidFill>
                <a:highlight>
                  <a:srgbClr val="0000FF"/>
                </a:highlight>
              </a:rPr>
              <a:t>Scaffold</a:t>
            </a:r>
            <a:r>
              <a:rPr lang="de-DE" sz="1350" dirty="0">
                <a:solidFill>
                  <a:schemeClr val="bg1"/>
                </a:solidFill>
              </a:rPr>
              <a:t>		</a:t>
            </a:r>
            <a:endParaRPr lang="de-DE" sz="1350" dirty="0">
              <a:solidFill>
                <a:schemeClr val="bg1"/>
              </a:solidFill>
              <a:cs typeface="Calibri"/>
            </a:endParaRPr>
          </a:p>
          <a:p>
            <a:pPr>
              <a:lnSpc>
                <a:spcPct val="150000"/>
              </a:lnSpc>
            </a:pPr>
            <a:r>
              <a:rPr lang="de-DE" sz="1350" dirty="0" err="1">
                <a:solidFill>
                  <a:srgbClr val="000000"/>
                </a:solidFill>
              </a:rPr>
              <a:t>korespondující</a:t>
            </a:r>
            <a:r>
              <a:rPr lang="de-DE" sz="1350" dirty="0"/>
              <a:t> </a:t>
            </a:r>
            <a:r>
              <a:rPr lang="de-DE" sz="1350" dirty="0" err="1"/>
              <a:t>komplementární</a:t>
            </a:r>
            <a:r>
              <a:rPr lang="de-DE" sz="1350" dirty="0"/>
              <a:t> </a:t>
            </a:r>
            <a:r>
              <a:rPr lang="de-DE" sz="1350" dirty="0" err="1"/>
              <a:t>sekvence</a:t>
            </a:r>
            <a:endParaRPr lang="de-DE" sz="1350" dirty="0" err="1">
              <a:cs typeface="Calibri"/>
            </a:endParaRPr>
          </a:p>
        </p:txBody>
      </p:sp>
      <p:sp>
        <p:nvSpPr>
          <p:cNvPr id="3" name="Titel 1"/>
          <p:cNvSpPr txBox="1">
            <a:spLocks/>
          </p:cNvSpPr>
          <p:nvPr/>
        </p:nvSpPr>
        <p:spPr>
          <a:xfrm>
            <a:off x="395536" y="504056"/>
            <a:ext cx="8229600" cy="7647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4000" dirty="0">
                <a:latin typeface="Arial" panose="020B0604020202020204" pitchFamily="34" charset="0"/>
                <a:cs typeface="Arial" panose="020B0604020202020204" pitchFamily="34" charset="0"/>
              </a:rPr>
              <a:t>Učitelská příprava</a:t>
            </a:r>
            <a:endParaRPr lang="en-US" sz="4000" dirty="0">
              <a:latin typeface="Arial" panose="020B0604020202020204" pitchFamily="34" charset="0"/>
              <a:cs typeface="Arial" panose="020B0604020202020204" pitchFamily="34" charset="0"/>
            </a:endParaRPr>
          </a:p>
        </p:txBody>
      </p:sp>
      <p:sp>
        <p:nvSpPr>
          <p:cNvPr id="2" name="Datumsplatzhalter 1">
            <a:extLst>
              <a:ext uri="{FF2B5EF4-FFF2-40B4-BE49-F238E27FC236}">
                <a16:creationId xmlns:a16="http://schemas.microsoft.com/office/drawing/2014/main" id="{17AC2B1D-A052-C1DC-0175-A46591E6AF26}"/>
              </a:ext>
            </a:extLst>
          </p:cNvPr>
          <p:cNvSpPr>
            <a:spLocks noGrp="1"/>
          </p:cNvSpPr>
          <p:nvPr>
            <p:ph type="dt" sz="half" idx="10"/>
          </p:nvPr>
        </p:nvSpPr>
        <p:spPr/>
        <p:txBody>
          <a:bodyPr/>
          <a:lstStyle/>
          <a:p>
            <a:fld id="{15EBCAFD-1736-C34F-8E75-2970F96016F7}" type="datetime1">
              <a:rPr lang="de-DE" smtClean="0"/>
              <a:t>13.01.2023</a:t>
            </a:fld>
            <a:endParaRPr lang="en-US" dirty="0"/>
          </a:p>
        </p:txBody>
      </p:sp>
      <p:sp>
        <p:nvSpPr>
          <p:cNvPr id="5" name="Fußzeilenplatzhalter 4">
            <a:extLst>
              <a:ext uri="{FF2B5EF4-FFF2-40B4-BE49-F238E27FC236}">
                <a16:creationId xmlns:a16="http://schemas.microsoft.com/office/drawing/2014/main" id="{E2B981EE-F2D3-B57C-63D4-D45B8A10EC3F}"/>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C8362AA5-32A5-6B5F-709A-9F0F12212CCA}"/>
              </a:ext>
            </a:extLst>
          </p:cNvPr>
          <p:cNvSpPr>
            <a:spLocks noGrp="1"/>
          </p:cNvSpPr>
          <p:nvPr>
            <p:ph type="sldNum" sz="quarter" idx="12"/>
          </p:nvPr>
        </p:nvSpPr>
        <p:spPr/>
        <p:txBody>
          <a:bodyPr/>
          <a:lstStyle/>
          <a:p>
            <a:fld id="{01B7ABBB-F95C-4207-9F24-BB3EEA8B05EE}" type="slidenum">
              <a:rPr lang="en-US" smtClean="0"/>
              <a:pPr/>
              <a:t>7</a:t>
            </a:fld>
            <a:endParaRPr lang="en-US" dirty="0"/>
          </a:p>
        </p:txBody>
      </p:sp>
      <p:pic>
        <p:nvPicPr>
          <p:cNvPr id="7" name="Grafik 6">
            <a:extLst>
              <a:ext uri="{FF2B5EF4-FFF2-40B4-BE49-F238E27FC236}">
                <a16:creationId xmlns:a16="http://schemas.microsoft.com/office/drawing/2014/main" id="{A8D1338A-B22D-13F4-FE55-942B906B4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4782" y="6294083"/>
            <a:ext cx="1547812" cy="489657"/>
          </a:xfrm>
          <a:prstGeom prst="rect">
            <a:avLst/>
          </a:prstGeom>
        </p:spPr>
      </p:pic>
    </p:spTree>
    <p:extLst>
      <p:ext uri="{BB962C8B-B14F-4D97-AF65-F5344CB8AC3E}">
        <p14:creationId xmlns:p14="http://schemas.microsoft.com/office/powerpoint/2010/main" val="2422621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395536" y="144016"/>
            <a:ext cx="8229600" cy="7647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4000" dirty="0">
                <a:latin typeface="Arial" panose="020B0604020202020204" pitchFamily="34" charset="0"/>
                <a:cs typeface="Arial" panose="020B0604020202020204" pitchFamily="34" charset="0"/>
              </a:rPr>
              <a:t>Učitelská příprava</a:t>
            </a:r>
            <a:endParaRPr lang="en-US" sz="4000" dirty="0">
              <a:latin typeface="Arial" panose="020B0604020202020204" pitchFamily="34" charset="0"/>
              <a:cs typeface="Arial" panose="020B060402020202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3325237214"/>
              </p:ext>
            </p:extLst>
          </p:nvPr>
        </p:nvGraphicFramePr>
        <p:xfrm>
          <a:off x="395536" y="2905125"/>
          <a:ext cx="8628003" cy="4476715"/>
        </p:xfrm>
        <a:graphic>
          <a:graphicData uri="http://schemas.openxmlformats.org/drawingml/2006/table">
            <a:tbl>
              <a:tblPr firstRow="1" bandRow="1">
                <a:tableStyleId>{5C22544A-7EE6-4342-B048-85BDC9FD1C3A}</a:tableStyleId>
              </a:tblPr>
              <a:tblGrid>
                <a:gridCol w="2138955">
                  <a:extLst>
                    <a:ext uri="{9D8B030D-6E8A-4147-A177-3AD203B41FA5}">
                      <a16:colId xmlns:a16="http://schemas.microsoft.com/office/drawing/2014/main" val="1650374594"/>
                    </a:ext>
                  </a:extLst>
                </a:gridCol>
                <a:gridCol w="2163016">
                  <a:extLst>
                    <a:ext uri="{9D8B030D-6E8A-4147-A177-3AD203B41FA5}">
                      <a16:colId xmlns:a16="http://schemas.microsoft.com/office/drawing/2014/main" val="564920750"/>
                    </a:ext>
                  </a:extLst>
                </a:gridCol>
                <a:gridCol w="2163016">
                  <a:extLst>
                    <a:ext uri="{9D8B030D-6E8A-4147-A177-3AD203B41FA5}">
                      <a16:colId xmlns:a16="http://schemas.microsoft.com/office/drawing/2014/main" val="424423257"/>
                    </a:ext>
                  </a:extLst>
                </a:gridCol>
                <a:gridCol w="2163016">
                  <a:extLst>
                    <a:ext uri="{9D8B030D-6E8A-4147-A177-3AD203B41FA5}">
                      <a16:colId xmlns:a16="http://schemas.microsoft.com/office/drawing/2014/main" val="3376019"/>
                    </a:ext>
                  </a:extLst>
                </a:gridCol>
              </a:tblGrid>
              <a:tr h="902564">
                <a:tc>
                  <a:txBody>
                    <a:bodyPr/>
                    <a:lstStyle/>
                    <a:p>
                      <a:pPr algn="ctr"/>
                      <a:r>
                        <a:rPr lang="de-DE" sz="2400" dirty="0">
                          <a:solidFill>
                            <a:schemeClr val="bg1"/>
                          </a:solidFill>
                          <a:highlight>
                            <a:srgbClr val="FF0000"/>
                          </a:highlight>
                          <a:latin typeface="Arial"/>
                          <a:cs typeface="Arial"/>
                        </a:rPr>
                        <a:t>T7-Promotor</a:t>
                      </a:r>
                      <a:r>
                        <a:rPr lang="de-DE" sz="2400" dirty="0">
                          <a:solidFill>
                            <a:srgbClr val="FF6600"/>
                          </a:solidFill>
                          <a:highlight>
                            <a:srgbClr val="FF0000"/>
                          </a:highlight>
                          <a:latin typeface="Arial"/>
                          <a:cs typeface="Arial"/>
                        </a:rPr>
                        <a:t> </a:t>
                      </a:r>
                      <a:endParaRPr lang="de-DE" sz="2400" dirty="0">
                        <a:solidFill>
                          <a:srgbClr val="FF6600"/>
                        </a:solidFill>
                        <a:latin typeface="Arial"/>
                        <a:cs typeface="Arial"/>
                      </a:endParaRPr>
                    </a:p>
                  </a:txBody>
                  <a:tcPr>
                    <a:solidFill>
                      <a:schemeClr val="bg1">
                        <a:lumMod val="95000"/>
                      </a:schemeClr>
                    </a:solidFill>
                  </a:tcPr>
                </a:tc>
                <a:tc>
                  <a:txBody>
                    <a:bodyPr/>
                    <a:lstStyle/>
                    <a:p>
                      <a:pPr algn="ctr"/>
                      <a:r>
                        <a:rPr lang="de-DE" sz="2400" dirty="0" err="1">
                          <a:solidFill>
                            <a:schemeClr val="bg1"/>
                          </a:solidFill>
                          <a:highlight>
                            <a:srgbClr val="000000"/>
                          </a:highlight>
                          <a:latin typeface="Arial"/>
                          <a:cs typeface="Arial"/>
                        </a:rPr>
                        <a:t>Spacer</a:t>
                      </a:r>
                      <a:r>
                        <a:rPr lang="de-DE" sz="2400" dirty="0">
                          <a:solidFill>
                            <a:schemeClr val="tx1"/>
                          </a:solidFill>
                          <a:latin typeface="Arial"/>
                          <a:cs typeface="Arial"/>
                        </a:rPr>
                        <a:t> </a:t>
                      </a:r>
                    </a:p>
                  </a:txBody>
                  <a:tcPr>
                    <a:solidFill>
                      <a:schemeClr val="bg1">
                        <a:lumMod val="95000"/>
                      </a:schemeClr>
                    </a:solidFill>
                  </a:tcPr>
                </a:tc>
                <a:tc>
                  <a:txBody>
                    <a:bodyPr/>
                    <a:lstStyle/>
                    <a:p>
                      <a:pPr algn="ctr"/>
                      <a:r>
                        <a:rPr lang="cs-CZ" sz="2400" dirty="0">
                          <a:solidFill>
                            <a:schemeClr val="bg1"/>
                          </a:solidFill>
                          <a:highlight>
                            <a:srgbClr val="008000"/>
                          </a:highlight>
                          <a:latin typeface="Arial"/>
                          <a:cs typeface="Arial"/>
                        </a:rPr>
                        <a:t>Vybraná sekvence </a:t>
                      </a:r>
                      <a:r>
                        <a:rPr lang="de-DE" sz="2400" dirty="0">
                          <a:solidFill>
                            <a:srgbClr val="008000"/>
                          </a:solidFill>
                          <a:latin typeface="Arial"/>
                          <a:cs typeface="Arial"/>
                        </a:rPr>
                        <a:t> </a:t>
                      </a:r>
                      <a:endParaRPr lang="de-DE" sz="2400">
                        <a:solidFill>
                          <a:srgbClr val="008000"/>
                        </a:solidFill>
                        <a:latin typeface="Arial"/>
                        <a:cs typeface="Arial"/>
                      </a:endParaRPr>
                    </a:p>
                  </a:txBody>
                  <a:tcPr>
                    <a:solidFill>
                      <a:schemeClr val="bg1">
                        <a:lumMod val="95000"/>
                      </a:schemeClr>
                    </a:solidFill>
                  </a:tcPr>
                </a:tc>
                <a:tc>
                  <a:txBody>
                    <a:bodyPr/>
                    <a:lstStyle/>
                    <a:p>
                      <a:pPr algn="ctr"/>
                      <a:r>
                        <a:rPr lang="de-DE" sz="2400" dirty="0">
                          <a:solidFill>
                            <a:schemeClr val="tx1"/>
                          </a:solidFill>
                          <a:latin typeface="Arial"/>
                          <a:cs typeface="Arial"/>
                        </a:rPr>
                        <a:t> </a:t>
                      </a:r>
                      <a:r>
                        <a:rPr lang="de-DE" sz="2400" dirty="0">
                          <a:solidFill>
                            <a:schemeClr val="bg1"/>
                          </a:solidFill>
                          <a:highlight>
                            <a:srgbClr val="0000FF"/>
                          </a:highlight>
                          <a:latin typeface="Arial"/>
                          <a:cs typeface="Arial"/>
                        </a:rPr>
                        <a:t>Scaffold</a:t>
                      </a:r>
                      <a:r>
                        <a:rPr lang="de-DE" sz="2400" dirty="0">
                          <a:solidFill>
                            <a:schemeClr val="tx1"/>
                          </a:solidFill>
                          <a:latin typeface="Arial"/>
                          <a:cs typeface="Arial"/>
                        </a:rPr>
                        <a:t>	</a:t>
                      </a:r>
                    </a:p>
                  </a:txBody>
                  <a:tcPr>
                    <a:solidFill>
                      <a:schemeClr val="bg1">
                        <a:lumMod val="95000"/>
                      </a:schemeClr>
                    </a:solidFill>
                  </a:tcPr>
                </a:tc>
                <a:extLst>
                  <a:ext uri="{0D108BD9-81ED-4DB2-BD59-A6C34878D82A}">
                    <a16:rowId xmlns:a16="http://schemas.microsoft.com/office/drawing/2014/main" val="2429536328"/>
                  </a:ext>
                </a:extLst>
              </a:tr>
              <a:tr h="3574151">
                <a:tc>
                  <a:txBody>
                    <a:bodyPr/>
                    <a:lstStyle/>
                    <a:p>
                      <a:r>
                        <a:rPr lang="cs-CZ" sz="2000" dirty="0">
                          <a:latin typeface="Arial"/>
                          <a:cs typeface="Arial"/>
                        </a:rPr>
                        <a:t>Konstitutivní transkripční</a:t>
                      </a:r>
                      <a:r>
                        <a:rPr lang="de-DE" sz="2000" dirty="0">
                          <a:latin typeface="Arial"/>
                          <a:cs typeface="Arial"/>
                        </a:rPr>
                        <a:t> </a:t>
                      </a:r>
                      <a:r>
                        <a:rPr lang="de-DE" sz="2000" dirty="0" err="1">
                          <a:latin typeface="Arial"/>
                          <a:cs typeface="Arial"/>
                        </a:rPr>
                        <a:t>promotor</a:t>
                      </a:r>
                      <a:r>
                        <a:rPr lang="de-DE" sz="2000" dirty="0">
                          <a:latin typeface="Arial"/>
                          <a:cs typeface="Arial"/>
                        </a:rPr>
                        <a:t> T7 </a:t>
                      </a:r>
                      <a:r>
                        <a:rPr lang="cs-CZ" sz="2000" dirty="0">
                          <a:latin typeface="Arial"/>
                          <a:cs typeface="Arial"/>
                        </a:rPr>
                        <a:t>fága</a:t>
                      </a:r>
                      <a:r>
                        <a:rPr lang="de-DE" sz="2000" dirty="0">
                          <a:latin typeface="Arial"/>
                          <a:cs typeface="Arial"/>
                        </a:rPr>
                        <a:t>.</a:t>
                      </a:r>
                    </a:p>
                    <a:p>
                      <a:r>
                        <a:rPr lang="de-DE" sz="2000" dirty="0">
                          <a:latin typeface="Arial"/>
                          <a:cs typeface="Arial"/>
                        </a:rPr>
                        <a:t>Ne</a:t>
                      </a:r>
                      <a:r>
                        <a:rPr lang="cs-CZ" sz="2000" dirty="0">
                          <a:latin typeface="Arial"/>
                          <a:cs typeface="Arial"/>
                        </a:rPr>
                        <a:t>zbytný pro</a:t>
                      </a:r>
                      <a:r>
                        <a:rPr lang="de-DE" sz="2000" dirty="0">
                          <a:latin typeface="Arial"/>
                          <a:cs typeface="Arial"/>
                        </a:rPr>
                        <a:t> </a:t>
                      </a:r>
                      <a:r>
                        <a:rPr lang="de-DE" sz="2000" dirty="0" err="1">
                          <a:latin typeface="Arial"/>
                          <a:cs typeface="Arial"/>
                        </a:rPr>
                        <a:t>gRNA-synt</a:t>
                      </a:r>
                      <a:r>
                        <a:rPr lang="cs-CZ" sz="2000" dirty="0" err="1">
                          <a:latin typeface="Arial"/>
                          <a:cs typeface="Arial"/>
                        </a:rPr>
                        <a:t>ézu</a:t>
                      </a:r>
                      <a:r>
                        <a:rPr lang="de-DE" sz="2000" dirty="0">
                          <a:latin typeface="Arial"/>
                          <a:cs typeface="Arial"/>
                        </a:rPr>
                        <a:t> T7-RNA-polymer</a:t>
                      </a:r>
                      <a:r>
                        <a:rPr lang="cs-CZ" sz="2000" dirty="0" err="1">
                          <a:latin typeface="Arial"/>
                          <a:cs typeface="Arial"/>
                        </a:rPr>
                        <a:t>ázy</a:t>
                      </a:r>
                      <a:r>
                        <a:rPr lang="de-DE" sz="2000" dirty="0">
                          <a:latin typeface="Arial"/>
                          <a:cs typeface="Arial"/>
                        </a:rPr>
                        <a:t>.</a:t>
                      </a:r>
                    </a:p>
                  </a:txBody>
                  <a:tcPr/>
                </a:tc>
                <a:tc>
                  <a:txBody>
                    <a:bodyPr/>
                    <a:lstStyle/>
                    <a:p>
                      <a:r>
                        <a:rPr lang="cs-CZ" sz="2000" dirty="0">
                          <a:latin typeface="Arial"/>
                          <a:cs typeface="Arial"/>
                        </a:rPr>
                        <a:t>Nezbytný pro funkci</a:t>
                      </a:r>
                      <a:r>
                        <a:rPr lang="de-DE" sz="2000" dirty="0">
                          <a:latin typeface="Arial"/>
                          <a:cs typeface="Arial"/>
                        </a:rPr>
                        <a:t> (</a:t>
                      </a:r>
                      <a:r>
                        <a:rPr lang="cs-CZ" sz="2000" dirty="0">
                          <a:latin typeface="Arial"/>
                          <a:cs typeface="Arial"/>
                        </a:rPr>
                        <a:t>empiricky prozkoumán</a:t>
                      </a:r>
                      <a:r>
                        <a:rPr lang="de-DE" sz="2000" baseline="0" dirty="0">
                          <a:latin typeface="Arial"/>
                          <a:cs typeface="Arial"/>
                        </a:rPr>
                        <a:t>).</a:t>
                      </a:r>
                      <a:endParaRPr lang="de-DE" sz="2000" dirty="0">
                        <a:latin typeface="Arial" panose="020B0604020202020204" pitchFamily="34" charset="0"/>
                        <a:cs typeface="Arial" panose="020B0604020202020204" pitchFamily="34" charset="0"/>
                      </a:endParaRPr>
                    </a:p>
                  </a:txBody>
                  <a:tcPr/>
                </a:tc>
                <a:tc>
                  <a:txBody>
                    <a:bodyPr/>
                    <a:lstStyle/>
                    <a:p>
                      <a:r>
                        <a:rPr lang="de-DE" sz="2000" dirty="0">
                          <a:latin typeface="Arial" panose="020B0604020202020204" pitchFamily="34" charset="0"/>
                          <a:cs typeface="Arial" panose="020B0604020202020204" pitchFamily="34" charset="0"/>
                        </a:rPr>
                        <a:t>R</a:t>
                      </a:r>
                      <a:r>
                        <a:rPr lang="cs-CZ" sz="2000" dirty="0" err="1">
                          <a:latin typeface="Arial" panose="020B0604020202020204" pitchFamily="34" charset="0"/>
                          <a:cs typeface="Arial" panose="020B0604020202020204" pitchFamily="34" charset="0"/>
                        </a:rPr>
                        <a:t>ozpoznané</a:t>
                      </a:r>
                      <a:r>
                        <a:rPr lang="cs-CZ" sz="2000" dirty="0">
                          <a:latin typeface="Arial" panose="020B0604020202020204" pitchFamily="34" charset="0"/>
                          <a:cs typeface="Arial" panose="020B0604020202020204" pitchFamily="34" charset="0"/>
                        </a:rPr>
                        <a:t> místo navázání pro</a:t>
                      </a:r>
                      <a:r>
                        <a:rPr lang="de-DE" sz="2000" dirty="0">
                          <a:latin typeface="Arial" panose="020B0604020202020204" pitchFamily="34" charset="0"/>
                          <a:cs typeface="Arial" panose="020B0604020202020204" pitchFamily="34" charset="0"/>
                        </a:rPr>
                        <a:t> </a:t>
                      </a:r>
                      <a:r>
                        <a:rPr lang="de-DE" sz="2000" baseline="0" dirty="0">
                          <a:latin typeface="Arial" panose="020B0604020202020204" pitchFamily="34" charset="0"/>
                          <a:cs typeface="Arial" panose="020B0604020202020204" pitchFamily="34" charset="0"/>
                        </a:rPr>
                        <a:t>gRNA.</a:t>
                      </a:r>
                    </a:p>
                    <a:p>
                      <a:r>
                        <a:rPr lang="cs-CZ" sz="2000" baseline="0" dirty="0">
                          <a:latin typeface="Arial" panose="020B0604020202020204" pitchFamily="34" charset="0"/>
                          <a:cs typeface="Arial" panose="020B0604020202020204" pitchFamily="34" charset="0"/>
                        </a:rPr>
                        <a:t>Určí místo střihu pro</a:t>
                      </a:r>
                      <a:r>
                        <a:rPr lang="de-DE" sz="2000" baseline="0" dirty="0">
                          <a:latin typeface="Arial" panose="020B0604020202020204" pitchFamily="34" charset="0"/>
                          <a:cs typeface="Arial" panose="020B0604020202020204" pitchFamily="34" charset="0"/>
                        </a:rPr>
                        <a:t> Cas9 </a:t>
                      </a:r>
                      <a:r>
                        <a:rPr lang="cs-CZ" sz="2000" baseline="0" dirty="0">
                          <a:latin typeface="Arial" panose="020B0604020202020204" pitchFamily="34" charset="0"/>
                          <a:cs typeface="Arial" panose="020B0604020202020204" pitchFamily="34" charset="0"/>
                        </a:rPr>
                        <a:t>na zaměřené</a:t>
                      </a:r>
                      <a:r>
                        <a:rPr lang="de-DE" sz="2000" baseline="0" dirty="0">
                          <a:latin typeface="Arial" panose="020B0604020202020204" pitchFamily="34" charset="0"/>
                          <a:cs typeface="Arial" panose="020B0604020202020204" pitchFamily="34" charset="0"/>
                        </a:rPr>
                        <a:t> DNA</a:t>
                      </a:r>
                      <a:endParaRPr lang="de-DE" sz="2000" dirty="0">
                        <a:latin typeface="Arial" panose="020B0604020202020204" pitchFamily="34" charset="0"/>
                        <a:cs typeface="Arial" panose="020B0604020202020204" pitchFamily="34" charset="0"/>
                      </a:endParaRPr>
                    </a:p>
                  </a:txBody>
                  <a:tcPr/>
                </a:tc>
                <a:tc>
                  <a:txBody>
                    <a:bodyPr/>
                    <a:lstStyle/>
                    <a:p>
                      <a:r>
                        <a:rPr lang="cs-CZ" sz="2000" dirty="0">
                          <a:latin typeface="Arial" panose="020B0604020202020204" pitchFamily="34" charset="0"/>
                          <a:cs typeface="Arial" panose="020B0604020202020204" pitchFamily="34" charset="0"/>
                        </a:rPr>
                        <a:t>Sekvence pro navázání C</a:t>
                      </a:r>
                      <a:r>
                        <a:rPr lang="de-DE" sz="2000" dirty="0">
                          <a:latin typeface="Arial" panose="020B0604020202020204" pitchFamily="34" charset="0"/>
                          <a:cs typeface="Arial" panose="020B0604020202020204" pitchFamily="34" charset="0"/>
                        </a:rPr>
                        <a:t>as9 </a:t>
                      </a:r>
                      <a:r>
                        <a:rPr lang="cs-CZ" sz="2000" dirty="0">
                          <a:latin typeface="Arial" panose="020B0604020202020204" pitchFamily="34" charset="0"/>
                          <a:cs typeface="Arial" panose="020B0604020202020204" pitchFamily="34" charset="0"/>
                        </a:rPr>
                        <a:t>na</a:t>
                      </a:r>
                      <a:r>
                        <a:rPr lang="de-DE" sz="2000" dirty="0">
                          <a:latin typeface="Arial" panose="020B0604020202020204" pitchFamily="34" charset="0"/>
                          <a:cs typeface="Arial" panose="020B0604020202020204" pitchFamily="34" charset="0"/>
                        </a:rPr>
                        <a:t> g</a:t>
                      </a:r>
                      <a:r>
                        <a:rPr lang="de-DE" sz="2000" baseline="0" dirty="0">
                          <a:latin typeface="Arial" panose="020B0604020202020204" pitchFamily="34" charset="0"/>
                          <a:cs typeface="Arial" panose="020B0604020202020204" pitchFamily="34" charset="0"/>
                        </a:rPr>
                        <a:t>RNA</a:t>
                      </a:r>
                      <a:endParaRPr lang="de-DE"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4491111"/>
                  </a:ext>
                </a:extLst>
              </a:tr>
            </a:tbl>
          </a:graphicData>
        </a:graphic>
      </p:graphicFrame>
      <p:sp>
        <p:nvSpPr>
          <p:cNvPr id="4" name="Textfeld 3">
            <a:extLst>
              <a:ext uri="{FF2B5EF4-FFF2-40B4-BE49-F238E27FC236}">
                <a16:creationId xmlns:a16="http://schemas.microsoft.com/office/drawing/2014/main" id="{89290EA4-9771-458D-9745-B60BD5129985}"/>
              </a:ext>
            </a:extLst>
          </p:cNvPr>
          <p:cNvSpPr txBox="1"/>
          <p:nvPr/>
        </p:nvSpPr>
        <p:spPr>
          <a:xfrm>
            <a:off x="670242" y="1149712"/>
            <a:ext cx="7502158" cy="1631216"/>
          </a:xfrm>
          <a:prstGeom prst="rect">
            <a:avLst/>
          </a:prstGeom>
          <a:solidFill>
            <a:schemeClr val="bg1"/>
          </a:solidFill>
        </p:spPr>
        <p:txBody>
          <a:bodyPr wrap="square" rtlCol="0">
            <a:spAutoFit/>
          </a:bodyPr>
          <a:lstStyle/>
          <a:p>
            <a:pPr marL="414338" indent="-414338"/>
            <a:r>
              <a:rPr lang="de-DE" sz="2000" dirty="0">
                <a:latin typeface="Arial" panose="020B0604020202020204" pitchFamily="34" charset="0"/>
                <a:cs typeface="Arial" panose="020B0604020202020204" pitchFamily="34" charset="0"/>
              </a:rPr>
              <a:t>5‘-</a:t>
            </a:r>
            <a:r>
              <a:rPr lang="de-DE" sz="2000" dirty="0">
                <a:solidFill>
                  <a:srgbClr val="FF0000"/>
                </a:solidFill>
              </a:rPr>
              <a:t>TTCTAATACGACTCACTATA</a:t>
            </a:r>
            <a:r>
              <a:rPr lang="de-DE" sz="2000" dirty="0"/>
              <a:t>GG</a:t>
            </a:r>
            <a:r>
              <a:rPr lang="de-DE" sz="2000" dirty="0">
                <a:solidFill>
                  <a:srgbClr val="00B050"/>
                </a:solidFill>
              </a:rPr>
              <a:t>CGCTTGTTTCGGCGTGGGTA</a:t>
            </a:r>
            <a:r>
              <a:rPr lang="de-DE" sz="2000" dirty="0">
                <a:solidFill>
                  <a:srgbClr val="0000FF"/>
                </a:solidFill>
              </a:rPr>
              <a:t>GTTTTAGA</a:t>
            </a:r>
            <a:br>
              <a:rPr lang="de-DE" sz="2000" dirty="0">
                <a:solidFill>
                  <a:srgbClr val="0000FF"/>
                </a:solidFill>
              </a:rPr>
            </a:br>
            <a:r>
              <a:rPr lang="de-DE" sz="2000" dirty="0">
                <a:solidFill>
                  <a:srgbClr val="0000FF"/>
                </a:solidFill>
              </a:rPr>
              <a:t>    </a:t>
            </a:r>
          </a:p>
          <a:p>
            <a:r>
              <a:rPr lang="de-DE" sz="2000" dirty="0">
                <a:solidFill>
                  <a:srgbClr val="0000FF"/>
                </a:solidFill>
              </a:rPr>
              <a:t>    GCTAGAGTTTTAGAAAAAGCACCGACTCGGTGCCACTTTTTCAAGATA</a:t>
            </a:r>
          </a:p>
          <a:p>
            <a:r>
              <a:rPr lang="de-DE" sz="2000" dirty="0">
                <a:solidFill>
                  <a:srgbClr val="0000FF"/>
                </a:solidFill>
              </a:rPr>
              <a:t>     </a:t>
            </a:r>
          </a:p>
          <a:p>
            <a:r>
              <a:rPr lang="de-DE" sz="2000" dirty="0">
                <a:solidFill>
                  <a:srgbClr val="0000FF"/>
                </a:solidFill>
              </a:rPr>
              <a:t>    ACGGACTAGCCTTATTTTAACTTGCTATT</a:t>
            </a:r>
            <a:r>
              <a:rPr lang="de-DE" sz="2000" dirty="0"/>
              <a:t>-3</a:t>
            </a:r>
            <a:r>
              <a:rPr lang="de-DE" sz="2000" dirty="0">
                <a:latin typeface="Arial" panose="020B0604020202020204" pitchFamily="34" charset="0"/>
                <a:cs typeface="Arial" panose="020B0604020202020204" pitchFamily="34" charset="0"/>
              </a:rPr>
              <a:t>‘</a:t>
            </a:r>
            <a:endParaRPr lang="de-DE" sz="2000" dirty="0"/>
          </a:p>
        </p:txBody>
      </p:sp>
      <p:sp>
        <p:nvSpPr>
          <p:cNvPr id="5" name="Datumsplatzhalter 4">
            <a:extLst>
              <a:ext uri="{FF2B5EF4-FFF2-40B4-BE49-F238E27FC236}">
                <a16:creationId xmlns:a16="http://schemas.microsoft.com/office/drawing/2014/main" id="{9514E9A4-B9F8-B6B1-6AC7-3C9D754E3DE4}"/>
              </a:ext>
            </a:extLst>
          </p:cNvPr>
          <p:cNvSpPr>
            <a:spLocks noGrp="1"/>
          </p:cNvSpPr>
          <p:nvPr>
            <p:ph type="dt" sz="half" idx="10"/>
          </p:nvPr>
        </p:nvSpPr>
        <p:spPr/>
        <p:txBody>
          <a:bodyPr/>
          <a:lstStyle/>
          <a:p>
            <a:fld id="{B02A8F0E-678F-704D-BADD-F027BE42C00E}" type="datetime1">
              <a:rPr lang="de-DE" smtClean="0"/>
              <a:t>13.01.2023</a:t>
            </a:fld>
            <a:endParaRPr lang="en-US" dirty="0"/>
          </a:p>
        </p:txBody>
      </p:sp>
      <p:sp>
        <p:nvSpPr>
          <p:cNvPr id="6" name="Fußzeilenplatzhalter 5">
            <a:extLst>
              <a:ext uri="{FF2B5EF4-FFF2-40B4-BE49-F238E27FC236}">
                <a16:creationId xmlns:a16="http://schemas.microsoft.com/office/drawing/2014/main" id="{39388233-5290-6215-5804-1E3C52B5520B}"/>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0C5F7837-9723-A7B2-1EAF-A24B09C6384A}"/>
              </a:ext>
            </a:extLst>
          </p:cNvPr>
          <p:cNvSpPr>
            <a:spLocks noGrp="1"/>
          </p:cNvSpPr>
          <p:nvPr>
            <p:ph type="sldNum" sz="quarter" idx="12"/>
          </p:nvPr>
        </p:nvSpPr>
        <p:spPr/>
        <p:txBody>
          <a:bodyPr/>
          <a:lstStyle/>
          <a:p>
            <a:fld id="{01B7ABBB-F95C-4207-9F24-BB3EEA8B05EE}" type="slidenum">
              <a:rPr lang="en-US" smtClean="0"/>
              <a:pPr/>
              <a:t>8</a:t>
            </a:fld>
            <a:endParaRPr lang="en-US" dirty="0"/>
          </a:p>
        </p:txBody>
      </p:sp>
    </p:spTree>
    <p:extLst>
      <p:ext uri="{BB962C8B-B14F-4D97-AF65-F5344CB8AC3E}">
        <p14:creationId xmlns:p14="http://schemas.microsoft.com/office/powerpoint/2010/main" val="247036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9290EA4-9771-458D-9745-B60BD5129985}"/>
              </a:ext>
            </a:extLst>
          </p:cNvPr>
          <p:cNvSpPr txBox="1"/>
          <p:nvPr/>
        </p:nvSpPr>
        <p:spPr>
          <a:xfrm>
            <a:off x="539552" y="1124744"/>
            <a:ext cx="8352928" cy="1265731"/>
          </a:xfrm>
          <a:prstGeom prst="rect">
            <a:avLst/>
          </a:prstGeom>
          <a:solidFill>
            <a:schemeClr val="bg1"/>
          </a:solidFill>
        </p:spPr>
        <p:txBody>
          <a:bodyPr wrap="square" rtlCol="0">
            <a:spAutoFit/>
          </a:bodyPr>
          <a:lstStyle/>
          <a:p>
            <a:pPr>
              <a:lnSpc>
                <a:spcPct val="150000"/>
              </a:lnSpc>
            </a:pPr>
            <a:endParaRPr lang="de-DE" sz="1350" dirty="0"/>
          </a:p>
          <a:p>
            <a:pPr marL="358775" indent="-358775"/>
            <a:r>
              <a:rPr lang="de-DE" sz="2800" dirty="0">
                <a:latin typeface="Arial" panose="020B0604020202020204" pitchFamily="34" charset="0"/>
                <a:cs typeface="Arial" panose="020B0604020202020204" pitchFamily="34" charset="0"/>
              </a:rPr>
              <a:t>3. </a:t>
            </a:r>
            <a:r>
              <a:rPr lang="cs-CZ" sz="2800" dirty="0">
                <a:latin typeface="Arial" panose="020B0604020202020204" pitchFamily="34" charset="0"/>
                <a:cs typeface="Arial" panose="020B0604020202020204" pitchFamily="34" charset="0"/>
              </a:rPr>
              <a:t>Objednání</a:t>
            </a:r>
            <a:r>
              <a:rPr lang="de-DE" sz="2800" dirty="0">
                <a:latin typeface="Arial" panose="020B0604020202020204" pitchFamily="34" charset="0"/>
                <a:cs typeface="Arial" panose="020B0604020202020204" pitchFamily="34" charset="0"/>
              </a:rPr>
              <a:t> Duplex</a:t>
            </a:r>
            <a:r>
              <a:rPr lang="cs-CZ" sz="2800" dirty="0">
                <a:latin typeface="Arial" panose="020B0604020202020204" pitchFamily="34" charset="0"/>
                <a:cs typeface="Arial" panose="020B0604020202020204" pitchFamily="34" charset="0"/>
              </a:rPr>
              <a:t>ní</a:t>
            </a:r>
            <a:r>
              <a:rPr lang="de-DE" sz="2800" dirty="0">
                <a:latin typeface="Arial" panose="020B0604020202020204" pitchFamily="34" charset="0"/>
                <a:cs typeface="Arial" panose="020B0604020202020204" pitchFamily="34" charset="0"/>
              </a:rPr>
              <a:t>-DNA </a:t>
            </a:r>
            <a:r>
              <a:rPr lang="cs-CZ" sz="2800" dirty="0">
                <a:latin typeface="Arial" panose="020B0604020202020204" pitchFamily="34" charset="0"/>
                <a:cs typeface="Arial" panose="020B0604020202020204" pitchFamily="34" charset="0"/>
              </a:rPr>
              <a:t>se sekvencí obou D</a:t>
            </a:r>
            <a:r>
              <a:rPr lang="de-DE" sz="2800" dirty="0">
                <a:latin typeface="Arial" panose="020B0604020202020204" pitchFamily="34" charset="0"/>
                <a:cs typeface="Arial" panose="020B0604020202020204" pitchFamily="34" charset="0"/>
              </a:rPr>
              <a:t>NA-</a:t>
            </a:r>
            <a:r>
              <a:rPr lang="cs-CZ" sz="2800" dirty="0">
                <a:latin typeface="Arial" panose="020B0604020202020204" pitchFamily="34" charset="0"/>
                <a:cs typeface="Arial" panose="020B0604020202020204" pitchFamily="34" charset="0"/>
              </a:rPr>
              <a:t>úseků u výrobce</a:t>
            </a:r>
            <a:r>
              <a:rPr lang="de-DE" sz="2800" dirty="0">
                <a:latin typeface="Arial" panose="020B0604020202020204" pitchFamily="34" charset="0"/>
                <a:cs typeface="Arial" panose="020B0604020202020204" pitchFamily="34" charset="0"/>
              </a:rPr>
              <a:t>. 	</a:t>
            </a:r>
          </a:p>
        </p:txBody>
      </p:sp>
      <p:sp>
        <p:nvSpPr>
          <p:cNvPr id="3" name="Titel 1"/>
          <p:cNvSpPr txBox="1">
            <a:spLocks/>
          </p:cNvSpPr>
          <p:nvPr/>
        </p:nvSpPr>
        <p:spPr>
          <a:xfrm>
            <a:off x="395536" y="576064"/>
            <a:ext cx="8229600" cy="7647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4000" dirty="0">
                <a:latin typeface="Arial" panose="020B0604020202020204" pitchFamily="34" charset="0"/>
                <a:cs typeface="Arial" panose="020B0604020202020204" pitchFamily="34" charset="0"/>
              </a:rPr>
              <a:t>Učitelská příprava</a:t>
            </a:r>
            <a:endParaRPr lang="en-US" sz="4000" dirty="0">
              <a:latin typeface="Arial" panose="020B0604020202020204" pitchFamily="34" charset="0"/>
              <a:cs typeface="Arial" panose="020B0604020202020204" pitchFamily="34" charset="0"/>
            </a:endParaRPr>
          </a:p>
        </p:txBody>
      </p:sp>
      <p:sp>
        <p:nvSpPr>
          <p:cNvPr id="5" name="Rechteck 4"/>
          <p:cNvSpPr/>
          <p:nvPr/>
        </p:nvSpPr>
        <p:spPr>
          <a:xfrm>
            <a:off x="554687" y="2420888"/>
            <a:ext cx="8481809" cy="830997"/>
          </a:xfrm>
          <a:prstGeom prst="rect">
            <a:avLst/>
          </a:prstGeom>
        </p:spPr>
        <p:txBody>
          <a:bodyPr wrap="none">
            <a:spAutoFit/>
          </a:bodyPr>
          <a:lstStyle/>
          <a:p>
            <a:r>
              <a:rPr lang="de-DE" sz="2800" dirty="0">
                <a:latin typeface="Arial" panose="020B0604020202020204" pitchFamily="34" charset="0"/>
                <a:cs typeface="Arial" panose="020B0604020202020204" pitchFamily="34" charset="0"/>
              </a:rPr>
              <a:t>e. g.:</a:t>
            </a:r>
          </a:p>
          <a:p>
            <a:r>
              <a:rPr lang="de-DE" sz="2000" dirty="0">
                <a:latin typeface="Arial" panose="020B0604020202020204" pitchFamily="34" charset="0"/>
                <a:cs typeface="Arial" panose="020B0604020202020204" pitchFamily="34" charset="0"/>
              </a:rPr>
              <a:t>http://</a:t>
            </a:r>
            <a:r>
              <a:rPr lang="de-DE" sz="2000" dirty="0" err="1">
                <a:latin typeface="Arial" panose="020B0604020202020204" pitchFamily="34" charset="0"/>
                <a:cs typeface="Arial" panose="020B0604020202020204" pitchFamily="34" charset="0"/>
              </a:rPr>
              <a:t>www.metabion.com</a:t>
            </a:r>
            <a:r>
              <a:rPr lang="de-DE" sz="2000" dirty="0">
                <a:latin typeface="Arial" panose="020B0604020202020204" pitchFamily="34" charset="0"/>
                <a:cs typeface="Arial" panose="020B0604020202020204" pitchFamily="34" charset="0"/>
              </a:rPr>
              <a:t>/</a:t>
            </a:r>
            <a:r>
              <a:rPr lang="de-DE" sz="2000" dirty="0" err="1">
                <a:latin typeface="Arial" panose="020B0604020202020204" pitchFamily="34" charset="0"/>
                <a:cs typeface="Arial" panose="020B0604020202020204" pitchFamily="34" charset="0"/>
              </a:rPr>
              <a:t>products</a:t>
            </a:r>
            <a:r>
              <a:rPr lang="de-DE" sz="2000" dirty="0">
                <a:latin typeface="Arial" panose="020B0604020202020204" pitchFamily="34" charset="0"/>
                <a:cs typeface="Arial" panose="020B0604020202020204" pitchFamily="34" charset="0"/>
              </a:rPr>
              <a:t>/</a:t>
            </a:r>
            <a:r>
              <a:rPr lang="de-DE" sz="2000" dirty="0" err="1">
                <a:latin typeface="Arial" panose="020B0604020202020204" pitchFamily="34" charset="0"/>
                <a:cs typeface="Arial" panose="020B0604020202020204" pitchFamily="34" charset="0"/>
              </a:rPr>
              <a:t>dna-and-rna-custom-oligonucleotides</a:t>
            </a:r>
            <a:r>
              <a:rPr lang="de-DE" sz="2000" dirty="0">
                <a:latin typeface="Arial" panose="020B0604020202020204" pitchFamily="34" charset="0"/>
                <a:cs typeface="Arial" panose="020B0604020202020204" pitchFamily="34" charset="0"/>
              </a:rPr>
              <a:t>/</a:t>
            </a:r>
          </a:p>
        </p:txBody>
      </p:sp>
      <p:sp>
        <p:nvSpPr>
          <p:cNvPr id="2" name="Datumsplatzhalter 1">
            <a:extLst>
              <a:ext uri="{FF2B5EF4-FFF2-40B4-BE49-F238E27FC236}">
                <a16:creationId xmlns:a16="http://schemas.microsoft.com/office/drawing/2014/main" id="{9F4222A4-E5E3-0E44-95E8-D22BB15BE662}"/>
              </a:ext>
            </a:extLst>
          </p:cNvPr>
          <p:cNvSpPr>
            <a:spLocks noGrp="1"/>
          </p:cNvSpPr>
          <p:nvPr>
            <p:ph type="dt" sz="half" idx="10"/>
          </p:nvPr>
        </p:nvSpPr>
        <p:spPr/>
        <p:txBody>
          <a:bodyPr/>
          <a:lstStyle/>
          <a:p>
            <a:fld id="{C9194A16-D491-0842-81DA-8F56C0F307C8}" type="datetime1">
              <a:rPr lang="de-DE" smtClean="0"/>
              <a:t>13.01.2023</a:t>
            </a:fld>
            <a:endParaRPr lang="en-US" dirty="0"/>
          </a:p>
        </p:txBody>
      </p:sp>
      <p:sp>
        <p:nvSpPr>
          <p:cNvPr id="6" name="Fußzeilenplatzhalter 5">
            <a:extLst>
              <a:ext uri="{FF2B5EF4-FFF2-40B4-BE49-F238E27FC236}">
                <a16:creationId xmlns:a16="http://schemas.microsoft.com/office/drawing/2014/main" id="{712D9CC9-96D1-EBCC-3C0A-2C281337C440}"/>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A19C71B2-ECB5-5038-58C5-9DBAC6E6934A}"/>
              </a:ext>
            </a:extLst>
          </p:cNvPr>
          <p:cNvSpPr>
            <a:spLocks noGrp="1"/>
          </p:cNvSpPr>
          <p:nvPr>
            <p:ph type="sldNum" sz="quarter" idx="12"/>
          </p:nvPr>
        </p:nvSpPr>
        <p:spPr/>
        <p:txBody>
          <a:bodyPr/>
          <a:lstStyle/>
          <a:p>
            <a:fld id="{01B7ABBB-F95C-4207-9F24-BB3EEA8B05EE}" type="slidenum">
              <a:rPr lang="en-US" smtClean="0"/>
              <a:pPr/>
              <a:t>9</a:t>
            </a:fld>
            <a:endParaRPr lang="en-US" dirty="0"/>
          </a:p>
        </p:txBody>
      </p:sp>
      <p:pic>
        <p:nvPicPr>
          <p:cNvPr id="11" name="Grafik 10">
            <a:extLst>
              <a:ext uri="{FF2B5EF4-FFF2-40B4-BE49-F238E27FC236}">
                <a16:creationId xmlns:a16="http://schemas.microsoft.com/office/drawing/2014/main" id="{564B2599-38A8-12A3-7D6D-8E5127634E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992" y="3347610"/>
            <a:ext cx="6192688" cy="3008740"/>
          </a:xfrm>
          <a:prstGeom prst="rect">
            <a:avLst/>
          </a:prstGeom>
        </p:spPr>
      </p:pic>
    </p:spTree>
    <p:extLst>
      <p:ext uri="{BB962C8B-B14F-4D97-AF65-F5344CB8AC3E}">
        <p14:creationId xmlns:p14="http://schemas.microsoft.com/office/powerpoint/2010/main" val="1218539169"/>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5889</TotalTime>
  <Words>3166</Words>
  <Application>Microsoft Office PowerPoint</Application>
  <PresentationFormat>Předvádění na obrazovce (4:3)</PresentationFormat>
  <Paragraphs>547</Paragraphs>
  <Slides>50</Slides>
  <Notes>18</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Nadpisy snímků</vt:lpstr>
      </vt:variant>
      <vt:variant>
        <vt:i4>50</vt:i4>
      </vt:variant>
      <vt:variant>
        <vt:lpstr>Vlastní prezentace</vt:lpstr>
      </vt:variant>
      <vt:variant>
        <vt:i4>1</vt:i4>
      </vt:variant>
    </vt:vector>
  </HeadingPairs>
  <TitlesOfParts>
    <vt:vector size="56" baseType="lpstr">
      <vt:lpstr>Arial</vt:lpstr>
      <vt:lpstr>Calibri</vt:lpstr>
      <vt:lpstr>Times New Roman</vt:lpstr>
      <vt:lpstr>Wingdings</vt:lpstr>
      <vt:lpstr>Larissa-Design</vt:lpstr>
      <vt:lpstr>Učitelský Protokol  CRISPR/Cas9 Experiment in vitro</vt:lpstr>
      <vt:lpstr> Co znamená  „CRISPR“ </vt:lpstr>
      <vt:lpstr>Co znamená „Cas“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1. gRNA-Syntéza</vt:lpstr>
      <vt:lpstr>Prezentace aplikace PowerPoint</vt:lpstr>
      <vt:lpstr>Prezentace aplikace PowerPoint</vt:lpstr>
      <vt:lpstr>GuideRNA syntéza (gRNA)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Stavba CRISPR/Cas9-komplexu z gRNA a Cas9</vt:lpstr>
      <vt:lpstr>Specifický střih CRISPR/Cas9</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Zielpräsentation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Lehrerablaufplan CRISPR/Cas</dc:title>
  <dc:creator>BiotechAG</dc:creator>
  <cp:lastModifiedBy>Kateřina Krumpholcová</cp:lastModifiedBy>
  <cp:revision>736</cp:revision>
  <dcterms:created xsi:type="dcterms:W3CDTF">2019-07-16T13:15:51Z</dcterms:created>
  <dcterms:modified xsi:type="dcterms:W3CDTF">2023-01-13T13:38:03Z</dcterms:modified>
</cp:coreProperties>
</file>