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7"/>
  </p:notesMasterIdLst>
  <p:handoutMasterIdLst>
    <p:handoutMasterId r:id="rId8"/>
  </p:handoutMasterIdLst>
  <p:sldIdLst>
    <p:sldId id="268" r:id="rId2"/>
    <p:sldId id="270" r:id="rId3"/>
    <p:sldId id="271" r:id="rId4"/>
    <p:sldId id="272" r:id="rId5"/>
    <p:sldId id="273" r:id="rId6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0" userDrawn="1">
          <p15:clr>
            <a:srgbClr val="A4A3A4"/>
          </p15:clr>
        </p15:guide>
        <p15:guide id="2" orient="horz" pos="1272" userDrawn="1">
          <p15:clr>
            <a:srgbClr val="A4A3A4"/>
          </p15:clr>
        </p15:guide>
        <p15:guide id="3" orient="horz" pos="715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44" userDrawn="1">
          <p15:clr>
            <a:srgbClr val="A4A3A4"/>
          </p15:clr>
        </p15:guide>
        <p15:guide id="6" pos="428" userDrawn="1">
          <p15:clr>
            <a:srgbClr val="A4A3A4"/>
          </p15:clr>
        </p15:guide>
        <p15:guide id="7" pos="7224" userDrawn="1">
          <p15:clr>
            <a:srgbClr val="A4A3A4"/>
          </p15:clr>
        </p15:guide>
        <p15:guide id="8" pos="909" userDrawn="1">
          <p15:clr>
            <a:srgbClr val="A4A3A4"/>
          </p15:clr>
        </p15:guide>
        <p15:guide id="9" pos="3688" userDrawn="1">
          <p15:clr>
            <a:srgbClr val="A4A3A4"/>
          </p15:clr>
        </p15:guide>
        <p15:guide id="10" pos="3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06E"/>
    <a:srgbClr val="4BC8FF"/>
    <a:srgbClr val="0000DC"/>
    <a:srgbClr val="F01928"/>
    <a:srgbClr val="9100DC"/>
    <a:srgbClr val="5AC8AF"/>
    <a:srgbClr val="00287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2F965B-9C75-4F38-831E-2ADAD7D825A5}" v="54" dt="2019-02-08T06:45:12.2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33" autoAdjust="0"/>
    <p:restoredTop sz="96754" autoAdjust="0"/>
  </p:normalViewPr>
  <p:slideViewPr>
    <p:cSldViewPr snapToGrid="0">
      <p:cViewPr varScale="1">
        <p:scale>
          <a:sx n="86" d="100"/>
          <a:sy n="86" d="100"/>
        </p:scale>
        <p:origin x="614" y="58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428"/>
        <p:guide pos="7224"/>
        <p:guide pos="909"/>
        <p:guide pos="3688"/>
        <p:guide pos="396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00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 altLang="cs-CZ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34D9CB-1186-4E97-85EF-EEFDD3E78B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514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4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cs-CZ" altLang="cs-CZ"/>
          </a:p>
        </p:txBody>
      </p:sp>
      <p:sp>
        <p:nvSpPr>
          <p:cNvPr id="1024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061A6D36-8CFB-40FE-8D60-D2050488125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81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9B9B08F-DEFC-41F5-A90C-7ED8ADA130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31624" cy="103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8414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432" userDrawn="1">
          <p15:clr>
            <a:srgbClr val="FBAE40"/>
          </p15:clr>
        </p15:guide>
        <p15:guide id="2" pos="23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text -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12">
            <a:extLst>
              <a:ext uri="{FF2B5EF4-FFF2-40B4-BE49-F238E27FC236}">
                <a16:creationId xmlns:a16="http://schemas.microsoft.com/office/drawing/2014/main" id="{9622FDD6-5C71-4DE9-BFBE-6443A2855E5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997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8D903DEB-B441-46DB-8462-2640DC8DB3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9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Zástupný symbol pro text 13">
            <a:extLst>
              <a:ext uri="{FF2B5EF4-FFF2-40B4-BE49-F238E27FC236}">
                <a16:creationId xmlns:a16="http://schemas.microsoft.com/office/drawing/2014/main" id="{66F1D7B9-D1BE-446E-87CA-6AD81AFA83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4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3947EF07-8AF7-4904-8565-F5D81E4282D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1278" y="4500000"/>
            <a:ext cx="5220000" cy="1331998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334B9440-7A06-4BF8-9532-C11248171B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52003" y="4068000"/>
            <a:ext cx="5220000" cy="360000"/>
          </a:xfrm>
        </p:spPr>
        <p:txBody>
          <a:bodyPr/>
          <a:lstStyle>
            <a:lvl1pPr>
              <a:lnSpc>
                <a:spcPts val="1100"/>
              </a:lnSpc>
              <a:defRPr sz="900" b="1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7" name="Zástupný symbol pro obsah 12">
            <a:extLst>
              <a:ext uri="{FF2B5EF4-FFF2-40B4-BE49-F238E27FC236}">
                <a16:creationId xmlns:a16="http://schemas.microsoft.com/office/drawing/2014/main" id="{263AA377-982D-4CA3-B9BD-C61AF652481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6251278" y="718712"/>
            <a:ext cx="5220001" cy="32040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3FD241E-C136-47D8-959E-BB3B67B34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6648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47E0891-B72B-451F-A5CC-18CC27B9D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9077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verzní snímek s obrázkem">
    <p:bg>
      <p:bgPr>
        <a:solidFill>
          <a:srgbClr val="B9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2000" cy="58420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F60899B-36F3-4125-A4D2-BF77A443E5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426" y="6050485"/>
            <a:ext cx="883410" cy="5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54523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 ECON">
    <p:bg>
      <p:bgPr>
        <a:solidFill>
          <a:srgbClr val="B9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F35F32C-C513-46D5-A31A-1C8F92EC97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135" y="2019299"/>
            <a:ext cx="4199887" cy="2841099"/>
          </a:xfrm>
          <a:prstGeom prst="rect">
            <a:avLst/>
          </a:prstGeom>
        </p:spPr>
      </p:pic>
      <p:sp>
        <p:nvSpPr>
          <p:cNvPr id="3" name="Zástupný symbol pro zápatí 1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rgbClr val="B9006E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5" name="Zástupný symbol pro číslo snímku 2"/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rgbClr val="B9006E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0970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MUN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208" y="2434288"/>
            <a:ext cx="7673489" cy="1989423"/>
          </a:xfrm>
          <a:prstGeom prst="rect">
            <a:avLst/>
          </a:prstGeom>
        </p:spPr>
      </p:pic>
      <p:sp>
        <p:nvSpPr>
          <p:cNvPr id="3" name="Zástupný symbol pro zápatí 1">
            <a:extLst>
              <a:ext uri="{FF2B5EF4-FFF2-40B4-BE49-F238E27FC236}">
                <a16:creationId xmlns:a16="http://schemas.microsoft.com/office/drawing/2014/main" id="{F7D96717-61A6-4CA4-8435-E0D536EBA6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>
                <a:solidFill>
                  <a:srgbClr val="0000DC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99CB6BE-5475-43A1-B06C-8E7566E44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14000" y="6228000"/>
            <a:ext cx="252000" cy="252000"/>
          </a:xfrm>
        </p:spPr>
        <p:txBody>
          <a:bodyPr/>
          <a:lstStyle>
            <a:lvl1pPr>
              <a:defRPr>
                <a:solidFill>
                  <a:srgbClr val="0000DC"/>
                </a:solidFill>
              </a:defRPr>
            </a:lvl1pPr>
          </a:lstStyle>
          <a:p>
            <a:fld id="{D6D6C118-631F-4A80-9886-907009361577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791214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E00E847-80B3-4CCA-A625-6785A7EF08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2957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– inverzní">
    <p:bg>
      <p:bgPr>
        <a:solidFill>
          <a:srgbClr val="B9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587455-5AC3-4F6B-BE52-826326AFD3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A84368-F699-48A6-8383-4822D7F23B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22FA9F0-97E4-45C3-84A8-592F85A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</p:spPr>
        <p:txBody>
          <a:bodyPr anchor="t"/>
          <a:lstStyle>
            <a:lvl1pPr algn="l">
              <a:lnSpc>
                <a:spcPts val="44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</p:spPr>
        <p:txBody>
          <a:bodyPr anchor="t"/>
          <a:lstStyle>
            <a:lvl1pPr marL="0" indent="0" algn="l">
              <a:buNone/>
              <a:defRPr lang="cs-CZ" sz="2400" b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A2D5337-C607-4767-9675-2A7AE5CC3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00" y="414000"/>
            <a:ext cx="1520782" cy="102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16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cs-CZ"/>
              <a:t>Definujte zápatí - název prezentace / pracoviště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F1866C0-9E4A-449F-8756-70AFEADAD4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428296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6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20725" y="1296001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8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1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51278" y="1290515"/>
            <a:ext cx="5220000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23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DEA7DE3-FBF5-48DB-AE89-99F65F9D8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6842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88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1695074"/>
            <a:ext cx="5218413" cy="3896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DE9BC5-EE25-44B2-8081-F2B94BAA6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Zástupný symbol pro obsah 2"/>
          <p:cNvSpPr>
            <a:spLocks noGrp="1"/>
          </p:cNvSpPr>
          <p:nvPr>
            <p:ph idx="28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A3A2FD6-9C9B-4458-A2AA-D1DD17E7E2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73959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724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12">
            <a:extLst>
              <a:ext uri="{FF2B5EF4-FFF2-40B4-BE49-F238E27FC236}">
                <a16:creationId xmlns:a16="http://schemas.microsoft.com/office/drawing/2014/main" id="{548D6DE9-EB16-4D0A-9F96-DD69C3E9721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000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2D097E9-9E99-4F02-A434-E69D713D0F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9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E169087-A2FD-4849-9AAC-BD41AA07A5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40000" y="4414271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E14CE5FF-FB97-4634-9714-4B5C0FDA3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1200" y="4414270"/>
            <a:ext cx="3312000" cy="1427730"/>
          </a:xfrm>
        </p:spPr>
        <p:txBody>
          <a:bodyPr lIns="0" tIns="0" rIns="0" bIns="0" numCol="1" spcCol="324000">
            <a:noAutofit/>
          </a:bodyPr>
          <a:lstStyle>
            <a:lvl1pPr algn="l">
              <a:lnSpc>
                <a:spcPts val="1800"/>
              </a:lnSpc>
              <a:defRPr sz="1500" b="0">
                <a:solidFill>
                  <a:schemeClr val="tx1"/>
                </a:solidFill>
              </a:defRPr>
            </a:lvl1pPr>
            <a:lvl2pPr algn="l">
              <a:defRPr u="none"/>
            </a:lvl2pPr>
            <a:lvl3pPr algn="l">
              <a:defRPr>
                <a:latin typeface="+mn-lt"/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DD220DBF-2B26-4E32-826A-79839FF5102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AD9E96F9-7F56-4453-A9FC-693AF7E57B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0475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88362389-3E8C-4129-819C-75F0F7922D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161436" y="4025136"/>
            <a:ext cx="3311525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8" name="Zástupný symbol pro obsah 12">
            <a:extLst>
              <a:ext uri="{FF2B5EF4-FFF2-40B4-BE49-F238E27FC236}">
                <a16:creationId xmlns:a16="http://schemas.microsoft.com/office/drawing/2014/main" id="{DE897ACA-C285-471C-BF3F-2886D04C7F9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19999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Zástupný symbol pro obsah 12">
            <a:extLst>
              <a:ext uri="{FF2B5EF4-FFF2-40B4-BE49-F238E27FC236}">
                <a16:creationId xmlns:a16="http://schemas.microsoft.com/office/drawing/2014/main" id="{9AF93628-9CF3-4CB5-A8C7-735B527D49B2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60001" y="1692002"/>
            <a:ext cx="3311525" cy="22307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Zástupný symbol pro text 7">
            <a:extLst>
              <a:ext uri="{FF2B5EF4-FFF2-40B4-BE49-F238E27FC236}">
                <a16:creationId xmlns:a16="http://schemas.microsoft.com/office/drawing/2014/main" id="{9F610B39-FB78-4767-BA31-C3D4E7D55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725" y="1296001"/>
            <a:ext cx="10752138" cy="271576"/>
          </a:xfrm>
        </p:spPr>
        <p:txBody>
          <a:bodyPr lIns="0" tIns="0" rIns="0" bIns="0">
            <a:noAutofit/>
          </a:bodyPr>
          <a:lstStyle>
            <a:lvl1pPr algn="l">
              <a:lnSpc>
                <a:spcPts val="2300"/>
              </a:lnSpc>
              <a:defRPr sz="2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1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FCA30E9-0899-4BB2-A33A-8E8587324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4107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1049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ex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4" name="Zástupný symbol pro obsah 2"/>
          <p:cNvSpPr>
            <a:spLocks noGrp="1"/>
          </p:cNvSpPr>
          <p:nvPr>
            <p:ph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sz="2000"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16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9" name="Zástupný symbol pro obsah 12">
            <a:extLst>
              <a:ext uri="{FF2B5EF4-FFF2-40B4-BE49-F238E27FC236}">
                <a16:creationId xmlns:a16="http://schemas.microsoft.com/office/drawing/2014/main" id="{83517C49-9C06-4658-8660-E0D21D83CE2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9137" y="692150"/>
            <a:ext cx="5218413" cy="489963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Zástupný symbol pro text 13">
            <a:extLst>
              <a:ext uri="{FF2B5EF4-FFF2-40B4-BE49-F238E27FC236}">
                <a16:creationId xmlns:a16="http://schemas.microsoft.com/office/drawing/2014/main" id="{F7FD9E97-5F69-494E-8672-5957527833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0725" y="5599670"/>
            <a:ext cx="5218412" cy="216000"/>
          </a:xfrm>
        </p:spPr>
        <p:txBody>
          <a:bodyPr anchor="ctr"/>
          <a:lstStyle>
            <a:lvl1pPr>
              <a:lnSpc>
                <a:spcPts val="1100"/>
              </a:lnSpc>
              <a:defRPr sz="1000" b="0" i="0"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E8261C5-758A-4D2F-9F56-BFDCAE9A4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8376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158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altLang="cs-CZ" dirty="0"/>
              <a:t>Definujte zápatí - název prezentace / pracoviště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D6C118-631F-4A80-9886-907009361577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F243F96-CFB0-4597-BBC0-87FD04D98E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922" y="6059508"/>
            <a:ext cx="858752" cy="58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7552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lang="cs-CZ" altLang="cs-CZ" sz="1200" dirty="0" smtClean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cs-CZ" dirty="0"/>
              <a:t>Definujte zápatí - název prezentace / pracoviště</a:t>
            </a:r>
          </a:p>
        </p:txBody>
      </p:sp>
      <p:sp>
        <p:nvSpPr>
          <p:cNvPr id="6453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2"/>
                </a:solidFill>
                <a:latin typeface="+mj-lt"/>
              </a:defRPr>
            </a:lvl1pPr>
          </a:lstStyle>
          <a:p>
            <a:fld id="{0DE708CC-0C3F-4567-9698-B54C0F35BD31}" type="slidenum">
              <a:rPr lang="cs-CZ" altLang="cs-CZ" smtClean="0"/>
              <a:pPr/>
              <a:t>‹#›</a:t>
            </a:fld>
            <a:endParaRPr lang="cs-CZ" altLang="cs-CZ" dirty="0"/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73EFD05-44F7-4406-AC4D-1167FBFF8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4DA628E-D8CA-41EE-AA1A-D14D1A53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90" r:id="rId3"/>
    <p:sldLayoutId id="2147483685" r:id="rId4"/>
    <p:sldLayoutId id="2147483688" r:id="rId5"/>
    <p:sldLayoutId id="2147483674" r:id="rId6"/>
    <p:sldLayoutId id="2147483673" r:id="rId7"/>
    <p:sldLayoutId id="2147483676" r:id="rId8"/>
    <p:sldLayoutId id="2147483675" r:id="rId9"/>
    <p:sldLayoutId id="2147483677" r:id="rId10"/>
    <p:sldLayoutId id="2147483686" r:id="rId11"/>
    <p:sldLayoutId id="2147483691" r:id="rId12"/>
    <p:sldLayoutId id="2147483692" r:id="rId13"/>
    <p:sldLayoutId id="2147483693" r:id="rId14"/>
  </p:sldLayoutIdLst>
  <p:hf sldNum="0" hdr="0" ftr="0" dt="0"/>
  <p:txStyles>
    <p:titleStyle>
      <a:lvl1pPr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287D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2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tx2"/>
        </a:buClr>
        <a:buSzPct val="100000"/>
        <a:buFontTx/>
        <a:buNone/>
        <a:defRPr sz="1500" b="0">
          <a:solidFill>
            <a:schemeClr val="tx1"/>
          </a:solidFill>
          <a:latin typeface="+mn-lt"/>
        </a:defRPr>
      </a:lvl2pPr>
      <a:lvl3pPr marL="914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folHlink"/>
        </a:buClr>
        <a:buSzPct val="80000"/>
        <a:buFontTx/>
        <a:buNone/>
        <a:defRPr sz="1500" b="0">
          <a:solidFill>
            <a:schemeClr val="tx1"/>
          </a:solidFill>
          <a:latin typeface="+mn-lt"/>
        </a:defRPr>
      </a:lvl3pPr>
      <a:lvl4pPr marL="1371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2"/>
        </a:buClr>
        <a:buSzPct val="90000"/>
        <a:buFontTx/>
        <a:buNone/>
        <a:defRPr sz="1500" b="0">
          <a:solidFill>
            <a:schemeClr val="tx1"/>
          </a:solidFill>
          <a:latin typeface="+mn-lt"/>
        </a:defRPr>
      </a:lvl4pPr>
      <a:lvl5pPr marL="18288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Tx/>
        <a:buNone/>
        <a:defRPr sz="1500" b="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Blip>
          <a:blip r:embed="rId16"/>
        </a:buBlip>
        <a:defRPr>
          <a:solidFill>
            <a:schemeClr val="tx1"/>
          </a:solidFill>
          <a:latin typeface="+mn-lt"/>
        </a:defRPr>
      </a:lvl6pPr>
      <a:lvl7pPr marL="27432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 baseline="0">
          <a:solidFill>
            <a:schemeClr val="tx1"/>
          </a:solidFill>
          <a:latin typeface="+mn-lt"/>
        </a:defRPr>
      </a:lvl7pPr>
      <a:lvl8pPr marL="32004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8pPr>
      <a:lvl9pPr marL="3657600" indent="0" algn="l" rtl="0" eaLnBrk="1" fontAlgn="base" hangingPunct="1">
        <a:lnSpc>
          <a:spcPts val="1800"/>
        </a:lnSpc>
        <a:spcBef>
          <a:spcPts val="0"/>
        </a:spcBef>
        <a:spcAft>
          <a:spcPct val="0"/>
        </a:spcAft>
        <a:buClr>
          <a:schemeClr val="accent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 userDrawn="1">
          <p15:clr>
            <a:srgbClr val="F26B43"/>
          </p15:clr>
        </p15:guide>
        <p15:guide id="2" pos="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B697C23-0C8B-4B1F-AA82-B0AE822A94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E708CC-0C3F-4567-9698-B54C0F35BD31}" type="slidenum">
              <a:rPr lang="cs-CZ" altLang="cs-CZ" smtClean="0"/>
              <a:pPr/>
              <a:t>1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4642DD6-BB9E-4FFF-B9AC-BAF213F39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02" y="3271706"/>
            <a:ext cx="11361600" cy="1999864"/>
          </a:xfrm>
        </p:spPr>
        <p:txBody>
          <a:bodyPr/>
          <a:lstStyle/>
          <a:p>
            <a:r>
              <a:rPr lang="cs-CZ" dirty="0"/>
              <a:t>Veřejná ekonomika a správa</a:t>
            </a:r>
            <a:br>
              <a:rPr lang="cs-CZ" dirty="0"/>
            </a:br>
            <a:r>
              <a:rPr lang="cs-CZ" dirty="0"/>
              <a:t>a Francouzský jazyk pro hospodářskou činnost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2720DB75-44F8-46F9-A03F-2B9BBB296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502" y="2446735"/>
            <a:ext cx="11361600" cy="698497"/>
          </a:xfrm>
        </p:spPr>
        <p:txBody>
          <a:bodyPr/>
          <a:lstStyle/>
          <a:p>
            <a:r>
              <a:rPr lang="cs-CZ" dirty="0"/>
              <a:t>Prezentace bakalářského programu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1FFB6C9-048B-48E0-83D1-0A88EF5F7F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405" y="127196"/>
            <a:ext cx="2075872" cy="159777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95F32E3-E686-491B-90E4-5E5570592E93}"/>
              </a:ext>
            </a:extLst>
          </p:cNvPr>
          <p:cNvSpPr txBox="1"/>
          <p:nvPr/>
        </p:nvSpPr>
        <p:spPr>
          <a:xfrm>
            <a:off x="2130804" y="602919"/>
            <a:ext cx="521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chemeClr val="tx2"/>
                </a:solidFill>
              </a:rPr>
              <a:t>+</a:t>
            </a:r>
            <a:endParaRPr lang="cs-CZ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5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D244450-9763-4B2F-A451-B6BE9D3E0C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2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E3261CE-1830-4B78-B4FF-1CEDADE1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studia na </a:t>
            </a:r>
            <a:r>
              <a:rPr lang="cs-CZ" dirty="0" err="1"/>
              <a:t>PdF</a:t>
            </a:r>
            <a:r>
              <a:rPr lang="cs-CZ" dirty="0"/>
              <a:t> MU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11CA02E-656D-46C1-B282-DF3021D73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Lingvistický modul :</a:t>
            </a:r>
          </a:p>
          <a:p>
            <a:pPr lvl="1"/>
            <a:r>
              <a:rPr lang="cs-CZ" dirty="0"/>
              <a:t>Fonetika, Morfologie, Syntax</a:t>
            </a:r>
          </a:p>
          <a:p>
            <a:r>
              <a:rPr lang="cs-CZ" dirty="0"/>
              <a:t>Kulturně-historický modul :</a:t>
            </a:r>
          </a:p>
          <a:p>
            <a:pPr lvl="1"/>
            <a:r>
              <a:rPr lang="cs-CZ" dirty="0"/>
              <a:t>Historie, Geografie, Literatura</a:t>
            </a:r>
          </a:p>
          <a:p>
            <a:r>
              <a:rPr lang="cs-CZ" dirty="0"/>
              <a:t>Komunikační modul :</a:t>
            </a:r>
          </a:p>
          <a:p>
            <a:pPr lvl="1"/>
            <a:r>
              <a:rPr lang="cs-CZ" dirty="0"/>
              <a:t>Praktický jazyk, Ústní a písemný projev</a:t>
            </a:r>
          </a:p>
          <a:p>
            <a:r>
              <a:rPr lang="cs-CZ" dirty="0"/>
              <a:t>Odborný modul :</a:t>
            </a:r>
          </a:p>
          <a:p>
            <a:pPr lvl="1"/>
            <a:r>
              <a:rPr lang="cs-CZ" dirty="0"/>
              <a:t>Odborný jazyk (obchod, administrativa, diplomacie, finance), Obchodní korespondence</a:t>
            </a:r>
          </a:p>
        </p:txBody>
      </p:sp>
      <p:pic>
        <p:nvPicPr>
          <p:cNvPr id="1026" name="Picture 2" descr="SouvisejÃ­cÃ­ obrÃ¡zek">
            <a:extLst>
              <a:ext uri="{FF2B5EF4-FFF2-40B4-BE49-F238E27FC236}">
                <a16:creationId xmlns:a16="http://schemas.microsoft.com/office/drawing/2014/main" id="{241A5349-20CB-4008-A876-2307B49EC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567576"/>
            <a:ext cx="4618194" cy="318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4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DBF91D1-0AF4-47C2-8A79-010FE77E54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3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5669059-A7B3-4C94-83E5-1A2B04F0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studia na ESF MU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08ED4AE-F99B-45FE-8669-BFFBFF5B1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50628"/>
            <a:ext cx="10753200" cy="4481372"/>
          </a:xfrm>
        </p:spPr>
        <p:txBody>
          <a:bodyPr/>
          <a:lstStyle/>
          <a:p>
            <a:r>
              <a:rPr lang="cs-CZ" sz="2000" dirty="0"/>
              <a:t>Ekonomický modul:</a:t>
            </a:r>
          </a:p>
          <a:p>
            <a:pPr lvl="1"/>
            <a:r>
              <a:rPr lang="cs-CZ" sz="1600" dirty="0"/>
              <a:t>Makroekonomie, Mikroekonomie, Veřejná ekonomie, Hospodářská politika, Dějiny ekonomických teorií</a:t>
            </a:r>
          </a:p>
          <a:p>
            <a:r>
              <a:rPr lang="cs-CZ" sz="2000" dirty="0"/>
              <a:t>Finanční modul:</a:t>
            </a:r>
          </a:p>
          <a:p>
            <a:pPr lvl="1"/>
            <a:r>
              <a:rPr lang="cs-CZ" sz="1600" dirty="0"/>
              <a:t>Základy financí, Finanční řízení, Veřejné finance</a:t>
            </a:r>
          </a:p>
          <a:p>
            <a:r>
              <a:rPr lang="cs-CZ" sz="2000" dirty="0"/>
              <a:t>Správní modul:</a:t>
            </a:r>
          </a:p>
          <a:p>
            <a:pPr lvl="1"/>
            <a:r>
              <a:rPr lang="cs-CZ" sz="1600" dirty="0"/>
              <a:t>Veřejná správa, Veřejné politiky</a:t>
            </a:r>
          </a:p>
          <a:p>
            <a:r>
              <a:rPr lang="cs-CZ" sz="2000" dirty="0"/>
              <a:t>Modul řízení:</a:t>
            </a:r>
          </a:p>
          <a:p>
            <a:pPr lvl="1"/>
            <a:r>
              <a:rPr lang="cs-CZ" sz="1600" dirty="0"/>
              <a:t>Základy managementu, Základy marketingu</a:t>
            </a:r>
          </a:p>
          <a:p>
            <a:r>
              <a:rPr lang="cs-CZ" sz="2000" dirty="0"/>
              <a:t>Právní modul:</a:t>
            </a:r>
          </a:p>
          <a:p>
            <a:pPr lvl="1"/>
            <a:r>
              <a:rPr lang="cs-CZ" sz="1600" dirty="0"/>
              <a:t>Základy práva, Právo EU,</a:t>
            </a:r>
          </a:p>
          <a:p>
            <a:r>
              <a:rPr lang="cs-CZ" sz="2000" dirty="0"/>
              <a:t>Matematický modul:</a:t>
            </a:r>
          </a:p>
          <a:p>
            <a:pPr lvl="1"/>
            <a:r>
              <a:rPr lang="cs-CZ" sz="1600" dirty="0"/>
              <a:t>Matematika, Základy ekonometrie, Statistika</a:t>
            </a:r>
          </a:p>
        </p:txBody>
      </p:sp>
      <p:pic>
        <p:nvPicPr>
          <p:cNvPr id="2050" name="Picture 2" descr="VÃ½sledek obrÃ¡zku pro esf mu">
            <a:extLst>
              <a:ext uri="{FF2B5EF4-FFF2-40B4-BE49-F238E27FC236}">
                <a16:creationId xmlns:a16="http://schemas.microsoft.com/office/drawing/2014/main" id="{A9FF34AF-D5B0-46B2-BC95-23A8022F6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919" y="2315362"/>
            <a:ext cx="5083666" cy="338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304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813A8AD-FFB3-413E-89A4-0E41D52F43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4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0A8DF35-9ABC-4BBE-A424-7D36CA45A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Přijímací zkoušky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AE2310F-200C-4466-996F-1650C41E9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Test studijních předpokladů</a:t>
            </a:r>
          </a:p>
          <a:p>
            <a:r>
              <a:rPr lang="cs-CZ" dirty="0"/>
              <a:t>Písemná zkouška z FJ v rozsahu gymnaziálních osnov</a:t>
            </a:r>
          </a:p>
          <a:p>
            <a:pPr marL="72000" indent="0">
              <a:buNone/>
            </a:pPr>
            <a:r>
              <a:rPr lang="cs-CZ" dirty="0"/>
              <a:t>(gramaticko-lexikální část, porozumění čtenému textu, reálie)</a:t>
            </a:r>
          </a:p>
          <a:p>
            <a:pPr marL="72000" indent="0">
              <a:buNone/>
            </a:pPr>
            <a:r>
              <a:rPr lang="cs-CZ" i="1" dirty="0"/>
              <a:t>(Studenti s certifikátem DELF B2 (či vyšším) nemusí absolvovat test z FJ.)</a:t>
            </a:r>
          </a:p>
        </p:txBody>
      </p:sp>
    </p:spTree>
    <p:extLst>
      <p:ext uri="{BB962C8B-B14F-4D97-AF65-F5344CB8AC3E}">
        <p14:creationId xmlns:p14="http://schemas.microsoft.com/office/powerpoint/2010/main" val="2406957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0CADB2-BB17-412B-9DFC-B3D7CF3D77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0407D-EE58-4A0B-824B-1D3AE42DD9CF}" type="slidenum">
              <a:rPr lang="cs-CZ" altLang="cs-CZ" smtClean="0"/>
              <a:pPr/>
              <a:t>5</a:t>
            </a:fld>
            <a:endParaRPr lang="cs-CZ" alt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60C2F3D-7798-4F19-9D66-D8F3AA3DE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Absolventi programu – další studium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D9484D15-83A5-415E-99D4-A40583C3F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543574"/>
            <a:ext cx="10753200" cy="4464594"/>
          </a:xfrm>
        </p:spPr>
        <p:txBody>
          <a:bodyPr/>
          <a:lstStyle/>
          <a:p>
            <a:r>
              <a:rPr lang="cs-CZ" sz="2400" b="1" dirty="0"/>
              <a:t>ESF MU</a:t>
            </a:r>
          </a:p>
          <a:p>
            <a:pPr lvl="1"/>
            <a:r>
              <a:rPr lang="fr-FR" dirty="0"/>
              <a:t>MFTAP </a:t>
            </a:r>
            <a:r>
              <a:rPr lang="fr-FR" dirty="0" err="1"/>
              <a:t>Veřejná</a:t>
            </a:r>
            <a:r>
              <a:rPr lang="fr-FR" dirty="0"/>
              <a:t> </a:t>
            </a:r>
            <a:r>
              <a:rPr lang="fr-FR" dirty="0" err="1"/>
              <a:t>správa</a:t>
            </a:r>
            <a:r>
              <a:rPr lang="fr-FR" dirty="0"/>
              <a:t> (L'Administration publique)</a:t>
            </a:r>
          </a:p>
          <a:p>
            <a:pPr lvl="1"/>
            <a:r>
              <a:rPr lang="cs-CZ" dirty="0"/>
              <a:t>Hospodářská politika</a:t>
            </a:r>
          </a:p>
          <a:p>
            <a:pPr lvl="1"/>
            <a:r>
              <a:rPr lang="cs-CZ" dirty="0"/>
              <a:t>Hospodářská politika a správa</a:t>
            </a:r>
          </a:p>
          <a:p>
            <a:pPr lvl="1"/>
            <a:r>
              <a:rPr lang="cs-CZ" dirty="0"/>
              <a:t>Podniková ekonomika a management</a:t>
            </a:r>
          </a:p>
          <a:p>
            <a:pPr lvl="1"/>
            <a:r>
              <a:rPr lang="cs-CZ" dirty="0"/>
              <a:t>Veřejná ekonomika a správa</a:t>
            </a:r>
          </a:p>
          <a:p>
            <a:pPr lvl="1"/>
            <a:r>
              <a:rPr lang="cs-CZ" dirty="0"/>
              <a:t>Veřejná ekonomika</a:t>
            </a:r>
          </a:p>
          <a:p>
            <a:r>
              <a:rPr lang="cs-CZ" sz="2400" b="1" dirty="0" err="1"/>
              <a:t>PdF</a:t>
            </a:r>
            <a:r>
              <a:rPr lang="cs-CZ" sz="2400" b="1" dirty="0"/>
              <a:t> MU</a:t>
            </a:r>
          </a:p>
          <a:p>
            <a:pPr lvl="1"/>
            <a:r>
              <a:rPr lang="de-DE" dirty="0" err="1"/>
              <a:t>Učitelství</a:t>
            </a:r>
            <a:r>
              <a:rPr lang="de-DE" dirty="0"/>
              <a:t> FJ pro 2.stupeň ZŠ</a:t>
            </a:r>
          </a:p>
          <a:p>
            <a:r>
              <a:rPr lang="cs-CZ" sz="2400" b="1" dirty="0"/>
              <a:t>FF MU</a:t>
            </a:r>
          </a:p>
          <a:p>
            <a:pPr lvl="1"/>
            <a:r>
              <a:rPr lang="cs-CZ" dirty="0"/>
              <a:t>Překladatelství a tlumočnictví</a:t>
            </a:r>
          </a:p>
          <a:p>
            <a:pPr lvl="1"/>
            <a:r>
              <a:rPr lang="cs-CZ" dirty="0"/>
              <a:t>Učitelství FJ pro SŠ</a:t>
            </a:r>
          </a:p>
        </p:txBody>
      </p:sp>
    </p:spTree>
    <p:extLst>
      <p:ext uri="{BB962C8B-B14F-4D97-AF65-F5344CB8AC3E}">
        <p14:creationId xmlns:p14="http://schemas.microsoft.com/office/powerpoint/2010/main" val="2488840815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U_CZ">
  <a:themeElements>
    <a:clrScheme name="MUNI MED">
      <a:dk1>
        <a:srgbClr val="000000"/>
      </a:dk1>
      <a:lt1>
        <a:srgbClr val="FFFFFF"/>
      </a:lt1>
      <a:dk2>
        <a:srgbClr val="0000DC"/>
      </a:dk2>
      <a:lt2>
        <a:srgbClr val="FFC000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mě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ě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ě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uni" id="{24BB2508-068A-470B-93BA-D0917EB5C0EA}" vid="{312EC089-303F-4DBB-AE5A-2C9007E67849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4954</TotalTime>
  <Words>220</Words>
  <Application>Microsoft Office PowerPoint</Application>
  <PresentationFormat>Širokoúhlá obrazovka</PresentationFormat>
  <Paragraphs>48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Tahoma</vt:lpstr>
      <vt:lpstr>Wingdings</vt:lpstr>
      <vt:lpstr>Prezentace_MU_CZ</vt:lpstr>
      <vt:lpstr>Veřejná ekonomika a správa a Francouzský jazyk pro hospodářskou činnost</vt:lpstr>
      <vt:lpstr>Obsah studia na PdF MU</vt:lpstr>
      <vt:lpstr>Obsah studia na ESF MU</vt:lpstr>
      <vt:lpstr>Přijímací zkoušky</vt:lpstr>
      <vt:lpstr>Absolventi programu – další studium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Klára Němcová</dc:creator>
  <cp:lastModifiedBy>Pavla Hradecká</cp:lastModifiedBy>
  <cp:revision>3</cp:revision>
  <cp:lastPrinted>1601-01-01T00:00:00Z</cp:lastPrinted>
  <dcterms:created xsi:type="dcterms:W3CDTF">2019-02-04T20:13:48Z</dcterms:created>
  <dcterms:modified xsi:type="dcterms:W3CDTF">2020-11-23T16:27:43Z</dcterms:modified>
</cp:coreProperties>
</file>