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7"/>
  </p:notesMasterIdLst>
  <p:handoutMasterIdLst>
    <p:handoutMasterId r:id="rId8"/>
  </p:handoutMasterIdLst>
  <p:sldIdLst>
    <p:sldId id="268" r:id="rId2"/>
    <p:sldId id="270" r:id="rId3"/>
    <p:sldId id="271" r:id="rId4"/>
    <p:sldId id="272" r:id="rId5"/>
    <p:sldId id="273" r:id="rId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006E"/>
    <a:srgbClr val="4BC8FF"/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2F965B-9C75-4F38-831E-2ADAD7D825A5}" v="54" dt="2019-02-08T06:45:12.2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33" autoAdjust="0"/>
    <p:restoredTop sz="96754" autoAdjust="0"/>
  </p:normalViewPr>
  <p:slideViewPr>
    <p:cSldViewPr snapToGrid="0">
      <p:cViewPr varScale="1">
        <p:scale>
          <a:sx n="86" d="100"/>
          <a:sy n="86" d="100"/>
        </p:scale>
        <p:origin x="614" y="58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5" d="100"/>
          <a:sy n="125" d="100"/>
        </p:scale>
        <p:origin x="400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49B9B08F-DEFC-41F5-A90C-7ED8ADA130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31624" cy="1036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F3FD241E-C136-47D8-959E-BB3B67B34C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47E0891-B72B-451F-A5CC-18CC27B9DF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nímek s obrázkem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4F60899B-36F3-4125-A4D2-BF77A443E5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426" y="6050485"/>
            <a:ext cx="883410" cy="59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54523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 ECON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3F35F32C-C513-46D5-A31A-1C8F92EC97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135" y="2019299"/>
            <a:ext cx="4199887" cy="2841099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208" y="2434288"/>
            <a:ext cx="7673489" cy="1989423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:a16="http://schemas.microsoft.com/office/drawing/2014/main" id="{F7D96717-61A6-4CA4-8435-E0D536EBA6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599CB6BE-5475-43A1-B06C-8E7566E446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E00E847-80B3-4CCA-A625-6785A7EF08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1A2D5337-C607-4767-9675-2A7AE5CC3A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20782" cy="1028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F1866C0-9E4A-449F-8756-70AFEADAD4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0DEA7DE3-FBF5-48DB-AE89-99F65F9D8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1695074"/>
            <a:ext cx="5218413" cy="3896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6A3A2FD6-9C9B-4458-A2AA-D1DD17E7E2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6FCA30E9-0899-4BB2-A33A-8E8587324D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9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4E8261C5-758A-4D2F-9F56-BFDCAE9A46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F243F96-CFB0-4597-BBC0-87FD04D98E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1" r:id="rId12"/>
    <p:sldLayoutId id="2147483692" r:id="rId13"/>
    <p:sldLayoutId id="2147483693" r:id="rId14"/>
  </p:sldLayoutIdLst>
  <p:hf sldNum="0" hdr="0" ft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B697C23-0C8B-4B1F-AA82-B0AE822A94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4642DD6-BB9E-4FFF-B9AC-BAF213F39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3271706"/>
            <a:ext cx="11361600" cy="1999864"/>
          </a:xfrm>
        </p:spPr>
        <p:txBody>
          <a:bodyPr/>
          <a:lstStyle/>
          <a:p>
            <a:r>
              <a:rPr lang="cs-CZ" dirty="0"/>
              <a:t>Veřejná ekonomika a správa</a:t>
            </a:r>
            <a:br>
              <a:rPr lang="cs-CZ" dirty="0"/>
            </a:br>
            <a:r>
              <a:rPr lang="cs-CZ" dirty="0"/>
              <a:t>a Francouzský jazyk pro hospodářskou činnost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2720DB75-44F8-46F9-A03F-2B9BBB296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2446735"/>
            <a:ext cx="11361600" cy="698497"/>
          </a:xfrm>
        </p:spPr>
        <p:txBody>
          <a:bodyPr/>
          <a:lstStyle/>
          <a:p>
            <a:r>
              <a:rPr lang="cs-CZ" dirty="0"/>
              <a:t>Prezentace bakalářského programu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1FFB6C9-048B-48E0-83D1-0A88EF5F7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405" y="127196"/>
            <a:ext cx="2075872" cy="1597776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F95F32E3-E686-491B-90E4-5E5570592E93}"/>
              </a:ext>
            </a:extLst>
          </p:cNvPr>
          <p:cNvSpPr txBox="1"/>
          <p:nvPr/>
        </p:nvSpPr>
        <p:spPr>
          <a:xfrm>
            <a:off x="2130804" y="602919"/>
            <a:ext cx="5212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tx2"/>
                </a:solidFill>
              </a:rPr>
              <a:t>+</a:t>
            </a:r>
            <a:endParaRPr lang="cs-CZ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653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D244450-9763-4B2F-A451-B6BE9D3E0C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E3261CE-1830-4B78-B4FF-1CEDADE16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studia na </a:t>
            </a:r>
            <a:r>
              <a:rPr lang="cs-CZ" dirty="0" err="1"/>
              <a:t>PdF</a:t>
            </a:r>
            <a:r>
              <a:rPr lang="cs-CZ" dirty="0"/>
              <a:t> MU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11CA02E-656D-46C1-B282-DF3021D73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Lingvistický modul :</a:t>
            </a:r>
          </a:p>
          <a:p>
            <a:pPr lvl="1"/>
            <a:r>
              <a:rPr lang="cs-CZ" dirty="0"/>
              <a:t>Fonetika, Morfologie, Syntax</a:t>
            </a:r>
          </a:p>
          <a:p>
            <a:r>
              <a:rPr lang="cs-CZ" dirty="0"/>
              <a:t>Kulturně-historický modul :</a:t>
            </a:r>
          </a:p>
          <a:p>
            <a:pPr lvl="1"/>
            <a:r>
              <a:rPr lang="cs-CZ" dirty="0"/>
              <a:t>Historie, Geografie, Literatura</a:t>
            </a:r>
          </a:p>
          <a:p>
            <a:r>
              <a:rPr lang="cs-CZ" dirty="0"/>
              <a:t>Komunikační modul :</a:t>
            </a:r>
          </a:p>
          <a:p>
            <a:pPr lvl="1"/>
            <a:r>
              <a:rPr lang="cs-CZ" dirty="0"/>
              <a:t>Praktický jazyk, Ústní a písemný projev</a:t>
            </a:r>
          </a:p>
          <a:p>
            <a:r>
              <a:rPr lang="cs-CZ" dirty="0"/>
              <a:t>Odborný modul :</a:t>
            </a:r>
          </a:p>
          <a:p>
            <a:pPr lvl="1"/>
            <a:r>
              <a:rPr lang="cs-CZ" dirty="0"/>
              <a:t>Odborný jazyk (obchod, administrativa, diplomacie, finance), Obchodní korespondence</a:t>
            </a:r>
          </a:p>
        </p:txBody>
      </p:sp>
      <p:pic>
        <p:nvPicPr>
          <p:cNvPr id="1026" name="Picture 2" descr="SouvisejÃ­cÃ­ obrÃ¡zek">
            <a:extLst>
              <a:ext uri="{FF2B5EF4-FFF2-40B4-BE49-F238E27FC236}">
                <a16:creationId xmlns:a16="http://schemas.microsoft.com/office/drawing/2014/main" id="{241A5349-20CB-4008-A876-2307B49EC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1" y="1567576"/>
            <a:ext cx="4618194" cy="3184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49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DBF91D1-0AF4-47C2-8A79-010FE77E54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5669059-A7B3-4C94-83E5-1A2B04F0A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studia na ESF MU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08ED4AE-F99B-45FE-8669-BFFBFF5B1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50628"/>
            <a:ext cx="10753200" cy="4481372"/>
          </a:xfrm>
        </p:spPr>
        <p:txBody>
          <a:bodyPr/>
          <a:lstStyle/>
          <a:p>
            <a:r>
              <a:rPr lang="cs-CZ" sz="2000" dirty="0"/>
              <a:t>Ekonomický modul:</a:t>
            </a:r>
          </a:p>
          <a:p>
            <a:pPr lvl="1"/>
            <a:r>
              <a:rPr lang="cs-CZ" sz="1600" dirty="0"/>
              <a:t>Makroekonomie, Mikroekonomie, Veřejná ekonomie, Hospodářská politika, Dějiny ekonomických teorií</a:t>
            </a:r>
          </a:p>
          <a:p>
            <a:r>
              <a:rPr lang="cs-CZ" sz="2000" dirty="0"/>
              <a:t>Finanční modul:</a:t>
            </a:r>
          </a:p>
          <a:p>
            <a:pPr lvl="1"/>
            <a:r>
              <a:rPr lang="cs-CZ" sz="1600" dirty="0"/>
              <a:t>Základy financí, Finanční řízení, Veřejné finance</a:t>
            </a:r>
          </a:p>
          <a:p>
            <a:r>
              <a:rPr lang="cs-CZ" sz="2000" dirty="0"/>
              <a:t>Správní modul:</a:t>
            </a:r>
          </a:p>
          <a:p>
            <a:pPr lvl="1"/>
            <a:r>
              <a:rPr lang="cs-CZ" sz="1600" dirty="0"/>
              <a:t>Veřejná správa, Veřejné politiky</a:t>
            </a:r>
          </a:p>
          <a:p>
            <a:r>
              <a:rPr lang="cs-CZ" sz="2000" dirty="0"/>
              <a:t>Modul řízení:</a:t>
            </a:r>
          </a:p>
          <a:p>
            <a:pPr lvl="1"/>
            <a:r>
              <a:rPr lang="cs-CZ" sz="1600" dirty="0"/>
              <a:t>Základy managementu, Základy marketingu</a:t>
            </a:r>
          </a:p>
          <a:p>
            <a:r>
              <a:rPr lang="cs-CZ" sz="2000" dirty="0"/>
              <a:t>Právní modul:</a:t>
            </a:r>
          </a:p>
          <a:p>
            <a:pPr lvl="1"/>
            <a:r>
              <a:rPr lang="cs-CZ" sz="1600" dirty="0"/>
              <a:t>Základy práva, Právo EU,</a:t>
            </a:r>
          </a:p>
          <a:p>
            <a:r>
              <a:rPr lang="cs-CZ" sz="2000" dirty="0"/>
              <a:t>Matematický modul:</a:t>
            </a:r>
          </a:p>
          <a:p>
            <a:pPr lvl="1"/>
            <a:r>
              <a:rPr lang="cs-CZ" sz="1600" dirty="0"/>
              <a:t>Matematika, Základy ekonometrie, Statistika</a:t>
            </a:r>
          </a:p>
        </p:txBody>
      </p:sp>
      <p:pic>
        <p:nvPicPr>
          <p:cNvPr id="2050" name="Picture 2" descr="VÃ½sledek obrÃ¡zku pro esf mu">
            <a:extLst>
              <a:ext uri="{FF2B5EF4-FFF2-40B4-BE49-F238E27FC236}">
                <a16:creationId xmlns:a16="http://schemas.microsoft.com/office/drawing/2014/main" id="{A9FF34AF-D5B0-46B2-BC95-23A8022F69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919" y="2315362"/>
            <a:ext cx="5083666" cy="338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1304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813A8AD-FFB3-413E-89A4-0E41D52F43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0A8DF35-9ABC-4BBE-A424-7D36CA45A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Přijímací zkoušky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3AE2310F-200C-4466-996F-1650C41E9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Test studijních předpokladů</a:t>
            </a:r>
          </a:p>
          <a:p>
            <a:r>
              <a:rPr lang="cs-CZ" dirty="0"/>
              <a:t>Písemná zkouška z FJ v rozsahu gymnaziálních osnov</a:t>
            </a:r>
          </a:p>
          <a:p>
            <a:pPr marL="72000" indent="0">
              <a:buNone/>
            </a:pPr>
            <a:r>
              <a:rPr lang="cs-CZ" dirty="0"/>
              <a:t>(gramaticko-lexikální část, porozumění čtenému textu, reálie)</a:t>
            </a:r>
          </a:p>
          <a:p>
            <a:pPr marL="72000" indent="0">
              <a:buNone/>
            </a:pPr>
            <a:r>
              <a:rPr lang="cs-CZ" i="1" dirty="0"/>
              <a:t>(Studenti s certifikátem DELF B2 (či vyšším) nemusí absolvovat test z FJ.)</a:t>
            </a:r>
          </a:p>
        </p:txBody>
      </p:sp>
    </p:spTree>
    <p:extLst>
      <p:ext uri="{BB962C8B-B14F-4D97-AF65-F5344CB8AC3E}">
        <p14:creationId xmlns:p14="http://schemas.microsoft.com/office/powerpoint/2010/main" val="2406957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10CADB2-BB17-412B-9DFC-B3D7CF3D77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60C2F3D-7798-4F19-9D66-D8F3AA3DE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Absolventi programu – další studium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9484D15-83A5-415E-99D4-A40583C3F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43574"/>
            <a:ext cx="10753200" cy="4464594"/>
          </a:xfrm>
        </p:spPr>
        <p:txBody>
          <a:bodyPr/>
          <a:lstStyle/>
          <a:p>
            <a:r>
              <a:rPr lang="cs-CZ" sz="2400" b="1" dirty="0"/>
              <a:t>ESF MU</a:t>
            </a:r>
          </a:p>
          <a:p>
            <a:pPr lvl="1"/>
            <a:r>
              <a:rPr lang="fr-FR" dirty="0"/>
              <a:t>MFTAP </a:t>
            </a:r>
            <a:r>
              <a:rPr lang="fr-FR" dirty="0" err="1"/>
              <a:t>Veřejná</a:t>
            </a:r>
            <a:r>
              <a:rPr lang="fr-FR" dirty="0"/>
              <a:t> </a:t>
            </a:r>
            <a:r>
              <a:rPr lang="fr-FR" dirty="0" err="1"/>
              <a:t>správa</a:t>
            </a:r>
            <a:r>
              <a:rPr lang="fr-FR" dirty="0"/>
              <a:t> (L'Administration publique)</a:t>
            </a:r>
          </a:p>
          <a:p>
            <a:pPr lvl="1"/>
            <a:r>
              <a:rPr lang="cs-CZ" dirty="0"/>
              <a:t>Hospodářská politika</a:t>
            </a:r>
          </a:p>
          <a:p>
            <a:pPr lvl="1"/>
            <a:r>
              <a:rPr lang="cs-CZ" dirty="0"/>
              <a:t>Hospodářská politika a správa</a:t>
            </a:r>
          </a:p>
          <a:p>
            <a:pPr lvl="1"/>
            <a:r>
              <a:rPr lang="cs-CZ" dirty="0"/>
              <a:t>Podniková ekonomika a management</a:t>
            </a:r>
          </a:p>
          <a:p>
            <a:pPr lvl="1"/>
            <a:r>
              <a:rPr lang="cs-CZ" dirty="0"/>
              <a:t>Veřejná ekonomika a správa</a:t>
            </a:r>
          </a:p>
          <a:p>
            <a:pPr lvl="1"/>
            <a:r>
              <a:rPr lang="cs-CZ" dirty="0"/>
              <a:t>Veřejná ekonomika</a:t>
            </a:r>
          </a:p>
          <a:p>
            <a:r>
              <a:rPr lang="cs-CZ" sz="2400" b="1" dirty="0" err="1"/>
              <a:t>PdF</a:t>
            </a:r>
            <a:r>
              <a:rPr lang="cs-CZ" sz="2400" b="1" dirty="0"/>
              <a:t> MU</a:t>
            </a:r>
          </a:p>
          <a:p>
            <a:pPr lvl="1"/>
            <a:r>
              <a:rPr lang="de-DE" dirty="0" err="1"/>
              <a:t>Učitelství</a:t>
            </a:r>
            <a:r>
              <a:rPr lang="de-DE" dirty="0"/>
              <a:t> FJ pro 2.stupeň ZŠ</a:t>
            </a:r>
          </a:p>
          <a:p>
            <a:r>
              <a:rPr lang="cs-CZ" sz="2400" b="1" dirty="0"/>
              <a:t>FF MU</a:t>
            </a:r>
          </a:p>
          <a:p>
            <a:pPr lvl="1"/>
            <a:r>
              <a:rPr lang="cs-CZ" dirty="0"/>
              <a:t>Překladatelství a tlumočnictví</a:t>
            </a:r>
          </a:p>
          <a:p>
            <a:pPr lvl="1"/>
            <a:r>
              <a:rPr lang="cs-CZ" dirty="0"/>
              <a:t>Učitelství FJ pro SŠ</a:t>
            </a:r>
          </a:p>
        </p:txBody>
      </p:sp>
    </p:spTree>
    <p:extLst>
      <p:ext uri="{BB962C8B-B14F-4D97-AF65-F5344CB8AC3E}">
        <p14:creationId xmlns:p14="http://schemas.microsoft.com/office/powerpoint/2010/main" val="2488840815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" id="{24BB2508-068A-470B-93BA-D0917EB5C0EA}" vid="{312EC089-303F-4DBB-AE5A-2C9007E67849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4954</TotalTime>
  <Words>220</Words>
  <Application>Microsoft Office PowerPoint</Application>
  <PresentationFormat>Širokoúhlá obrazovka</PresentationFormat>
  <Paragraphs>48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Tahoma</vt:lpstr>
      <vt:lpstr>Wingdings</vt:lpstr>
      <vt:lpstr>Prezentace_MU_CZ</vt:lpstr>
      <vt:lpstr>Veřejná ekonomika a správa a Francouzský jazyk pro hospodářskou činnost</vt:lpstr>
      <vt:lpstr>Obsah studia na PdF MU</vt:lpstr>
      <vt:lpstr>Obsah studia na ESF MU</vt:lpstr>
      <vt:lpstr>Přijímací zkoušky</vt:lpstr>
      <vt:lpstr>Absolventi programu – další studium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Klára Němcová</dc:creator>
  <cp:lastModifiedBy>Pavla Hradecká</cp:lastModifiedBy>
  <cp:revision>3</cp:revision>
  <cp:lastPrinted>1601-01-01T00:00:00Z</cp:lastPrinted>
  <dcterms:created xsi:type="dcterms:W3CDTF">2019-02-04T20:13:48Z</dcterms:created>
  <dcterms:modified xsi:type="dcterms:W3CDTF">2020-11-23T16:27:43Z</dcterms:modified>
</cp:coreProperties>
</file>