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81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62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9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03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6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4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66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1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9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9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65CD-7D36-4184-939E-790659E8732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9130-5A6C-430A-B632-BD0A9C9A3A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64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eta.dembicka@gmail.com" TargetMode="External"/><Relationship Id="rId2" Type="http://schemas.openxmlformats.org/officeDocument/2006/relationships/hyperlink" Target="mailto:wisa.medialiteracy@outlook.co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76263"/>
          </a:xfrm>
        </p:spPr>
        <p:txBody>
          <a:bodyPr>
            <a:noAutofit/>
          </a:bodyPr>
          <a:lstStyle/>
          <a:p>
            <a:r>
              <a:rPr lang="cs-CZ" sz="15000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</a:t>
            </a:r>
            <a:r>
              <a:rPr lang="cs-CZ" sz="1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cs-CZ" sz="15000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cs-CZ" sz="15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endParaRPr lang="cs-CZ" sz="150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8190" y="2276872"/>
            <a:ext cx="7200800" cy="208823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WISE &amp; INVENTIVE SCREENAGERS</a:t>
            </a:r>
            <a:endParaRPr lang="cs-CZ" sz="5400" dirty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074" name="Picture 2" descr="C:\Users\Dembicka\Pictures\Media literacy\logosbeneficaireserasmuslef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0615"/>
            <a:ext cx="4178152" cy="9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mapaevropy.eu/wp-content/uploads/Vlajka-Rec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584177" cy="10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apaevropy.eu/wp-content/uploads/Vlajka-Rumun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93" y="4005064"/>
            <a:ext cx="1584177" cy="10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apaevropy.eu/wp-content/uploads/Vlajka-Ceske-republik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062142"/>
            <a:ext cx="1584177" cy="10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apaevropy.eu/wp-content/uploads/Vlajka-Turec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62142"/>
            <a:ext cx="1606593" cy="10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3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6696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RUMUNSKO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Květen 2019      10 studentů+2 učitelé</a:t>
            </a:r>
          </a:p>
          <a:p>
            <a:r>
              <a:rPr lang="en-US" sz="2400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Wise Media Consumers and Creators</a:t>
            </a:r>
            <a:endParaRPr lang="cs-CZ" sz="2400" dirty="0">
              <a:solidFill>
                <a:srgbClr val="FFC00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" name="Obrázek 2" descr="VÃ½sledek obrÃ¡zku pro Tulcea ma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1189"/>
            <a:ext cx="3096344" cy="30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3203848" y="1368644"/>
            <a:ext cx="594015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Day1&amp; 2 Workshop -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Title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Wise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&amp;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Inventive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Screen-Agers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Organizers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Romanian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&amp;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teamwork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presentation&amp;training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support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NGO,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already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school’s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educational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partner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’’I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”, CJI,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MediaWise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Society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contacted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future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partnership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workshop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issues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connected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responsible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critical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use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afterwards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proceed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teenagers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position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contributor.The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team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propose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presentations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involve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participants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interactive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teamwork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exercises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Workshop-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Wise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consumer:How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deconstruct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message?Creative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messages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How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do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pop up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filter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bubble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? - my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identity, my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virtual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path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Workshop-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Ingenious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contributor:How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do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message?What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posting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sharing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doing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short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choose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suitable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channel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while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like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editorial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decision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reliable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sources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strategies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manipulation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3 On-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-spot-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simulation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quest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-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outdoor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teams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visit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city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search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meet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journalists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interview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go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back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/post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4 &amp; 5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Digital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Lab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Digital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storytelling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workshop-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introducing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Slidestory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&amp; ACMI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Generator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tools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;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mobility,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preparatory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Romanian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team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creative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sessions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romanced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story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a/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some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place/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building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).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are part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Club “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Literary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Aspirations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”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help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unknown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side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story,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unique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let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identity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special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way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expression.The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ICT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cLUB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help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romanced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story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shape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transform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good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storytelling.The</a:t>
            </a:r>
            <a:r>
              <a:rPr lang="cs-CZ" sz="105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teams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invited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post mobility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similar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topic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next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transnational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mobility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compare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Video night on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5 -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videos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broadcasted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presence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teams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guests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journalists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mobility-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teams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continue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project’s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eTwinning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platform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order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assess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mobility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equip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Literacy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Bank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Screenagers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Guide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Safe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Internet (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brochures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concepts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literacy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5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tips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distinguish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opinions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5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key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questions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deconstructing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messages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10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things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mind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when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watching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video)</a:t>
            </a:r>
          </a:p>
        </p:txBody>
      </p:sp>
      <p:pic>
        <p:nvPicPr>
          <p:cNvPr id="8194" name="Picture 2" descr="http://mapaevropy.eu/wp-content/uploads/Vlajka-Rumun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5" y="4725144"/>
            <a:ext cx="2586521" cy="17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6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04664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ČESKÁ REPUBLIKA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Září  2019      10 studentů+2 učitelé</a:t>
            </a:r>
          </a:p>
          <a:p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Fact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Fiction</a:t>
            </a:r>
          </a:p>
          <a:p>
            <a:endParaRPr lang="cs-CZ" b="1" dirty="0" smtClean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3943" y="1450709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concentrates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propaganda,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fake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disinformation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rise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populism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destabilization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democracies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focuses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racial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ethnic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gender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stereotypes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cyberbullying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1 Workshop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held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creators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fact-checking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platform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“Demagog.cz“: basic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orientation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field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how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distinguish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</a:t>
            </a:r>
            <a:endParaRPr lang="cs-CZ" sz="12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disinformation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fake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how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messages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shape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society, use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fact-checking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tools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Fake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Games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Afternoon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Introducing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Fake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Games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as a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way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‘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vaccinate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oneself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disinformation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fake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Roozenbeek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J., &amp; van der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Linden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S. (2018).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Fake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Game: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Actively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Inoculating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Risk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Misinformation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Journal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Risk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Session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online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games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Factitious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Fake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Make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BBC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iReporter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followed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2 Workshop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held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cooperation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NGO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Amnesty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International: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how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racial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ethnic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gender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stereotypes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hate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speech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online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space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how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(90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minutes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morning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session)</a:t>
            </a:r>
          </a:p>
          <a:p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Panel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politicians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journalists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political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scientists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regarding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propaganda,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disinformation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rise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populism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as a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threat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democracies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transparency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citizenship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3 Workshop 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Cyberbullying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watching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trailer to 2015 TV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movie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Cyberbully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some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award-winning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short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film,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followed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moderated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psychologists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includes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role-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order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cyberbullying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consequences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Tips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on online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help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victims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bullying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Facebook’s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safety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tips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etc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Competition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best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short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video 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Cyberbullying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Groupwork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screenplays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making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3-minute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videos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Broadcasting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public audience</a:t>
            </a:r>
          </a:p>
          <a:p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parents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). A jury (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university art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 and audience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vote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best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short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film.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Awards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4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Podcasts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held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IT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Group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Group 1: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Editors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Visit to a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radio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studio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newsroom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later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edit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podcast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Groups2,3,4 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 5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tasks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podcast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promoting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Broadcasting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radio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5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- ‘Brno in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stories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-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mixed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visit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Brno and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gather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material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storytelling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made 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via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eTwinning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platform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as a post-meeting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Methodology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team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role play,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project-based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2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problem-solving</a:t>
            </a:r>
            <a:r>
              <a:rPr lang="cs-CZ" sz="12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methods</a:t>
            </a:r>
            <a:endParaRPr lang="cs-CZ" sz="1200" dirty="0" smtClean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cs-CZ" sz="12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200" dirty="0" smtClean="0">
                <a:solidFill>
                  <a:srgbClr val="00FFFF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Poznámka: Jedná se o program z žádosti o grant, skutečný program může být </a:t>
            </a:r>
            <a:r>
              <a:rPr lang="cs-CZ" sz="1200" dirty="0" err="1" smtClean="0">
                <a:solidFill>
                  <a:srgbClr val="00FFFF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pozměnn</a:t>
            </a:r>
            <a:r>
              <a:rPr lang="cs-CZ" sz="1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cs-CZ" sz="12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124" name="Picture 4" descr="http://mapaevropy.eu/wp-content/uploads/Vlajka-Ceske-republik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775208" cy="11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TURECKO</a:t>
            </a:r>
            <a:endParaRPr lang="cs-CZ" sz="2400" b="1" dirty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Ú</a:t>
            </a:r>
            <a:r>
              <a:rPr lang="cs-CZ" b="1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nor 2019      10 studentů+2 učitelé</a:t>
            </a:r>
          </a:p>
          <a:p>
            <a:r>
              <a:rPr lang="cs-CZ" sz="2400" b="1" dirty="0" err="1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Conflict</a:t>
            </a:r>
            <a:r>
              <a:rPr lang="cs-CZ" sz="2400" b="1" dirty="0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2400" b="1" dirty="0" err="1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2400" b="1" dirty="0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400" b="1" dirty="0" err="1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endParaRPr lang="cs-CZ" sz="2400" b="1" dirty="0" smtClean="0">
              <a:solidFill>
                <a:srgbClr val="FF5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cs-CZ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36239"/>
              </p:ext>
            </p:extLst>
          </p:nvPr>
        </p:nvGraphicFramePr>
        <p:xfrm>
          <a:off x="323528" y="1484784"/>
          <a:ext cx="3240360" cy="329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Rastrový obrázek" r:id="rId3" imgW="3952381" imgH="4009524" progId="Paint.Picture">
                  <p:embed/>
                </p:oleObj>
              </mc:Choice>
              <mc:Fallback>
                <p:oleObj name="Rastrový obrázek" r:id="rId3" imgW="3952381" imgH="40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84784"/>
                        <a:ext cx="3240360" cy="3290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707904" y="1071320"/>
            <a:ext cx="518457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1: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Conflict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Workshop.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goal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enhance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critical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thinking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reading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skills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articles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topic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agencies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texts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looking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signs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points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agencies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chose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speaker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ideas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follow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2: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point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presentation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Copyrights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Internet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Ethics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hosting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powerpoint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presentations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copyrights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ethics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privacy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presentations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participants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encouraged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share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views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ideas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topic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Group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3: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Dissemination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visit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municipal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mayor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Manavgat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Questions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interviews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already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prepared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as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preparatory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partner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record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intervies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editing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offered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radio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podcast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promoting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result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transnational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CR)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radios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several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visit 3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moderate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importance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Media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Literacy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4: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Editing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Screenagers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Guide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Safe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Internet.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held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IT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how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use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graphic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programmes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Afterwards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apply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unified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design to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concrete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5: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attend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Marbling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Art Workshop (a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Turkish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glass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painting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gather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video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material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storytelling</a:t>
            </a:r>
            <a:endParaRPr lang="cs-CZ" sz="10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videos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made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mixed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via online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platform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posted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YouTube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channel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team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project-based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doing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problem-solving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Expected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enhanced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critical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thinking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skills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unified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design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podcast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interviews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dissemination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</a:t>
            </a:r>
          </a:p>
          <a:p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diaries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Normal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host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not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affected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disruptive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0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way</a:t>
            </a:r>
            <a:r>
              <a:rPr lang="cs-CZ" sz="10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</p:txBody>
      </p:sp>
      <p:pic>
        <p:nvPicPr>
          <p:cNvPr id="6148" name="Picture 4" descr="http://mapaevropy.eu/wp-content/uploads/Vlajka-Turec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41813"/>
            <a:ext cx="2542697" cy="16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5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74168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LOKÁLNÍ AKTIVITY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Soutěž o logo projektu do 9. listopadu (prodlouženo do 15.11.)</a:t>
            </a:r>
          </a:p>
          <a:p>
            <a:endParaRPr lang="cs-CZ" sz="1400" dirty="0" smtClean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600" b="1" dirty="0" smtClean="0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Podmínky </a:t>
            </a:r>
            <a:r>
              <a:rPr lang="cs-CZ" sz="1600" b="1" dirty="0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soutěže:</a:t>
            </a:r>
          </a:p>
          <a:p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1. Podoba loga se musí vztahovat k tématu mediální gramotnosti.</a:t>
            </a:r>
          </a:p>
          <a:p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2. Návrh musí obsahovat slovo WISA (akronym názvu projektu).</a:t>
            </a:r>
          </a:p>
          <a:p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3. Maximální počet použitých barev je 5.</a:t>
            </a:r>
          </a:p>
          <a:p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4. Návrh nesmí obsahovat fotografii.</a:t>
            </a:r>
          </a:p>
          <a:p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5. Návrh musí být vytvořen v některém grafickém programu (např. MS Malování, GIMP apod.) a uložen ve formátu obrázku (např. .</a:t>
            </a:r>
            <a:r>
              <a:rPr lang="cs-CZ" sz="16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png</a:t>
            </a:r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.</a:t>
            </a:r>
            <a:r>
              <a:rPr lang="cs-CZ" sz="16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jpg</a:t>
            </a:r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apod.).</a:t>
            </a:r>
          </a:p>
          <a:p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6. Musí se jednat o originální návrh autora.</a:t>
            </a:r>
          </a:p>
          <a:p>
            <a:endParaRPr lang="cs-CZ" sz="1600" dirty="0" smtClean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6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Návrhy </a:t>
            </a:r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posílejte jako přílohu na e-mail </a:t>
            </a:r>
            <a:r>
              <a:rPr lang="cs-CZ" sz="1600" b="1" u="sng" dirty="0">
                <a:solidFill>
                  <a:srgbClr val="00FFFF"/>
                </a:solidFill>
                <a:latin typeface="Estrangelo Edessa" panose="03080600000000000000" pitchFamily="66" charset="0"/>
                <a:cs typeface="Estrangelo Edessa" panose="03080600000000000000" pitchFamily="66" charset="0"/>
                <a:hlinkClick r:id="rId2"/>
              </a:rPr>
              <a:t>wisa.medialiteracy@outlook.com</a:t>
            </a:r>
            <a:r>
              <a:rPr lang="cs-CZ" sz="1600" b="1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 </a:t>
            </a:r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(kopii na </a:t>
            </a:r>
            <a:r>
              <a:rPr lang="cs-CZ" sz="1600" u="sng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  <a:hlinkClick r:id="rId3"/>
              </a:rPr>
              <a:t>simoneta.dembicka@gmail.com</a:t>
            </a:r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 s uvedením jména a třídy autora, anebo je přineste na USB </a:t>
            </a:r>
            <a:r>
              <a:rPr lang="cs-CZ" sz="16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flashdisku</a:t>
            </a:r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 do kabinetu španělského jazyka č. dveří 161 </a:t>
            </a:r>
            <a:r>
              <a:rPr lang="cs-CZ" sz="1600" b="1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do 9. </a:t>
            </a:r>
            <a:r>
              <a:rPr lang="cs-CZ" sz="1600" b="1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(prodlouženo do 15.) listopadu </a:t>
            </a:r>
            <a:r>
              <a:rPr lang="cs-CZ" sz="1600" b="1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2018</a:t>
            </a:r>
            <a:r>
              <a:rPr lang="cs-CZ" sz="16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 </a:t>
            </a:r>
            <a:r>
              <a:rPr lang="cs-CZ" sz="1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Vítězné logo vybere mezinárodní porota složená z učitelů všech partnerských škol a bude použito na všech projektových materiálech. Vítěz obdrží diplom a věcnou odměnu a v případě zájmu bude automaticky zařazen do projektových aktivit včetně jednoho z mezinárodních výjezdů</a:t>
            </a:r>
            <a:r>
              <a:rPr lang="cs-CZ" sz="14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cs-CZ" sz="2400" b="1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1369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LOKÁLNÍ AKTIVITY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listopad – prosinec 2018  </a:t>
            </a:r>
            <a:r>
              <a:rPr lang="en-US" sz="2000" dirty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 create cultural videos - presentation of each country and </a:t>
            </a:r>
            <a:r>
              <a:rPr lang="en-US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cs-CZ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 </a:t>
            </a:r>
            <a:r>
              <a:rPr lang="en-US" sz="2000" dirty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 post them on project website or upload on </a:t>
            </a:r>
            <a:r>
              <a:rPr lang="en-US" sz="2000" dirty="0" err="1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Youtube</a:t>
            </a:r>
            <a:r>
              <a:rPr lang="en-US" sz="2000" dirty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channel</a:t>
            </a:r>
            <a:r>
              <a:rPr lang="en-US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r>
              <a:rPr lang="cs-CZ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/ </a:t>
            </a:r>
            <a:r>
              <a:rPr lang="cs-CZ" sz="2000" dirty="0" err="1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cs-CZ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2000" dirty="0" err="1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storytelling</a:t>
            </a:r>
            <a:r>
              <a:rPr lang="cs-CZ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2000" dirty="0" err="1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2000" dirty="0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000" dirty="0" err="1" smtClean="0">
                <a:solidFill>
                  <a:srgbClr val="FFFF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storytelling</a:t>
            </a:r>
            <a:endParaRPr lang="cs-CZ" sz="2000" dirty="0" smtClean="0">
              <a:solidFill>
                <a:srgbClr val="FFFF0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ú</a:t>
            </a:r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nor 2019 </a:t>
            </a:r>
            <a:r>
              <a:rPr lang="en-US" sz="20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Reflection on Greek meeting, assessment of activities</a:t>
            </a:r>
            <a:endParaRPr lang="cs-CZ" sz="2000" dirty="0" smtClean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březen 2019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work on improving/ modifying the video productions of “Movie-making Lab’’</a:t>
            </a:r>
            <a:endParaRPr 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květen 2019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Reflection on the Romania meeting, assessment of activities</a:t>
            </a:r>
          </a:p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work</a:t>
            </a:r>
            <a:r>
              <a:rPr lang="cs-CZ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ing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the romance digital storytelling workshop</a:t>
            </a:r>
            <a:endParaRPr lang="cs-CZ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září – říjen  2019 </a:t>
            </a:r>
            <a:r>
              <a:rPr lang="en-US" sz="2000" dirty="0" smtClean="0">
                <a:solidFill>
                  <a:srgbClr val="00B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Reflection on the </a:t>
            </a:r>
            <a:r>
              <a:rPr lang="cs-CZ" sz="2000" dirty="0" smtClean="0">
                <a:solidFill>
                  <a:srgbClr val="00B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Czech</a:t>
            </a:r>
            <a:r>
              <a:rPr lang="en-US" sz="2000" dirty="0" smtClean="0">
                <a:solidFill>
                  <a:srgbClr val="00B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meeting</a:t>
            </a:r>
            <a:r>
              <a:rPr lang="cs-CZ" sz="2000" dirty="0" smtClean="0">
                <a:solidFill>
                  <a:srgbClr val="00B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/</a:t>
            </a:r>
            <a:r>
              <a:rPr lang="en-US" sz="2000" dirty="0" smtClean="0">
                <a:solidFill>
                  <a:srgbClr val="00B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creating </a:t>
            </a:r>
            <a:r>
              <a:rPr lang="en-US" sz="2000" dirty="0">
                <a:solidFill>
                  <a:srgbClr val="00B050"/>
                </a:solidFill>
              </a:rPr>
              <a:t>digital storytelling videos with </a:t>
            </a:r>
            <a:r>
              <a:rPr lang="cs-CZ" sz="2000" dirty="0" smtClean="0">
                <a:solidFill>
                  <a:srgbClr val="00B050"/>
                </a:solidFill>
              </a:rPr>
              <a:t>m</a:t>
            </a:r>
            <a:r>
              <a:rPr lang="en-US" sz="2000" dirty="0" err="1" smtClean="0">
                <a:solidFill>
                  <a:srgbClr val="00B050"/>
                </a:solidFill>
              </a:rPr>
              <a:t>aterial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gathered in CR </a:t>
            </a:r>
            <a:r>
              <a:rPr lang="en-US" sz="2000" dirty="0" smtClean="0">
                <a:solidFill>
                  <a:srgbClr val="00B050"/>
                </a:solidFill>
              </a:rPr>
              <a:t>and</a:t>
            </a:r>
            <a:r>
              <a:rPr lang="cs-CZ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err="1" smtClean="0">
                <a:solidFill>
                  <a:srgbClr val="00B050"/>
                </a:solidFill>
              </a:rPr>
              <a:t>posting</a:t>
            </a:r>
            <a:r>
              <a:rPr lang="cs-CZ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err="1" smtClean="0">
                <a:solidFill>
                  <a:srgbClr val="00B050"/>
                </a:solidFill>
              </a:rPr>
              <a:t>them</a:t>
            </a:r>
            <a:r>
              <a:rPr lang="cs-CZ" sz="2000" dirty="0" smtClean="0">
                <a:solidFill>
                  <a:srgbClr val="00B050"/>
                </a:solidFill>
              </a:rPr>
              <a:t> / </a:t>
            </a:r>
            <a:r>
              <a:rPr lang="en-US" sz="2000" dirty="0" smtClean="0">
                <a:solidFill>
                  <a:srgbClr val="00B050"/>
                </a:solidFill>
              </a:rPr>
              <a:t>Preparations of the Guide to Safe Internet</a:t>
            </a:r>
            <a:endParaRPr lang="cs-CZ" sz="2000" dirty="0" smtClean="0">
              <a:solidFill>
                <a:srgbClr val="00B050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leden 2020 </a:t>
            </a:r>
            <a:r>
              <a:rPr lang="en-US" sz="2000" dirty="0" smtClean="0">
                <a:solidFill>
                  <a:srgbClr val="FF5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 prepare questions for interviews with local authorities in Turkey</a:t>
            </a:r>
            <a:endParaRPr lang="cs-CZ" sz="2000" dirty="0" smtClean="0">
              <a:solidFill>
                <a:srgbClr val="FF5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březen 2020 </a:t>
            </a:r>
            <a:r>
              <a:rPr lang="en-US" sz="2000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 stories with material gathered in Turkey (about painting on glass) and</a:t>
            </a:r>
            <a:r>
              <a:rPr lang="cs-CZ" sz="2000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posting them</a:t>
            </a:r>
            <a:endParaRPr lang="cs-CZ" sz="2000" dirty="0" smtClean="0">
              <a:solidFill>
                <a:srgbClr val="FFC00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000" dirty="0" smtClean="0">
                <a:solidFill>
                  <a:srgbClr val="00FFFF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Průběžně propagace projektu, diseminační aktivity, </a:t>
            </a:r>
            <a:r>
              <a:rPr lang="cs-CZ" sz="2000" dirty="0" err="1" smtClean="0">
                <a:solidFill>
                  <a:srgbClr val="00FFFF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eTwinningové</a:t>
            </a:r>
            <a:r>
              <a:rPr lang="cs-CZ" sz="2000" dirty="0" smtClean="0">
                <a:solidFill>
                  <a:srgbClr val="00FFFF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společné úkoly…</a:t>
            </a:r>
            <a:endParaRPr lang="cs-CZ" sz="2000" dirty="0">
              <a:solidFill>
                <a:srgbClr val="00FFFF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4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cial Media, Social, Network, Internet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7" y="764704"/>
            <a:ext cx="9144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39500" y="494116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FF00"/>
                </a:solidFill>
                <a:latin typeface="Chiller" panose="04020404031007020602" pitchFamily="82" charset="0"/>
              </a:rPr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1350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Erasmus+ školní vzdělávání Klíčová akce 2</a:t>
            </a:r>
          </a:p>
          <a:p>
            <a:r>
              <a:rPr lang="cs-CZ" sz="36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Výzva </a:t>
            </a:r>
            <a:r>
              <a:rPr lang="cs-CZ" sz="3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2018 </a:t>
            </a:r>
            <a:r>
              <a:rPr lang="cs-CZ" sz="3600" dirty="0" err="1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</a:t>
            </a:r>
            <a:r>
              <a:rPr lang="cs-CZ" sz="3600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3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Exchange </a:t>
            </a:r>
            <a:r>
              <a:rPr lang="cs-CZ" sz="3600" dirty="0" err="1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Partnerships</a:t>
            </a:r>
            <a:r>
              <a:rPr lang="cs-CZ" sz="3600" b="1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 </a:t>
            </a:r>
            <a:endParaRPr lang="cs-CZ" sz="3600" dirty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3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Téma projektu:  </a:t>
            </a:r>
            <a:r>
              <a:rPr lang="cs-CZ" sz="3600" b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Mediální gramotnost </a:t>
            </a:r>
            <a:endParaRPr lang="cs-CZ" sz="36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3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Číslo projektu: </a:t>
            </a:r>
            <a:r>
              <a:rPr lang="cs-CZ" b="1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2018-1-CZ01-KA229-048019</a:t>
            </a:r>
            <a:endParaRPr lang="cs-CZ" dirty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3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Termín: </a:t>
            </a:r>
            <a:r>
              <a:rPr lang="cs-CZ" sz="36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1.9.2018 – 31.08.2020 </a:t>
            </a:r>
            <a:r>
              <a:rPr lang="cs-CZ" sz="36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(24 měsíců)</a:t>
            </a:r>
          </a:p>
          <a:p>
            <a:endParaRPr lang="cs-CZ" sz="3600" dirty="0">
              <a:solidFill>
                <a:srgbClr val="92D05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4" y="4490272"/>
            <a:ext cx="81489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6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890588"/>
            <a:ext cx="72675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2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Partnerské školy:</a:t>
            </a:r>
            <a:endParaRPr lang="cs-CZ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01419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Biskupské gymnázium Brno a mateřská škola</a:t>
            </a:r>
            <a:r>
              <a:rPr lang="cs-CZ" sz="2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600" dirty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(koordinátor), </a:t>
            </a:r>
            <a:r>
              <a:rPr lang="cs-CZ" sz="2600" dirty="0">
                <a:solidFill>
                  <a:schemeClr val="bg2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kontaktní osoba: </a:t>
            </a:r>
            <a:r>
              <a:rPr lang="cs-CZ" sz="2600" dirty="0" err="1">
                <a:solidFill>
                  <a:schemeClr val="bg2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Simoneta</a:t>
            </a:r>
            <a:r>
              <a:rPr lang="cs-CZ" sz="2600" dirty="0">
                <a:solidFill>
                  <a:schemeClr val="bg2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600" dirty="0" err="1">
                <a:solidFill>
                  <a:schemeClr val="bg2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Dembická</a:t>
            </a:r>
            <a:endParaRPr lang="cs-CZ" sz="2600" dirty="0">
              <a:solidFill>
                <a:schemeClr val="bg2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>
              <a:buNone/>
            </a:pPr>
            <a:r>
              <a:rPr lang="cs-CZ" sz="2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 Tým </a:t>
            </a:r>
            <a:r>
              <a:rPr lang="cs-CZ" sz="2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řízení projektu:</a:t>
            </a:r>
            <a:r>
              <a:rPr lang="cs-CZ" sz="2600" i="1" dirty="0">
                <a:solidFill>
                  <a:schemeClr val="bg2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400" i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Mgr. Karel Mikula (ředitel), </a:t>
            </a:r>
            <a:r>
              <a:rPr lang="cs-CZ" sz="2400" i="1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Simoneta</a:t>
            </a:r>
            <a:r>
              <a:rPr lang="cs-CZ" sz="2400" i="1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                    </a:t>
            </a:r>
            <a:r>
              <a:rPr lang="cs-CZ" sz="2400" i="1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Dembická</a:t>
            </a:r>
            <a:r>
              <a:rPr lang="cs-CZ" sz="2400" i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Jiří Vondra, Alena </a:t>
            </a:r>
            <a:r>
              <a:rPr lang="cs-CZ" sz="2400" i="1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Lojkásková</a:t>
            </a:r>
            <a:endParaRPr lang="cs-CZ" sz="2400" i="1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>
              <a:buNone/>
            </a:pPr>
            <a:r>
              <a:rPr lang="cs-CZ" sz="2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   Projektový </a:t>
            </a:r>
            <a:r>
              <a:rPr lang="cs-CZ" sz="2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tým: </a:t>
            </a:r>
            <a:r>
              <a:rPr lang="cs-CZ" sz="2600" i="1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Simoneta</a:t>
            </a:r>
            <a:r>
              <a:rPr lang="cs-CZ" sz="2600" i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600" i="1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Dembická</a:t>
            </a:r>
            <a:r>
              <a:rPr lang="cs-CZ" sz="2600" i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+ dva studenti (mentoři)</a:t>
            </a:r>
          </a:p>
          <a:p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Colegiul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Dobrogean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"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Spiru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Haret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",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Tulcea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Rumunsko, </a:t>
            </a:r>
            <a:r>
              <a:rPr lang="cs-CZ" sz="28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kontaktní osoba: </a:t>
            </a:r>
            <a:r>
              <a:rPr lang="cs-CZ" sz="28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Mihaela</a:t>
            </a:r>
            <a:r>
              <a:rPr lang="cs-CZ" sz="28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Condrat</a:t>
            </a:r>
            <a:endParaRPr lang="cs-CZ" sz="28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Gymnaseio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Lykeiakes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Taxeis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Makrychoriou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Highschool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),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Larissa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Řecko</a:t>
            </a:r>
            <a:r>
              <a:rPr lang="cs-CZ" sz="2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28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kontaktní osoba: </a:t>
            </a:r>
            <a:r>
              <a:rPr lang="cs-CZ" sz="28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Georgia </a:t>
            </a:r>
            <a:r>
              <a:rPr lang="cs-CZ" sz="28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(Zeta) </a:t>
            </a:r>
            <a:r>
              <a:rPr lang="cs-CZ" sz="28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Tsigka</a:t>
            </a:r>
            <a:r>
              <a:rPr lang="cs-CZ" sz="28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Manavgat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IMKB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Mesleki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ve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Teknik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Anadolu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Lisesi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2800" dirty="0" err="1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Manavgat</a:t>
            </a:r>
            <a:r>
              <a:rPr lang="cs-CZ" sz="2800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Turecko</a:t>
            </a:r>
            <a:r>
              <a:rPr lang="cs-CZ" sz="28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28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kontaktní osoba: </a:t>
            </a:r>
            <a:r>
              <a:rPr lang="cs-CZ" sz="280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Taha</a:t>
            </a:r>
            <a:r>
              <a:rPr lang="cs-CZ" sz="28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Ceyhan</a:t>
            </a:r>
            <a:endParaRPr lang="cs-CZ" sz="2800" dirty="0" smtClean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cs-CZ" sz="28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1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536" y="620688"/>
            <a:ext cx="82809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Cíle: </a:t>
            </a:r>
          </a:p>
          <a:p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O1-to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exchange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share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benefit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good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practices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field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integrating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variety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and Media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Literacy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O2-to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sustainable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media-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Media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literacy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enhancing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performing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media-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formal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informal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peer-to-peer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thereafter</a:t>
            </a:r>
            <a:endParaRPr lang="cs-CZ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O3-to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equip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critical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thinking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skills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relation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messages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ability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evaluate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analyze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understand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use media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content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 in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order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become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critical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responsible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consumers</a:t>
            </a:r>
            <a:endParaRPr lang="cs-CZ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O4-to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develop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'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ability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disseminate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content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become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responsible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creators</a:t>
            </a:r>
            <a:endParaRPr lang="cs-CZ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O5-to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intercultural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joint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use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state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-art ICT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tools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(such as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virtual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eTwinning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platform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cloud-based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collaborative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tools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O6-to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use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innovative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assessment</a:t>
            </a:r>
            <a:r>
              <a:rPr lang="cs-CZ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methods</a:t>
            </a:r>
            <a:endParaRPr lang="cs-CZ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2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764704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</a:rPr>
              <a:t>Konkrétní, materiální výsledky:</a:t>
            </a:r>
            <a:endParaRPr lang="cs-CZ" sz="2800" dirty="0">
              <a:solidFill>
                <a:srgbClr val="92D05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R1-Media </a:t>
            </a:r>
            <a:r>
              <a:rPr lang="cs-CZ" sz="2000" dirty="0" err="1">
                <a:solidFill>
                  <a:srgbClr val="FFC000"/>
                </a:solidFill>
              </a:rPr>
              <a:t>Library</a:t>
            </a:r>
            <a:r>
              <a:rPr lang="cs-CZ" sz="2000" dirty="0">
                <a:solidFill>
                  <a:srgbClr val="FFC000"/>
                </a:solidFill>
              </a:rPr>
              <a:t> (open </a:t>
            </a:r>
            <a:r>
              <a:rPr lang="cs-CZ" sz="2000" dirty="0" err="1">
                <a:solidFill>
                  <a:srgbClr val="FFC000"/>
                </a:solidFill>
              </a:rPr>
              <a:t>resources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for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teaching</a:t>
            </a:r>
            <a:r>
              <a:rPr lang="cs-CZ" sz="2000" dirty="0">
                <a:solidFill>
                  <a:srgbClr val="FFC000"/>
                </a:solidFill>
              </a:rPr>
              <a:t> Media </a:t>
            </a:r>
            <a:r>
              <a:rPr lang="cs-CZ" sz="2000" dirty="0" err="1">
                <a:solidFill>
                  <a:srgbClr val="FFC000"/>
                </a:solidFill>
              </a:rPr>
              <a:t>Literacy</a:t>
            </a:r>
            <a:r>
              <a:rPr lang="cs-CZ" sz="2000" dirty="0">
                <a:solidFill>
                  <a:srgbClr val="FFC000"/>
                </a:solidFill>
              </a:rPr>
              <a:t>) </a:t>
            </a:r>
            <a:r>
              <a:rPr lang="cs-CZ" sz="2000" dirty="0" err="1">
                <a:solidFill>
                  <a:srgbClr val="FFC000"/>
                </a:solidFill>
              </a:rPr>
              <a:t>containing</a:t>
            </a:r>
            <a:r>
              <a:rPr lang="cs-CZ" sz="2000" dirty="0">
                <a:solidFill>
                  <a:srgbClr val="FFC000"/>
                </a:solidFill>
              </a:rPr>
              <a:t> 12 </a:t>
            </a:r>
            <a:r>
              <a:rPr lang="cs-CZ" sz="2000" dirty="0" err="1">
                <a:solidFill>
                  <a:srgbClr val="FFC000"/>
                </a:solidFill>
              </a:rPr>
              <a:t>lesson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plans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covering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topics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of</a:t>
            </a:r>
            <a:r>
              <a:rPr lang="cs-CZ" sz="2000" dirty="0">
                <a:solidFill>
                  <a:srgbClr val="FFC000"/>
                </a:solidFill>
              </a:rPr>
              <a:t> Media </a:t>
            </a:r>
            <a:r>
              <a:rPr lang="cs-CZ" sz="2000" dirty="0" err="1">
                <a:solidFill>
                  <a:srgbClr val="FFC000"/>
                </a:solidFill>
              </a:rPr>
              <a:t>Literacy</a:t>
            </a:r>
            <a:r>
              <a:rPr lang="cs-CZ" sz="2000" dirty="0">
                <a:solidFill>
                  <a:srgbClr val="FFC000"/>
                </a:solidFill>
              </a:rPr>
              <a:t> and </a:t>
            </a:r>
            <a:r>
              <a:rPr lang="cs-CZ" sz="2000" dirty="0" err="1">
                <a:solidFill>
                  <a:srgbClr val="FFC000"/>
                </a:solidFill>
              </a:rPr>
              <a:t>Content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Creating</a:t>
            </a:r>
            <a:r>
              <a:rPr lang="cs-CZ" sz="2000" dirty="0">
                <a:solidFill>
                  <a:srgbClr val="FFC000"/>
                </a:solidFill>
              </a:rPr>
              <a:t>; and 1 </a:t>
            </a:r>
            <a:r>
              <a:rPr lang="cs-CZ" sz="2000" dirty="0" err="1">
                <a:solidFill>
                  <a:srgbClr val="FFC000"/>
                </a:solidFill>
              </a:rPr>
              <a:t>five-day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project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lessons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plan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for</a:t>
            </a:r>
            <a:r>
              <a:rPr lang="cs-CZ" sz="2000" dirty="0">
                <a:solidFill>
                  <a:srgbClr val="FFC000"/>
                </a:solidFill>
              </a:rPr>
              <a:t> Media </a:t>
            </a:r>
            <a:r>
              <a:rPr lang="cs-CZ" sz="2000" dirty="0" err="1">
                <a:solidFill>
                  <a:srgbClr val="FFC000"/>
                </a:solidFill>
              </a:rPr>
              <a:t>Education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that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can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be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incorporated</a:t>
            </a:r>
            <a:r>
              <a:rPr lang="cs-CZ" sz="2000" dirty="0">
                <a:solidFill>
                  <a:srgbClr val="FFC000"/>
                </a:solidFill>
              </a:rPr>
              <a:t> in </a:t>
            </a:r>
            <a:r>
              <a:rPr lang="cs-CZ" sz="2000" dirty="0" err="1">
                <a:solidFill>
                  <a:srgbClr val="FFC000"/>
                </a:solidFill>
              </a:rPr>
              <a:t>school</a:t>
            </a:r>
            <a:r>
              <a:rPr lang="cs-CZ" sz="2000" dirty="0">
                <a:solidFill>
                  <a:srgbClr val="FFC000"/>
                </a:solidFill>
              </a:rPr>
              <a:t> curriculum </a:t>
            </a:r>
            <a:r>
              <a:rPr lang="cs-CZ" sz="2000" dirty="0" err="1">
                <a:solidFill>
                  <a:srgbClr val="FFC000"/>
                </a:solidFill>
              </a:rPr>
              <a:t>or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used</a:t>
            </a:r>
            <a:r>
              <a:rPr lang="cs-CZ" sz="2000" dirty="0">
                <a:solidFill>
                  <a:srgbClr val="FFC000"/>
                </a:solidFill>
              </a:rPr>
              <a:t> as extra-</a:t>
            </a:r>
            <a:r>
              <a:rPr lang="cs-CZ" sz="2000" dirty="0" err="1">
                <a:solidFill>
                  <a:srgbClr val="FFC000"/>
                </a:solidFill>
              </a:rPr>
              <a:t>curricular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activity</a:t>
            </a:r>
            <a:endParaRPr lang="cs-CZ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R2-Project </a:t>
            </a:r>
            <a:r>
              <a:rPr lang="cs-CZ" sz="2000" dirty="0" err="1">
                <a:solidFill>
                  <a:srgbClr val="FFC000"/>
                </a:solidFill>
              </a:rPr>
              <a:t>YouTube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Channel</a:t>
            </a:r>
            <a:r>
              <a:rPr lang="cs-CZ" sz="2000" dirty="0">
                <a:solidFill>
                  <a:srgbClr val="FFC000"/>
                </a:solidFill>
              </a:rPr>
              <a:t> and </a:t>
            </a:r>
            <a:r>
              <a:rPr lang="cs-CZ" sz="2000" dirty="0" err="1">
                <a:solidFill>
                  <a:srgbClr val="FFC000"/>
                </a:solidFill>
              </a:rPr>
              <a:t>Vlog</a:t>
            </a:r>
            <a:endParaRPr lang="cs-CZ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R3-Project </a:t>
            </a:r>
            <a:r>
              <a:rPr lang="cs-CZ" sz="2000" dirty="0" err="1">
                <a:solidFill>
                  <a:srgbClr val="FFC000"/>
                </a:solidFill>
              </a:rPr>
              <a:t>website</a:t>
            </a:r>
            <a:endParaRPr lang="cs-CZ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R4-Screenagers’ </a:t>
            </a:r>
            <a:r>
              <a:rPr lang="cs-CZ" sz="2000" dirty="0" err="1">
                <a:solidFill>
                  <a:srgbClr val="FFC000"/>
                </a:solidFill>
              </a:rPr>
              <a:t>Guide</a:t>
            </a:r>
            <a:r>
              <a:rPr lang="cs-CZ" sz="2000" dirty="0">
                <a:solidFill>
                  <a:srgbClr val="FFC000"/>
                </a:solidFill>
              </a:rPr>
              <a:t> to </a:t>
            </a:r>
            <a:r>
              <a:rPr lang="cs-CZ" sz="2000" dirty="0" err="1">
                <a:solidFill>
                  <a:srgbClr val="FFC000"/>
                </a:solidFill>
              </a:rPr>
              <a:t>Safe</a:t>
            </a:r>
            <a:r>
              <a:rPr lang="cs-CZ" sz="2000" dirty="0">
                <a:solidFill>
                  <a:srgbClr val="FFC000"/>
                </a:solidFill>
              </a:rPr>
              <a:t> Internet (online </a:t>
            </a:r>
            <a:r>
              <a:rPr lang="cs-CZ" sz="2000" dirty="0" err="1">
                <a:solidFill>
                  <a:srgbClr val="FFC000"/>
                </a:solidFill>
              </a:rPr>
              <a:t>guide</a:t>
            </a:r>
            <a:r>
              <a:rPr lang="cs-CZ" sz="2000" dirty="0">
                <a:solidFill>
                  <a:srgbClr val="FFC000"/>
                </a:solidFill>
              </a:rPr>
              <a:t>/</a:t>
            </a:r>
            <a:r>
              <a:rPr lang="cs-CZ" sz="2000" dirty="0" err="1">
                <a:solidFill>
                  <a:srgbClr val="FFC000"/>
                </a:solidFill>
              </a:rPr>
              <a:t>brochure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with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key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terms</a:t>
            </a:r>
            <a:r>
              <a:rPr lang="cs-CZ" sz="2000" dirty="0">
                <a:solidFill>
                  <a:srgbClr val="FFC000"/>
                </a:solidFill>
              </a:rPr>
              <a:t>, </a:t>
            </a:r>
            <a:r>
              <a:rPr lang="cs-CZ" sz="2000" dirty="0" err="1">
                <a:solidFill>
                  <a:srgbClr val="FFC000"/>
                </a:solidFill>
              </a:rPr>
              <a:t>rules</a:t>
            </a:r>
            <a:r>
              <a:rPr lang="cs-CZ" sz="2000" dirty="0">
                <a:solidFill>
                  <a:srgbClr val="FFC000"/>
                </a:solidFill>
              </a:rPr>
              <a:t> and </a:t>
            </a:r>
            <a:r>
              <a:rPr lang="cs-CZ" sz="2000" dirty="0" err="1">
                <a:solidFill>
                  <a:srgbClr val="FFC000"/>
                </a:solidFill>
              </a:rPr>
              <a:t>resources</a:t>
            </a:r>
            <a:r>
              <a:rPr lang="cs-CZ" sz="2000" dirty="0">
                <a:solidFill>
                  <a:srgbClr val="FFC000"/>
                </a:solidFill>
              </a:rPr>
              <a:t>)</a:t>
            </a:r>
          </a:p>
          <a:p>
            <a:r>
              <a:rPr lang="cs-CZ" sz="2000" dirty="0">
                <a:solidFill>
                  <a:srgbClr val="FFC000"/>
                </a:solidFill>
              </a:rPr>
              <a:t>R5-Media </a:t>
            </a:r>
            <a:r>
              <a:rPr lang="cs-CZ" sz="2000" dirty="0" err="1">
                <a:solidFill>
                  <a:srgbClr val="FFC000"/>
                </a:solidFill>
              </a:rPr>
              <a:t>Literacy</a:t>
            </a:r>
            <a:r>
              <a:rPr lang="cs-CZ" sz="2000" dirty="0">
                <a:solidFill>
                  <a:srgbClr val="FFC000"/>
                </a:solidFill>
              </a:rPr>
              <a:t> Bank-</a:t>
            </a:r>
            <a:r>
              <a:rPr lang="cs-CZ" sz="2000" dirty="0" err="1">
                <a:solidFill>
                  <a:srgbClr val="FFC000"/>
                </a:solidFill>
              </a:rPr>
              <a:t>an</a:t>
            </a:r>
            <a:r>
              <a:rPr lang="cs-CZ" sz="2000" dirty="0">
                <a:solidFill>
                  <a:srgbClr val="FFC000"/>
                </a:solidFill>
              </a:rPr>
              <a:t> open </a:t>
            </a:r>
            <a:r>
              <a:rPr lang="cs-CZ" sz="2000" dirty="0" err="1">
                <a:solidFill>
                  <a:srgbClr val="FFC000"/>
                </a:solidFill>
              </a:rPr>
              <a:t>educational</a:t>
            </a:r>
            <a:r>
              <a:rPr lang="cs-CZ" sz="2000" dirty="0">
                <a:solidFill>
                  <a:srgbClr val="FFC000"/>
                </a:solidFill>
              </a:rPr>
              <a:t> source </a:t>
            </a:r>
            <a:r>
              <a:rPr lang="cs-CZ" sz="2000" dirty="0" err="1">
                <a:solidFill>
                  <a:srgbClr val="FFC000"/>
                </a:solidFill>
              </a:rPr>
              <a:t>containing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digital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materials</a:t>
            </a:r>
            <a:r>
              <a:rPr lang="cs-CZ" sz="2000" dirty="0">
                <a:solidFill>
                  <a:srgbClr val="FFC000"/>
                </a:solidFill>
              </a:rPr>
              <a:t> (</a:t>
            </a:r>
            <a:r>
              <a:rPr lang="cs-CZ" sz="2000" dirty="0" err="1">
                <a:solidFill>
                  <a:srgbClr val="FFC000"/>
                </a:solidFill>
              </a:rPr>
              <a:t>instructional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presentations</a:t>
            </a:r>
            <a:r>
              <a:rPr lang="cs-CZ" sz="2000" dirty="0">
                <a:solidFill>
                  <a:srgbClr val="FFC000"/>
                </a:solidFill>
              </a:rPr>
              <a:t>, </a:t>
            </a:r>
            <a:r>
              <a:rPr lang="cs-CZ" sz="2000" dirty="0" err="1">
                <a:solidFill>
                  <a:srgbClr val="FFC000"/>
                </a:solidFill>
              </a:rPr>
              <a:t>videos</a:t>
            </a:r>
            <a:r>
              <a:rPr lang="cs-CZ" sz="2000" dirty="0">
                <a:solidFill>
                  <a:srgbClr val="FFC000"/>
                </a:solidFill>
              </a:rPr>
              <a:t>) </a:t>
            </a:r>
            <a:r>
              <a:rPr lang="cs-CZ" sz="2000" dirty="0" err="1">
                <a:solidFill>
                  <a:srgbClr val="FFC000"/>
                </a:solidFill>
              </a:rPr>
              <a:t>that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can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be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used</a:t>
            </a:r>
            <a:r>
              <a:rPr lang="cs-CZ" sz="2000" dirty="0">
                <a:solidFill>
                  <a:srgbClr val="FFC000"/>
                </a:solidFill>
              </a:rPr>
              <a:t> in </a:t>
            </a:r>
            <a:r>
              <a:rPr lang="cs-CZ" sz="2000" dirty="0" err="1">
                <a:solidFill>
                  <a:srgbClr val="FFC000"/>
                </a:solidFill>
              </a:rPr>
              <a:t>any</a:t>
            </a:r>
            <a:r>
              <a:rPr lang="cs-CZ" sz="2000" dirty="0">
                <a:solidFill>
                  <a:srgbClr val="FFC000"/>
                </a:solidFill>
              </a:rPr>
              <a:t> CLIL </a:t>
            </a:r>
            <a:r>
              <a:rPr lang="cs-CZ" sz="2000" dirty="0" err="1">
                <a:solidFill>
                  <a:srgbClr val="FFC000"/>
                </a:solidFill>
              </a:rPr>
              <a:t>lesson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or</a:t>
            </a:r>
            <a:r>
              <a:rPr lang="cs-CZ" sz="2000" dirty="0">
                <a:solidFill>
                  <a:srgbClr val="FFC000"/>
                </a:solidFill>
              </a:rPr>
              <a:t> by </a:t>
            </a:r>
            <a:r>
              <a:rPr lang="cs-CZ" sz="2000" dirty="0" err="1">
                <a:solidFill>
                  <a:srgbClr val="FFC000"/>
                </a:solidFill>
              </a:rPr>
              <a:t>general</a:t>
            </a:r>
            <a:r>
              <a:rPr lang="cs-CZ" sz="2000" dirty="0">
                <a:solidFill>
                  <a:srgbClr val="FFC000"/>
                </a:solidFill>
              </a:rPr>
              <a:t> public, </a:t>
            </a:r>
            <a:r>
              <a:rPr lang="cs-CZ" sz="2000" dirty="0" err="1">
                <a:solidFill>
                  <a:srgbClr val="FFC000"/>
                </a:solidFill>
              </a:rPr>
              <a:t>stakeholders</a:t>
            </a:r>
            <a:r>
              <a:rPr lang="cs-CZ" sz="2000" dirty="0">
                <a:solidFill>
                  <a:srgbClr val="FFC000"/>
                </a:solidFill>
              </a:rPr>
              <a:t> and </a:t>
            </a:r>
            <a:r>
              <a:rPr lang="cs-CZ" sz="2000" dirty="0" err="1">
                <a:solidFill>
                  <a:srgbClr val="FFC000"/>
                </a:solidFill>
              </a:rPr>
              <a:t>policy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makers</a:t>
            </a:r>
            <a:endParaRPr lang="cs-CZ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R6-an </a:t>
            </a:r>
            <a:r>
              <a:rPr lang="cs-CZ" sz="2000" dirty="0" err="1">
                <a:solidFill>
                  <a:srgbClr val="FFC000"/>
                </a:solidFill>
              </a:rPr>
              <a:t>eTwinning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group</a:t>
            </a:r>
            <a:r>
              <a:rPr lang="cs-CZ" sz="2000" dirty="0">
                <a:solidFill>
                  <a:srgbClr val="FFC000"/>
                </a:solidFill>
              </a:rPr>
              <a:t> and </a:t>
            </a:r>
            <a:r>
              <a:rPr lang="cs-CZ" sz="2000" dirty="0" err="1">
                <a:solidFill>
                  <a:srgbClr val="FFC000"/>
                </a:solidFill>
              </a:rPr>
              <a:t>eTwinning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event</a:t>
            </a:r>
            <a:endParaRPr lang="cs-CZ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R7-a </a:t>
            </a:r>
            <a:r>
              <a:rPr lang="cs-CZ" sz="2000" dirty="0" err="1">
                <a:solidFill>
                  <a:srgbClr val="FFC000"/>
                </a:solidFill>
              </a:rPr>
              <a:t>podcast</a:t>
            </a:r>
            <a:r>
              <a:rPr lang="cs-CZ" sz="2000" dirty="0">
                <a:solidFill>
                  <a:srgbClr val="FFC000"/>
                </a:solidFill>
              </a:rPr>
              <a:t> and </a:t>
            </a:r>
            <a:r>
              <a:rPr lang="cs-CZ" sz="2000" dirty="0" err="1">
                <a:solidFill>
                  <a:srgbClr val="FFC000"/>
                </a:solidFill>
              </a:rPr>
              <a:t>articles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for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school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magazines</a:t>
            </a:r>
            <a:r>
              <a:rPr lang="cs-CZ" sz="2000" dirty="0">
                <a:solidFill>
                  <a:srgbClr val="FFC000"/>
                </a:solidFill>
              </a:rPr>
              <a:t> and </a:t>
            </a:r>
            <a:r>
              <a:rPr lang="cs-CZ" sz="2000" dirty="0" err="1">
                <a:solidFill>
                  <a:srgbClr val="FFC000"/>
                </a:solidFill>
              </a:rPr>
              <a:t>local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newspapers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promoting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our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  <a:r>
              <a:rPr lang="cs-CZ" sz="2000" dirty="0" err="1">
                <a:solidFill>
                  <a:srgbClr val="FFC000"/>
                </a:solidFill>
              </a:rPr>
              <a:t>project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7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9522" y="332656"/>
            <a:ext cx="6732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MEZINÁRODNÍ SETKÁNÍ UČITELŮ</a:t>
            </a:r>
          </a:p>
          <a:p>
            <a:endParaRPr lang="cs-CZ" sz="4800" b="1" dirty="0">
              <a:solidFill>
                <a:schemeClr val="accent6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      16. – 18. 11. 2018  Pracovní setkání učitelů partnerských škol v Brně</a:t>
            </a:r>
          </a:p>
          <a:p>
            <a:r>
              <a:rPr lang="cs-CZ" sz="200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        </a:t>
            </a:r>
            <a:r>
              <a:rPr lang="cs-CZ" sz="2000" b="1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PROGRAM:</a:t>
            </a:r>
            <a:endParaRPr lang="cs-CZ" sz="2000" b="1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3" y="1760622"/>
            <a:ext cx="6953969" cy="46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4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69269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MEZINÁRODNÍ SETKÁNÍ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628800"/>
            <a:ext cx="7200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V průběhu trvání projektu se uskuteční </a:t>
            </a:r>
            <a:r>
              <a:rPr lang="cs-CZ" sz="2000" dirty="0" smtClean="0">
                <a:solidFill>
                  <a:srgbClr val="FF5050"/>
                </a:solidFill>
              </a:rPr>
              <a:t>4 společná mezinárodní setkání.</a:t>
            </a:r>
            <a:r>
              <a:rPr lang="cs-CZ" sz="2000" dirty="0" smtClean="0">
                <a:solidFill>
                  <a:schemeClr val="bg1"/>
                </a:solidFill>
              </a:rPr>
              <a:t> Každého se zúčastní 10 studentů </a:t>
            </a:r>
            <a:r>
              <a:rPr lang="cs-CZ" sz="2000" dirty="0" smtClean="0">
                <a:solidFill>
                  <a:schemeClr val="bg1"/>
                </a:solidFill>
              </a:rPr>
              <a:t>z </a:t>
            </a:r>
            <a:r>
              <a:rPr lang="cs-CZ" sz="2000" dirty="0" smtClean="0">
                <a:solidFill>
                  <a:schemeClr val="bg1"/>
                </a:solidFill>
              </a:rPr>
              <a:t>každé partnerské školy a 2 učitelé jako doprovod.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Studenti budou vybráni ve výběrovém řízení</a:t>
            </a:r>
            <a:r>
              <a:rPr lang="cs-CZ" sz="2000" dirty="0" smtClean="0">
                <a:solidFill>
                  <a:schemeClr val="bg1"/>
                </a:solidFill>
              </a:rPr>
              <a:t>, jehož podmínky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a termín budou zveřejněny v dostatečném předstihu před každým výjezdem na stránkách školy. Zúčastnit se mohou všichni studenti vyššího gymnázia.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</a:rPr>
              <a:t>Za každou školu budou ve zvláštním výběrovém řízení vybráni 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2 studenti – mentoři</a:t>
            </a:r>
            <a:r>
              <a:rPr lang="cs-CZ" sz="2000" dirty="0" smtClean="0">
                <a:solidFill>
                  <a:schemeClr val="bg1"/>
                </a:solidFill>
              </a:rPr>
              <a:t>, kteří se zúčastní všech projektových aktivit a všech výjezdů a budou k dispozici i po skončení projektu při přípravě a organizaci projektového týdne. Tito dva studenti by měli být z kvint anebo prvních ročníků, případně sext a druhých ročníků. Výběrové řízení bude zveřejněno na webových stránkách školy koncem listopadu.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332656"/>
            <a:ext cx="73448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2D05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ŘECKO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10. – 16. 2. 2019      10 studentů+2 učitelé</a:t>
            </a:r>
          </a:p>
          <a:p>
            <a:r>
              <a:rPr lang="cs-CZ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 </a:t>
            </a:r>
            <a:r>
              <a:rPr lang="cs-CZ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Literacy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&amp; </a:t>
            </a:r>
            <a:r>
              <a:rPr lang="cs-CZ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Movie-making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Lab</a:t>
            </a:r>
            <a:endParaRPr lang="cs-CZ" sz="2400" dirty="0">
              <a:solidFill>
                <a:schemeClr val="tx2">
                  <a:lumMod val="40000"/>
                  <a:lumOff val="6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cs-CZ" sz="2400" b="1" dirty="0">
              <a:solidFill>
                <a:schemeClr val="tx2">
                  <a:lumMod val="40000"/>
                  <a:lumOff val="6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Obrázek 4" descr="VÃ½sledek obrÃ¡zku pro Larissa map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6" y="1777962"/>
            <a:ext cx="3312368" cy="34277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707905" y="1628800"/>
            <a:ext cx="5184576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1-3. a) Workshop: Media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academic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life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attend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interdisciplinary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didactic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scenarios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on a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solve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humanities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physics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ICT.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Tutors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are</a:t>
            </a:r>
          </a:p>
          <a:p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certified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“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Pedagogical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Incorporation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ICTs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” (Ministry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Greece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):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Content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-WEB.2.0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tools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wikis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blogs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vlogs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shared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files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media,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platforms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safety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credibleness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offered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Wikimedia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User Group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Greece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b)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Outdoors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a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treasure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hunting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game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town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using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mobile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devices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applications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joining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event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keeping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diaries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next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“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storytelling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”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Methodology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Project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Learning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3-5. a)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Movie-making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Lab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Media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self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life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Cooperation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specialists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(PHD/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researchers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art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cinema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artists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media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content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creators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 and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artifacts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basics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making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video: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idea to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movie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writing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script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pre-production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post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stage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technical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part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movie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types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shots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frames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light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colorings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editing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animation</a:t>
            </a:r>
            <a:endParaRPr lang="cs-CZ" sz="1150" dirty="0" smtClean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presentation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short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movies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productions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plenary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session, feedback</a:t>
            </a: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presentation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event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school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teachers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parents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community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b)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Outdoors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activities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contain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Greek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cuisine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event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-a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photo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contest</a:t>
            </a:r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-visit and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shots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center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Larissa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Culture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day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visit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UNESCO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world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monument (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Meteora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rocks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):</a:t>
            </a:r>
          </a:p>
          <a:p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involvement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International Film Festival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Larissa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participation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panels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attendance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session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students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cs-CZ" sz="1150" dirty="0" err="1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productions</a:t>
            </a:r>
            <a:r>
              <a:rPr lang="cs-CZ" sz="1150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cs-CZ" sz="115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101" name="Picture 5" descr="http://mapaevropy.eu/wp-content/uploads/Vlajka-Rec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00" y="84397"/>
            <a:ext cx="2346981" cy="15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90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2397</Words>
  <Application>Microsoft Office PowerPoint</Application>
  <PresentationFormat>Předvádění na obrazovce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systému Office</vt:lpstr>
      <vt:lpstr>Rastrový obrázek</vt:lpstr>
      <vt:lpstr>WISA</vt:lpstr>
      <vt:lpstr>Prezentace aplikace PowerPoint</vt:lpstr>
      <vt:lpstr>Prezentace aplikace PowerPoint</vt:lpstr>
      <vt:lpstr>Partnerské školy: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WISA</dc:title>
  <dc:creator>Dembicka</dc:creator>
  <cp:lastModifiedBy>Dembicka</cp:lastModifiedBy>
  <cp:revision>15</cp:revision>
  <dcterms:created xsi:type="dcterms:W3CDTF">2018-11-05T18:53:19Z</dcterms:created>
  <dcterms:modified xsi:type="dcterms:W3CDTF">2018-11-06T17:50:57Z</dcterms:modified>
</cp:coreProperties>
</file>