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0"/>
  </p:notesMasterIdLst>
  <p:sldIdLst>
    <p:sldId id="256" r:id="rId2"/>
    <p:sldId id="269" r:id="rId3"/>
    <p:sldId id="277" r:id="rId4"/>
    <p:sldId id="276" r:id="rId5"/>
    <p:sldId id="278" r:id="rId6"/>
    <p:sldId id="279" r:id="rId7"/>
    <p:sldId id="283" r:id="rId8"/>
    <p:sldId id="280" r:id="rId9"/>
    <p:sldId id="282" r:id="rId10"/>
    <p:sldId id="257" r:id="rId11"/>
    <p:sldId id="258" r:id="rId12"/>
    <p:sldId id="261" r:id="rId13"/>
    <p:sldId id="262" r:id="rId14"/>
    <p:sldId id="287" r:id="rId15"/>
    <p:sldId id="288" r:id="rId16"/>
    <p:sldId id="291" r:id="rId17"/>
    <p:sldId id="264" r:id="rId18"/>
    <p:sldId id="266" r:id="rId19"/>
    <p:sldId id="271" r:id="rId20"/>
    <p:sldId id="272" r:id="rId21"/>
    <p:sldId id="284" r:id="rId22"/>
    <p:sldId id="285" r:id="rId23"/>
    <p:sldId id="286" r:id="rId24"/>
    <p:sldId id="289" r:id="rId25"/>
    <p:sldId id="290" r:id="rId26"/>
    <p:sldId id="273" r:id="rId27"/>
    <p:sldId id="292" r:id="rId28"/>
    <p:sldId id="293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31" autoAdjust="0"/>
    <p:restoredTop sz="95027" autoAdjust="0"/>
  </p:normalViewPr>
  <p:slideViewPr>
    <p:cSldViewPr>
      <p:cViewPr varScale="1">
        <p:scale>
          <a:sx n="87" d="100"/>
          <a:sy n="87" d="100"/>
        </p:scale>
        <p:origin x="-8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95057-1F78-4196-B862-E06A90098952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DA2CA-8F48-43B7-902F-579A5E4EC9F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508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</a:t>
            </a:r>
            <a:r>
              <a:rPr lang="cs-CZ" baseline="0" dirty="0" smtClean="0"/>
              <a:t> Marek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318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Mluví</a:t>
            </a:r>
            <a:r>
              <a:rPr lang="cs-CZ" baseline="0" dirty="0" smtClean="0"/>
              <a:t> Adam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0FF5A-1276-425F-955F-FBAEB00487C0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910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</a:t>
            </a:r>
            <a:r>
              <a:rPr lang="cs-CZ" baseline="0" dirty="0" smtClean="0"/>
              <a:t> Marek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925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Muví</a:t>
            </a:r>
            <a:r>
              <a:rPr lang="cs-CZ" dirty="0" smtClean="0"/>
              <a:t> Tomáš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178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Mluví</a:t>
            </a:r>
            <a:r>
              <a:rPr lang="cs-CZ" baseline="0" dirty="0" smtClean="0"/>
              <a:t> Tom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</a:t>
            </a:r>
            <a:r>
              <a:rPr lang="cs-CZ" baseline="0" dirty="0" smtClean="0"/>
              <a:t> Marek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652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Matěj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035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</a:t>
            </a:r>
            <a:r>
              <a:rPr lang="cs-CZ" baseline="0" dirty="0" smtClean="0"/>
              <a:t> Matěj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554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Matěj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186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</a:t>
            </a:r>
            <a:r>
              <a:rPr lang="cs-CZ" baseline="0" dirty="0" smtClean="0"/>
              <a:t> Matěj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03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Matěj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0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Pavlík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1889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Matěj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417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Tomáš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882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</a:t>
            </a:r>
            <a:r>
              <a:rPr lang="cs-CZ" baseline="0" dirty="0" smtClean="0"/>
              <a:t> Tomáš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445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Tomáš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163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Mluví Pavlík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068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Anežka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3606A-58A4-4564-A9E4-B800F8FFA38F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13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Adam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Kája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568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 Marek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A2CA-8F48-43B7-902F-579A5E4EC9F2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139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Mluví</a:t>
            </a:r>
            <a:r>
              <a:rPr lang="cs-CZ" baseline="0" dirty="0" smtClean="0"/>
              <a:t> Adam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0FF5A-1276-425F-955F-FBAEB00487C0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230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Mluví</a:t>
            </a:r>
            <a:r>
              <a:rPr lang="cs-CZ" baseline="0" dirty="0" smtClean="0"/>
              <a:t> Adam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0FF5A-1276-425F-955F-FBAEB00487C0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7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Ová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á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nice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DAFF1E3-97D7-47F2-8023-23EE9D9D6F67}" type="datetimeFigureOut">
              <a:rPr lang="cs-CZ" smtClean="0"/>
              <a:pPr/>
              <a:t>25.9.2015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839FA6-DFEB-46A1-AF47-AAE802D4ABF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4.png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21635" y="404664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latin typeface="+mj-lt"/>
              </a:rPr>
              <a:t>Projektový týden kvart Fyzika</a:t>
            </a:r>
            <a:endParaRPr lang="cs-CZ" sz="6000" dirty="0">
              <a:latin typeface="+mj-lt"/>
            </a:endParaRPr>
          </a:p>
        </p:txBody>
      </p:sp>
      <p:pic>
        <p:nvPicPr>
          <p:cNvPr id="1026" name="Picture 2" descr="C:\Users\Marek\Desktop\prezentave škola\GOPR15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4" t="7536" b="6520"/>
          <a:stretch/>
        </p:blipFill>
        <p:spPr bwMode="auto">
          <a:xfrm>
            <a:off x="2419628" y="2780928"/>
            <a:ext cx="4324893" cy="34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4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</a:bodyPr>
          <a:lstStyle/>
          <a:p>
            <a:r>
              <a:rPr lang="cs-CZ" sz="5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Elektronické součástky</a:t>
            </a:r>
            <a:endParaRPr lang="cs-CZ" sz="5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tempwebmiumusersrecovery.blob.core.windows.net/users/17008/assets/d41d8cd98f00b204e9800998ecf8427e/elsocastk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82" y1="30913" x2="13381" y2="26932"/>
                        <a14:foregroundMark x1="13525" y1="23653" x2="23165" y2="15222"/>
                        <a14:foregroundMark x1="13957" y1="30211" x2="22878" y2="19438"/>
                        <a14:foregroundMark x1="34101" y1="51522" x2="21007" y2="70726"/>
                        <a14:foregroundMark x1="27338" y1="45199" x2="20144" y2="55972"/>
                        <a14:foregroundMark x1="26187" y1="44731" x2="19137" y2="54801"/>
                        <a14:foregroundMark x1="57986" y1="15222" x2="45468" y2="31148"/>
                        <a14:foregroundMark x1="47338" y1="28806" x2="37410" y2="40281"/>
                        <a14:foregroundMark x1="67482" y1="38173" x2="70072" y2="38642"/>
                        <a14:foregroundMark x1="70072" y1="41452" x2="65468" y2="55504"/>
                        <a14:foregroundMark x1="68345" y1="40047" x2="63165" y2="55738"/>
                        <a14:foregroundMark x1="66906" y1="39578" x2="62158" y2="52693"/>
                        <a14:foregroundMark x1="33957" y1="49415" x2="34532" y2="49180"/>
                        <a14:foregroundMark x1="61151" y1="55035" x2="61871" y2="52927"/>
                        <a14:foregroundMark x1="65468" y1="55738" x2="64748" y2="57611"/>
                        <a14:foregroundMark x1="80863" y1="16628" x2="91367" y2="33724"/>
                        <a14:foregroundMark x1="91942" y1="34426" x2="95971" y2="40749"/>
                        <a14:foregroundMark x1="46763" y1="81499" x2="49496" y2="81967"/>
                        <a14:foregroundMark x1="51655" y1="82670" x2="65324" y2="66042"/>
                        <a14:foregroundMark x1="48921" y1="77752" x2="62734" y2="61593"/>
                        <a14:foregroundMark x1="4892" y1="86183" x2="26187" y2="85012"/>
                        <a14:foregroundMark x1="82302" y1="80328" x2="92230" y2="70023"/>
                        <a14:foregroundMark x1="55827" y1="77518" x2="59568" y2="73068"/>
                        <a14:foregroundMark x1="59137" y1="73536" x2="57842" y2="74707"/>
                        <a14:foregroundMark x1="80144" y1="80796" x2="80144" y2="83138"/>
                        <a14:foregroundMark x1="84173" y1="87119" x2="83885" y2="81499"/>
                        <a14:foregroundMark x1="85468" y1="86183" x2="85180" y2="78689"/>
                        <a14:foregroundMark x1="86619" y1="85012" x2="86475" y2="77518"/>
                        <a14:foregroundMark x1="88058" y1="84075" x2="87482" y2="76112"/>
                        <a14:foregroundMark x1="89065" y1="82670" x2="88921" y2="75878"/>
                        <a14:foregroundMark x1="90360" y1="81733" x2="89928" y2="74473"/>
                        <a14:foregroundMark x1="91655" y1="80328" x2="91079" y2="72600"/>
                        <a14:foregroundMark x1="92662" y1="79391" x2="92518" y2="71194"/>
                        <a14:foregroundMark x1="93957" y1="77752" x2="93525" y2="70492"/>
                        <a14:foregroundMark x1="94964" y1="77049" x2="94964" y2="70492"/>
                        <a14:foregroundMark x1="33525" y1="49415" x2="34820" y2="49415"/>
                        <a14:backgroundMark x1="15971" y1="24356" x2="20576" y2="19438"/>
                        <a14:backgroundMark x1="20144" y1="54801" x2="25612" y2="46838"/>
                        <a14:backgroundMark x1="45468" y1="31850" x2="46331" y2="30445"/>
                        <a14:backgroundMark x1="46619" y1="30211" x2="46619" y2="30211"/>
                        <a14:backgroundMark x1="71942" y1="31382" x2="71942" y2="31382"/>
                        <a14:backgroundMark x1="64460" y1="55035" x2="66331" y2="50117"/>
                        <a14:backgroundMark x1="62158" y1="55035" x2="66187" y2="43794"/>
                        <a14:backgroundMark x1="66331" y1="49180" x2="67914" y2="44262"/>
                        <a14:backgroundMark x1="63453" y1="63934" x2="52518" y2="77752"/>
                        <a14:backgroundMark x1="51799" y1="83138" x2="54676" y2="79625"/>
                        <a14:backgroundMark x1="54964" y1="79391" x2="58705" y2="74473"/>
                        <a14:backgroundMark x1="58993" y1="74707" x2="61295" y2="71429"/>
                        <a14:backgroundMark x1="61295" y1="71429" x2="63165" y2="69555"/>
                        <a14:backgroundMark x1="63309" y1="69321" x2="63453" y2="69087"/>
                        <a14:backgroundMark x1="63165" y1="69555" x2="65755" y2="66042"/>
                        <a14:backgroundMark x1="58849" y1="74473" x2="61583" y2="71194"/>
                        <a14:backgroundMark x1="80719" y1="82904" x2="80719" y2="82201"/>
                        <a14:backgroundMark x1="88489" y1="84543" x2="88345" y2="79157"/>
                        <a14:backgroundMark x1="89640" y1="83138" x2="89496" y2="77518"/>
                        <a14:backgroundMark x1="90647" y1="82201" x2="90791" y2="76581"/>
                        <a14:backgroundMark x1="91942" y1="81265" x2="92086" y2="75644"/>
                        <a14:backgroundMark x1="93094" y1="80094" x2="93094" y2="74707"/>
                        <a14:backgroundMark x1="94245" y1="79157" x2="94388" y2="73770"/>
                        <a14:backgroundMark x1="84460" y1="88056" x2="84748" y2="82201"/>
                        <a14:backgroundMark x1="85755" y1="86885" x2="85899" y2="81030"/>
                        <a14:backgroundMark x1="87050" y1="85714" x2="87194" y2="80094"/>
                        <a14:backgroundMark x1="88345" y1="83372" x2="88058" y2="81265"/>
                        <a14:backgroundMark x1="87914" y1="85012" x2="88345" y2="84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1285"/>
            <a:ext cx="5616624" cy="345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8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60" y="404664"/>
            <a:ext cx="9182472" cy="758952"/>
          </a:xfrm>
        </p:spPr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Vodič, LED dioda</a:t>
            </a:r>
            <a:endParaRPr lang="cs-CZ" sz="5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www.elima.cz/obchod/images/CY-BK_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94167" l="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01008"/>
            <a:ext cx="2895873" cy="289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5367" y="2435027"/>
            <a:ext cx="4246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cs typeface="Times New Roman" panose="02020603050405020304" pitchFamily="18" charset="0"/>
              </a:rPr>
              <a:t>E</a:t>
            </a:r>
            <a:r>
              <a:rPr lang="cs-CZ" sz="2400" dirty="0" smtClean="0">
                <a:cs typeface="Times New Roman" panose="02020603050405020304" pitchFamily="18" charset="0"/>
              </a:rPr>
              <a:t>lektronická součástka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 smtClean="0">
                <a:cs typeface="Times New Roman" panose="02020603050405020304" pitchFamily="18" charset="0"/>
              </a:rPr>
              <a:t>Vede elektrický proud</a:t>
            </a:r>
            <a:endParaRPr lang="cs-CZ" sz="2400" dirty="0">
              <a:cs typeface="Times New Roman" panose="02020603050405020304" pitchFamily="18" charset="0"/>
            </a:endParaRPr>
          </a:p>
        </p:txBody>
      </p:sp>
      <p:sp>
        <p:nvSpPr>
          <p:cNvPr id="5" name="AutoShape 4" descr="data:image/jpeg;base64,/9j/4AAQSkZJRgABAQAAAQABAAD/2wCEAAkGBxMQEBQUDxAWFg8QEBYUDxIXFBIWFBgTGBQWFhQXFhUaHCggGBsmHRkTITEhJSkrLjouFx80ODMuNyguOisBCgoKDg0OGxAQGysmICQuLDQ3LCwsLCwsLC8sLCwsLCwtLCwsLCwsLzQsLCwsNCwsLCwsLCwsLCwsLCwsLCwsLP/AABEIAOEA4QMBIgACEQEDEQH/xAAcAAEAAQUBAQAAAAAAAAAAAAAABgECAwQHBQj/xAA+EAACAQIDBgMFBwIDCQAAAAAAAQIDEQQhMQUGEkFRYQcTIkJxgbHBFCMyUpGh8OHxNJLRM2Jjc3SCsrPC/8QAGQEBAAMBAQAAAAAAAAAAAAAAAAMEBQIB/8QAIxEBAAMBAAICAgIDAAAAAAAAAAECAxEEIRIxQWETMiJCgf/aAAwDAQACEQMRAD8A7iAAAAAAAAAAAAAAAAAAAAAAAAAAAAAAFABUwKrm3pGOt8ujum+XcyUqqkrrRq6fbkBeAAAAAAAAAAAAAAAAAAAAAAAAAAAAAAAAAUAM83G7QUeJuXDSpZ1ZtavlCPV/2M+Lxii7XWUeOo3pGC1bfLt7n0PNo01VcZyjw043lh6TyV7382ouXZPr1eXFp79Ooj8yvoynVanWi1GT+5oW5WvxVXpftostWbn268+CnHinFpT1UYrvLrbkRfbW9UIKXBVSw0LfaMVrJu+VLDxt65vS+iTetjl9ffDE1sbTqYeKhSoTfkUXxSpxjJ2c6quuOo73bvfOy7xfyxH5TUwtZ9DJlSKbk7aq4uNTzVFRg0qeblN651Gnwp5XstL9LXlZNW3yjsIbVms8kAB05AAAAAAAAAAAAAAAAAAAAAAAAAAANXG4pU43teTdoRWspPRL+aGy2Rra+Pg5O8+GlTpcdape3BSk3bhf5p2su1+pxe3IdVr2R1Y2c6s4rDwk3Uk/TGpUX4pNvJUoWy627ZwbenfJ1YSVNyhh72bvapXdnZW9iDV8umb7+ZvPvA8VPnDCwS8ii9OGKX3lRK+nKKvqtXa0XqUvPfG3agn+KV05v8sUno7PT+1DTb5f4x9NLHxv9pa069TENeZUfl09He1OCu21FaX79kaW0NqK3BQTjC7XF7UuV30y+fIzbZxl48CaVOOUacbPPrJ8/wCa6lN293auOl6HGFKLSniKsuGnHql+edtIr9jqlPyk10+PqE28GqkXiFSeIl6+Kq8PFWi5U7KPHKzc9eKyslbNt2S7oQbc3YVDZ1NxwWHq1q0195iJxVNS6Lina0O0U/iS7BKte9Z01fSEFJ2/75W4v8qLtI5DK0t8rdbgAO3AAAAAAAAAAAAAAAAAAAAAAAAAUbFzz9ubUhhaUqk87L0xWrfJLu3ZHNrREdl7ETM8h5u9m8McJC3Dx1aiflw9l6X43yX+hzHHbQqSpXrSXApSqVZZ8Mqmkqk1xXlpFW6JJWLcVi516069eT45ycVCPqatkoQz0WmVufWTPN2pjISspyiqcc1H2ePWT09T05dH0Rla7W1tyPpt+P4tc69tHt504xq+up6KF7xbaUqsvzT6K2isklex522KvHm5cFKOUL5PT2af4l3lK3w0KVtoxlNuMso2Uakoq8evlQ0i++umnKfbh+G0q86eKx6cKKkp08PJXqVGn6ZVm9E9eG13loT5ZzMuN/IrSOQ87cHwtnjLVscpUsM84Ur2q1Fqm+cIv9fcdk2Lu5hcGksNh6dO3NRXF/mef7nqqJcXq1iGTfSbT7UsVAOnAAAAAAAAAAAAAAAAAAAAAAAAC2crIxRq+q18mr+4uq1El2NP7Sk7K3W2V7aXt/qBu1ZqKbbskrt9jk+8u3fttR8N1h6UrKT9K1s+G2bk9E9dbZtW3N9t641HPC0ZNQTX2ma68VnRp9W2nd6KzOe7Y2pCnHh4k5qPphG/DBtW159L+/uZ3k3m9vhVqeJjFI/kv/xsbQ2wqF3FZySUIPJqNtZP2Y6afu7tQ6Tq16iWc6k2oxhFd8oxivl2N/Y+x8VtKu44em6k27yle0Ir805y5aZa5aHe9x9wKGzUpv73Fv8AFWlyurNU17K1z1d3dkuWPPTnfyu+ka8OPDBUHHE7QipV01KjQ1jTfKU+Up9s0jqiiiqKluI4z7Wm09kAB65AAAAAAAAAAAAAAAAAAAAAAAADFVqWRWrUsvmRHeveiOGXDG0q8leEeUV+aX0XyRxe8VjsvYrMzyGbeXeGGGjnaVWSfBC/7y6L+I5ZjNq1nWdZ1pKpf0yi7PtGPRLoU2hjm3KdWTlOTbfVv6Ij20MdZXvrkn07LuZemt9revpeplFI9m28XKThTwqbdSNpQprim6l25JJXk9bp9H2ZLd0fCepVcKm0JOCdp+Qr8bV7/eSv6eWSN/wHwiqTxNeVK/Bw06VV8m85xi+tuG/wOw06SV7LUv458r7Q7bTM8aeyNj0cLSVOhTjCCvlGKWbd231d+Z6ABYVgAAAAAAAAAAAAAAAAAAAAAAAAAtk7AVuUkzWlU4m1yXtdH1IhvhvnGjejh5p19Jzyapuy0XOV7+4j00rSvZdVrNp5DJvnvesM/LoNSxHPnGF1rLvpkcxxMnFynOTlVld8LvfPm7/LsW1q8acnKbbqNuTvnnzu3q3r8CN4/aTu5N3k+5l3vba36XaUikLtoY/nJ5vTue1uNuNW2pPjrcUMJzmrJys/wwv8by+um54f7gz2hUWIxScML+KMWmnVfZ+zDTPny6necFgoUYRhTioxjFRSSSSS0SXJF7HCKwh11/ELdm4Cnh6caVGChSgrRitF/U2wC0rAAAAAAAAAAAAAAAAAAAAAAAAAAAozWr1L5Lpm+iNiUv05nL9998eJuhhJem9qtVat2/DB9O/6dSLXaucdl3Sk2nkM++G+PDxUMJL1aVKqt6c81F/m78uWekBbUFxSfr15O3O/dmOrPgiks2/2f8ueFtPG8CtdcTd7a2y1Zl9vtbsr1a1pVdtTaWttVbh662zJZ4bbhSxc44rGQfkXUqNOSyqvVSf/AA/m+2uXwz8PftUo4nHR+5k+KnRft2taU1+TWy55cte6QhbRZLkaOOMVhW11mfTHhKChGyWiS6aKyVuXuM4BYVwAAAAAAAAAAAAAAAAAAAAAAAAAADHUqJJttJJXbbskveK9aMIuU5JRirybySXdnJt898JYpulQbjhufJzs+fSPb9SDbeuUdl3nnN55DY333zde9HDSao5qdRPOfZdIfM5/iayhpr1/nMvxOJUV35sju0cfa6Vr536f3MyPntb5WX4rWleQvx20XHKLzf8ALnQPDbw9dVxxe0abcW1LDYeSd5c1OpF+zpaPxZu+GnhpJOOKx9NKd+KhRld8OWU6i69Ivs3np16jQUc9X1NLLGKwqaa99QphqPCu7/ljOAWEAAAAAAAAAAAAAAAAAAAAAAAAAAUuAMGNxUKUHOpJRhFNyk9EjHtHaFPD05VKslGEVm3+yS5t9Dj29m9FTGztnGhFvy6d9f8Ael1fy5FbfyIyj9pc8pvLPvhvZPGS4Kd44aLyjzlb2p/REQr4jJpf1+BbiMT06/FnhV8TKpLgpRcpSdkopyblyUUlfPQzqUttb5WXf8c68hdjcZKTUY5ybssnroku+h1Xwy8OvJcMVj6b+0O/kUZcLVOzvGcrXvOyVs8vfps+GvhysKliMWlPF5OnTkk1Rvne+d6nV8tF1fTMPQ4Vdr1ZmpnlFYU9NZsvoUuFZ6t3MoBMhAAAAAAAAAAAAAAAAAAAAAAAAACgFTR2rtKnhqbqVpWhH9W+SS5tlm2trUsLSdStKyX4Vzk+SS5s4vvNvBUxtXjqZQX+zgtIr6t82VvI8iM45H2lyym8/pm3o3kqY2peXppR/wBnTvkl1fWXf9CMYrE258mY8TirczzMN52LrRo4aDlObtGK555t/lS1bM6mdtbfKy9MxSOKSqVK81Toxc5zlwwjFXcpapRXuv8Ao+52jw+3Cjs+KrYhKeNktfxRpq34YPm83eT62NncHcens6nxySqYueUqqtaKfsU+i6vV2J5h4tRz6vLouhq55xWFHTSZUw1Lh1ebt7jMASogAAAAAAAAAAAAAAAAAAAAAAAAAowFzy9vbapYSk51X2hFW4pS6RX15FN4duU8FS46mbeUIrWUrfLqziu3tt1MXUdStK/KK9mK6JFXyPI/jjkfabLKbz2fpfvDt2pjKjnVeSvwQT9MY9F9XzI7i8T3GKxNkefs3AV9o4iOHwseKc7vN2ioq15zdsoq/wC61KGWU6W7K7aYpCmBwdbH4iNDCwcpzfeyXOUn7MV1fbqfQu4m5NDZdG0UpYmcV59drOT14Y/lgny/Uv3G3Po7LocFO0q07OvWa9UpW0X5Yq2S+pJ0jUzzisKGmk2lZ5Kve2ZkAJUYAAAAAAAAAAAAAAAAAAAAAAAAAABrY/FQpU5VKkrQhFuT7L5mw2ci8Rt6vtFTyKMvuKUnxyTynNf/ACiHbWM69d50+c8eLvXvBLG1nN5QWVOPSK0+L1f9CMYmvbmXYmvY8qlSq4uvChhoudWrLhil+ru+SSTbfRGZSltLdloTMUquwWDr4+vGhhYOc5P4Jc5SeiitT6I3H3PpbLoKFNcVaedes7cUpdF0itEvqY/D/cynsvD8KtLE1EniK1s5PXhj0gru36krSNXPOKwoaaTaVQASIwAAAAAAAAAAAAAAAAAAAAAAAAAAAABBfEfej7PT8ijL76pH1tawg/q8/h8Dj1apY9Leau5YvEOTbtiKqu3yVSSX7Eax+KsvkjIvM639tHOsUqwY7EttRgm5ydopK7u8kkubeSO8+GG4sdm0fMrpSxtZfePXy45fdxfzfN+4jHgxuU8toYqL4pJ/ZIO2SvnVa5N2aj2bfNHYzQxyisKmunZ4okVAJ0IAAAAAAAAAAAAAAAAAAAAAAAAAAAAAAAD5v3m/xWI/6qt/7ZEQ2vp8H9CoMnH+7Sn+j6u2F/haH/Ip/wDgj0ADVj6Z0/YAD14AAAAAAAAAAAAAAAAAAAAAAAAAAAAAAAA//9k="/>
          <p:cNvSpPr>
            <a:spLocks noChangeAspect="1" noChangeArrowheads="1"/>
          </p:cNvSpPr>
          <p:nvPr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data:image/jpeg;base64,/9j/4AAQSkZJRgABAQAAAQABAAD/2wCEAAkGBxMQEBQUDxAWFg8QEBYUDxIXFBIWFBgTGBQWFhQXFhUaHCggGBsmHRkTITEhJSkrLjouFx80ODMuNyguOisBCgoKDg0OGxAQGysmICQuLDQ3LCwsLCwsLC8sLCwsLCwtLCwsLCwsLzQsLCwsNCwsLCwsLCwsLCwsLCwsLCwsLP/AABEIAOEA4QMBIgACEQEDEQH/xAAcAAEAAQUBAQAAAAAAAAAAAAAABgECAwQHBQj/xAA+EAACAQIDBgMFBwIDCQAAAAAAAQIDEQQhMQUGEkFRYQcTIkJxgbHBFCMyUpGh8OHxNJLRM2Jjc3SCsrPC/8QAGQEBAAMBAQAAAAAAAAAAAAAAAAMEBQIB/8QAIxEBAAMBAAICAgIDAAAAAAAAAAECAxEEIRIxQWETMiJCgf/aAAwDAQACEQMRAD8A7iAAAAAAAAAAAAAAAAAAAAAAAAAAAAAAFABUwKrm3pGOt8ujum+XcyUqqkrrRq6fbkBeAAAAAAAAAAAAAAAAAAAAAAAAAAAAAAAAAUAM83G7QUeJuXDSpZ1ZtavlCPV/2M+Lxii7XWUeOo3pGC1bfLt7n0PNo01VcZyjw043lh6TyV7382ouXZPr1eXFp79Ooj8yvoynVanWi1GT+5oW5WvxVXpftostWbn268+CnHinFpT1UYrvLrbkRfbW9UIKXBVSw0LfaMVrJu+VLDxt65vS+iTetjl9ffDE1sbTqYeKhSoTfkUXxSpxjJ2c6quuOo73bvfOy7xfyxH5TUwtZ9DJlSKbk7aq4uNTzVFRg0qeblN651Gnwp5XstL9LXlZNW3yjsIbVms8kAB05AAAAAAAAAAAAAAAAAAAAAAAAAAANXG4pU43teTdoRWspPRL+aGy2Rra+Pg5O8+GlTpcdape3BSk3bhf5p2su1+pxe3IdVr2R1Y2c6s4rDwk3Uk/TGpUX4pNvJUoWy627ZwbenfJ1YSVNyhh72bvapXdnZW9iDV8umb7+ZvPvA8VPnDCwS8ii9OGKX3lRK+nKKvqtXa0XqUvPfG3agn+KV05v8sUno7PT+1DTb5f4x9NLHxv9pa069TENeZUfl09He1OCu21FaX79kaW0NqK3BQTjC7XF7UuV30y+fIzbZxl48CaVOOUacbPPrJ8/wCa6lN293auOl6HGFKLSniKsuGnHql+edtIr9jqlPyk10+PqE28GqkXiFSeIl6+Kq8PFWi5U7KPHKzc9eKyslbNt2S7oQbc3YVDZ1NxwWHq1q0195iJxVNS6Lina0O0U/iS7BKte9Z01fSEFJ2/75W4v8qLtI5DK0t8rdbgAO3AAAAAAAAAAAAAAAAAAAAAAAAAUbFzz9ubUhhaUqk87L0xWrfJLu3ZHNrREdl7ETM8h5u9m8McJC3Dx1aiflw9l6X43yX+hzHHbQqSpXrSXApSqVZZ8Mqmkqk1xXlpFW6JJWLcVi516069eT45ycVCPqatkoQz0WmVufWTPN2pjISspyiqcc1H2ePWT09T05dH0Rla7W1tyPpt+P4tc69tHt504xq+up6KF7xbaUqsvzT6K2isklex522KvHm5cFKOUL5PT2af4l3lK3w0KVtoxlNuMso2Uakoq8evlQ0i++umnKfbh+G0q86eKx6cKKkp08PJXqVGn6ZVm9E9eG13loT5ZzMuN/IrSOQ87cHwtnjLVscpUsM84Ur2q1Fqm+cIv9fcdk2Lu5hcGksNh6dO3NRXF/mef7nqqJcXq1iGTfSbT7UsVAOnAAAAAAAAAAAAAAAAAAAAAAAAC2crIxRq+q18mr+4uq1El2NP7Sk7K3W2V7aXt/qBu1ZqKbbskrt9jk+8u3fttR8N1h6UrKT9K1s+G2bk9E9dbZtW3N9t641HPC0ZNQTX2ma68VnRp9W2nd6KzOe7Y2pCnHh4k5qPphG/DBtW159L+/uZ3k3m9vhVqeJjFI/kv/xsbQ2wqF3FZySUIPJqNtZP2Y6afu7tQ6Tq16iWc6k2oxhFd8oxivl2N/Y+x8VtKu44em6k27yle0Ir805y5aZa5aHe9x9wKGzUpv73Fv8AFWlyurNU17K1z1d3dkuWPPTnfyu+ka8OPDBUHHE7QipV01KjQ1jTfKU+Up9s0jqiiiqKluI4z7Wm09kAB65AAAAAAAAAAAAAAAAAAAAAAAADFVqWRWrUsvmRHeveiOGXDG0q8leEeUV+aX0XyRxe8VjsvYrMzyGbeXeGGGjnaVWSfBC/7y6L+I5ZjNq1nWdZ1pKpf0yi7PtGPRLoU2hjm3KdWTlOTbfVv6Ij20MdZXvrkn07LuZemt9revpeplFI9m28XKThTwqbdSNpQprim6l25JJXk9bp9H2ZLd0fCepVcKm0JOCdp+Qr8bV7/eSv6eWSN/wHwiqTxNeVK/Bw06VV8m85xi+tuG/wOw06SV7LUv458r7Q7bTM8aeyNj0cLSVOhTjCCvlGKWbd231d+Z6ABYVgAAAAAAAAAAAAAAAAAAAAAAAAAtk7AVuUkzWlU4m1yXtdH1IhvhvnGjejh5p19Jzyapuy0XOV7+4j00rSvZdVrNp5DJvnvesM/LoNSxHPnGF1rLvpkcxxMnFynOTlVld8LvfPm7/LsW1q8acnKbbqNuTvnnzu3q3r8CN4/aTu5N3k+5l3vba36XaUikLtoY/nJ5vTue1uNuNW2pPjrcUMJzmrJys/wwv8by+um54f7gz2hUWIxScML+KMWmnVfZ+zDTPny6necFgoUYRhTioxjFRSSSSS0SXJF7HCKwh11/ELdm4Cnh6caVGChSgrRitF/U2wC0rAAAAAAAAAAAAAAAAAAAAAAAAAAAozWr1L5Lpm+iNiUv05nL9998eJuhhJem9qtVat2/DB9O/6dSLXaucdl3Sk2nkM++G+PDxUMJL1aVKqt6c81F/m78uWekBbUFxSfr15O3O/dmOrPgiks2/2f8ueFtPG8CtdcTd7a2y1Zl9vtbsr1a1pVdtTaWttVbh662zJZ4bbhSxc44rGQfkXUqNOSyqvVSf/AA/m+2uXwz8PftUo4nHR+5k+KnRft2taU1+TWy55cte6QhbRZLkaOOMVhW11mfTHhKChGyWiS6aKyVuXuM4BYVwAAAAAAAAAAAAAAAAAAAAAAAAAADHUqJJttJJXbbskveK9aMIuU5JRirybySXdnJt898JYpulQbjhufJzs+fSPb9SDbeuUdl3nnN55DY333zde9HDSao5qdRPOfZdIfM5/iayhpr1/nMvxOJUV35sju0cfa6Vr536f3MyPntb5WX4rWleQvx20XHKLzf8ALnQPDbw9dVxxe0abcW1LDYeSd5c1OpF+zpaPxZu+GnhpJOOKx9NKd+KhRld8OWU6i69Ivs3np16jQUc9X1NLLGKwqaa99QphqPCu7/ljOAWEAAAAAAAAAAAAAAAAAAAAAAAAAAUuAMGNxUKUHOpJRhFNyk9EjHtHaFPD05VKslGEVm3+yS5t9Dj29m9FTGztnGhFvy6d9f8Ael1fy5FbfyIyj9pc8pvLPvhvZPGS4Kd44aLyjzlb2p/REQr4jJpf1+BbiMT06/FnhV8TKpLgpRcpSdkopyblyUUlfPQzqUttb5WXf8c68hdjcZKTUY5ybssnroku+h1Xwy8OvJcMVj6b+0O/kUZcLVOzvGcrXvOyVs8vfps+GvhysKliMWlPF5OnTkk1Rvne+d6nV8tF1fTMPQ4Vdr1ZmpnlFYU9NZsvoUuFZ6t3MoBMhAAAAAAAAAAAAAAAAAAAAAAAAACgFTR2rtKnhqbqVpWhH9W+SS5tlm2trUsLSdStKyX4Vzk+SS5s4vvNvBUxtXjqZQX+zgtIr6t82VvI8iM45H2lyym8/pm3o3kqY2peXppR/wBnTvkl1fWXf9CMYrE258mY8TirczzMN52LrRo4aDlObtGK555t/lS1bM6mdtbfKy9MxSOKSqVK81Toxc5zlwwjFXcpapRXuv8Ao+52jw+3Cjs+KrYhKeNktfxRpq34YPm83eT62NncHcens6nxySqYueUqqtaKfsU+i6vV2J5h4tRz6vLouhq55xWFHTSZUw1Lh1ebt7jMASogAAAAAAAAAAAAAAAAAAAAAAAAAowFzy9vbapYSk51X2hFW4pS6RX15FN4duU8FS46mbeUIrWUrfLqziu3tt1MXUdStK/KK9mK6JFXyPI/jjkfabLKbz2fpfvDt2pjKjnVeSvwQT9MY9F9XzI7i8T3GKxNkefs3AV9o4iOHwseKc7vN2ioq15zdsoq/wC61KGWU6W7K7aYpCmBwdbH4iNDCwcpzfeyXOUn7MV1fbqfQu4m5NDZdG0UpYmcV59drOT14Y/lgny/Uv3G3Po7LocFO0q07OvWa9UpW0X5Yq2S+pJ0jUzzisKGmk2lZ5Kve2ZkAJUYAAAAAAAAAAAAAAAAAAAAAAAAAABrY/FQpU5VKkrQhFuT7L5mw2ci8Rt6vtFTyKMvuKUnxyTynNf/ACiHbWM69d50+c8eLvXvBLG1nN5QWVOPSK0+L1f9CMYmvbmXYmvY8qlSq4uvChhoudWrLhil+ru+SSTbfRGZSltLdloTMUquwWDr4+vGhhYOc5P4Jc5SeiitT6I3H3PpbLoKFNcVaedes7cUpdF0itEvqY/D/cynsvD8KtLE1EniK1s5PXhj0gru36krSNXPOKwoaaTaVQASIwAAAAAAAAAAAAAAAAAAAAAAAAAAAABBfEfej7PT8ijL76pH1tawg/q8/h8Dj1apY9Leau5YvEOTbtiKqu3yVSSX7Eax+KsvkjIvM639tHOsUqwY7EttRgm5ydopK7u8kkubeSO8+GG4sdm0fMrpSxtZfePXy45fdxfzfN+4jHgxuU8toYqL4pJ/ZIO2SvnVa5N2aj2bfNHYzQxyisKmunZ4okVAJ0IAAAAAAAAAAAAAAAAAAAAAAAAAAAAAAAD5v3m/xWI/6qt/7ZEQ2vp8H9CoMnH+7Sn+j6u2F/haH/Ip/wDgj0ADVj6Z0/YAD14AAAAAAAAAAAAAAAAAAAAAAAAAAAAAAAA//9k="/>
          <p:cNvSpPr>
            <a:spLocks noChangeAspect="1" noChangeArrowheads="1"/>
          </p:cNvSpPr>
          <p:nvPr/>
        </p:nvSpPr>
        <p:spPr bwMode="auto">
          <a:xfrm>
            <a:off x="307975" y="-1219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07975" y="1638300"/>
            <a:ext cx="4840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Vodič</a:t>
            </a:r>
            <a:endParaRPr lang="cs-CZ" sz="3200" dirty="0"/>
          </a:p>
        </p:txBody>
      </p:sp>
      <p:pic>
        <p:nvPicPr>
          <p:cNvPr id="9" name="Picture 2" descr="https://encrypted-tbn1.gstatic.com/images?q=tbn:ANd9GcRknHAalYTFR6kjpD4OFRHJ-yW204xicFYNmxyE343fYkkdNTVVrw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12161" y="3429000"/>
            <a:ext cx="2952328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644008" y="1638299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LED dioda</a:t>
            </a:r>
            <a:endParaRPr lang="cs-CZ" sz="3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2450704"/>
            <a:ext cx="4585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 smtClean="0"/>
              <a:t>Vyzařuje světlo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 smtClean="0"/>
              <a:t>Vyšší účinnost (až o 35% více než žárovka)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105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365792"/>
            <a:ext cx="8534400" cy="758952"/>
          </a:xfrm>
        </p:spPr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Kondenzátory</a:t>
            </a:r>
            <a:endParaRPr lang="cs-CZ" sz="5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9552" y="3049796"/>
            <a:ext cx="1832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cs typeface="Times New Roman" panose="02020603050405020304" pitchFamily="18" charset="0"/>
              </a:rPr>
              <a:t>k</a:t>
            </a:r>
            <a:r>
              <a:rPr lang="cs-CZ" sz="2800" dirty="0" smtClean="0">
                <a:cs typeface="Times New Roman" panose="02020603050405020304" pitchFamily="18" charset="0"/>
              </a:rPr>
              <a:t>eramický</a:t>
            </a:r>
            <a:endParaRPr lang="cs-CZ" sz="2800" dirty="0"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56176" y="3049796"/>
            <a:ext cx="2331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smtClean="0">
                <a:cs typeface="Times New Roman" panose="02020603050405020304" pitchFamily="18" charset="0"/>
              </a:rPr>
              <a:t>elektrolytický</a:t>
            </a:r>
            <a:endParaRPr lang="cs-CZ" sz="2800" dirty="0"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www.conrad.de/medias/global/ce/4000_4999/4700/4730/4731/473170_BB_00_FB.EPS_25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000" r="95200">
                        <a14:foregroundMark x1="60800" y1="36800" x2="88800" y2="22400"/>
                        <a14:foregroundMark x1="67200" y1="44000" x2="91600" y2="30000"/>
                        <a14:foregroundMark x1="50000" y1="34400" x2="46800" y2="3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89040"/>
            <a:ext cx="2856674" cy="2856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oselectronic.cz/a_info/img_data/zzz/562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67" b="98667" l="2667" r="99333">
                        <a14:foregroundMark x1="34667" y1="81667" x2="5366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28575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00576" y="1652607"/>
            <a:ext cx="5096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 smtClean="0">
                <a:cs typeface="Times New Roman" panose="02020603050405020304" pitchFamily="18" charset="0"/>
              </a:rPr>
              <a:t>Uchovávají el. </a:t>
            </a:r>
            <a:r>
              <a:rPr lang="cs-CZ" sz="2400" dirty="0">
                <a:cs typeface="Times New Roman" panose="02020603050405020304" pitchFamily="18" charset="0"/>
              </a:rPr>
              <a:t>n</a:t>
            </a:r>
            <a:r>
              <a:rPr lang="cs-CZ" sz="2400" dirty="0" smtClean="0">
                <a:cs typeface="Times New Roman" panose="02020603050405020304" pitchFamily="18" charset="0"/>
              </a:rPr>
              <a:t>áboj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400" dirty="0" smtClean="0"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 smtClean="0">
                <a:cs typeface="Times New Roman" panose="02020603050405020304" pitchFamily="18" charset="0"/>
              </a:rPr>
              <a:t>Dočasný zdroj napětí v el. obvodu</a:t>
            </a:r>
            <a:endParaRPr lang="cs-CZ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9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365792"/>
            <a:ext cx="8534400" cy="758952"/>
          </a:xfrm>
        </p:spPr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Tranzistor, Rezistor</a:t>
            </a:r>
            <a:endParaRPr lang="cs-CZ" sz="5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www.vo.gme.cz/dokumentace/210/210-016/pctdetail.210-016.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92" b="100000" l="0" r="100000">
                        <a14:foregroundMark x1="5000" y1="78333" x2="54688" y2="39375"/>
                        <a14:foregroundMark x1="10313" y1="83333" x2="62656" y2="43125"/>
                        <a14:foregroundMark x1="16250" y1="89583" x2="70781" y2="47708"/>
                        <a14:backgroundMark x1="52656" y1="57083" x2="56563" y2="53750"/>
                        <a14:backgroundMark x1="55156" y1="45625" x2="8438" y2="8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2996"/>
            <a:ext cx="3792421" cy="2844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71965" y="2708920"/>
            <a:ext cx="3551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cs typeface="Times New Roman" panose="02020603050405020304" pitchFamily="18" charset="0"/>
              </a:rPr>
              <a:t>S</a:t>
            </a:r>
            <a:r>
              <a:rPr lang="cs-CZ" sz="2400" dirty="0" smtClean="0">
                <a:cs typeface="Times New Roman" panose="02020603050405020304" pitchFamily="18" charset="0"/>
              </a:rPr>
              <a:t>louží jako spínač nebo zesilovač</a:t>
            </a:r>
            <a:endParaRPr lang="cs-CZ" sz="2400" dirty="0"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71566" y="191683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Tranzistor</a:t>
            </a:r>
            <a:endParaRPr lang="cs-CZ" sz="3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127860" y="191683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Rezistor</a:t>
            </a:r>
            <a:endParaRPr lang="cs-CZ" sz="3200" dirty="0"/>
          </a:p>
        </p:txBody>
      </p:sp>
      <p:sp>
        <p:nvSpPr>
          <p:cNvPr id="6" name="Obdélník 5"/>
          <p:cNvSpPr/>
          <p:nvPr/>
        </p:nvSpPr>
        <p:spPr>
          <a:xfrm>
            <a:off x="5398255" y="2708919"/>
            <a:ext cx="291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2400" dirty="0" smtClean="0">
                <a:cs typeface="Times New Roman" panose="02020603050405020304" pitchFamily="18" charset="0"/>
              </a:rPr>
              <a:t>Omezuje </a:t>
            </a:r>
            <a:r>
              <a:rPr lang="cs-CZ" sz="2400" dirty="0">
                <a:cs typeface="Times New Roman" panose="02020603050405020304" pitchFamily="18" charset="0"/>
              </a:rPr>
              <a:t>velikost el. proudu</a:t>
            </a:r>
          </a:p>
        </p:txBody>
      </p:sp>
      <p:pic>
        <p:nvPicPr>
          <p:cNvPr id="8" name="Picture 2" descr="http://www.led-tech.cz/1898-403469-large/rezistor-uhlikovy-0-25w-100-ohm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667" y1="40333" x2="0" y2="17000"/>
                        <a14:foregroundMark x1="46667" y1="32667" x2="8667" y2="4667"/>
                        <a14:foregroundMark x1="59000" y1="24333" x2="35000" y2="6000"/>
                        <a14:foregroundMark x1="76000" y1="35333" x2="98333" y2="51333"/>
                        <a14:foregroundMark x1="60667" y1="41333" x2="59000" y2="43333"/>
                        <a14:foregroundMark x1="47000" y1="52667" x2="72667" y2="72667"/>
                        <a14:foregroundMark x1="71333" y1="14667" x2="60000" y2="6333"/>
                        <a14:foregroundMark x1="72333" y1="15000" x2="99000" y2="34000"/>
                        <a14:foregroundMark x1="85667" y1="8333" x2="98333" y2="17000"/>
                        <a14:foregroundMark x1="63667" y1="45333" x2="97333" y2="70000"/>
                        <a14:foregroundMark x1="1000" y1="35667" x2="38667" y2="65667"/>
                        <a14:foregroundMark x1="40000" y1="66667" x2="47667" y2="73333"/>
                        <a14:foregroundMark x1="34000" y1="58667" x2="22333" y2="49000"/>
                        <a14:foregroundMark x1="64333" y1="25667" x2="63000" y2="22667"/>
                        <a14:foregroundMark x1="51000" y1="35000" x2="50667" y2="32000"/>
                        <a14:foregroundMark x1="76667" y1="17333" x2="75333" y2="14333"/>
                        <a14:foregroundMark x1="75000" y1="14000" x2="76000" y2="13000"/>
                        <a14:foregroundMark x1="1000" y1="58333" x2="19333" y2="74000"/>
                        <a14:foregroundMark x1="35000" y1="82000" x2="35000" y2="82000"/>
                        <a14:foregroundMark x1="34667" y1="84667" x2="35000" y2="88333"/>
                        <a14:foregroundMark x1="41000" y1="85333" x2="41333" y2="81667"/>
                        <a14:foregroundMark x1="51333" y1="81667" x2="50667" y2="86000"/>
                        <a14:foregroundMark x1="61000" y1="81667" x2="60333" y2="86333"/>
                        <a14:backgroundMark x1="63333" y1="82667" x2="63333" y2="82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793"/>
          <a:stretch/>
        </p:blipFill>
        <p:spPr bwMode="auto">
          <a:xfrm>
            <a:off x="5004048" y="3438376"/>
            <a:ext cx="3816424" cy="276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1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83568" y="332656"/>
            <a:ext cx="77768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latin typeface="+mj-lt"/>
              </a:rPr>
              <a:t>DPS </a:t>
            </a:r>
          </a:p>
          <a:p>
            <a:pPr algn="ctr"/>
            <a:r>
              <a:rPr lang="cs-CZ" sz="6000" dirty="0" smtClean="0">
                <a:latin typeface="+mj-lt"/>
              </a:rPr>
              <a:t>deska plošných spojů</a:t>
            </a:r>
          </a:p>
        </p:txBody>
      </p:sp>
      <p:pic>
        <p:nvPicPr>
          <p:cNvPr id="11266" name="Picture 2" descr="E:\bluetooth\20150923_1713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7813" y1="66406" x2="64883" y2="66146"/>
                        <a14:backgroundMark x1="30547" y1="57813" x2="30547" y2="57813"/>
                        <a14:backgroundMark x1="46758" y1="57813" x2="46758" y2="57813"/>
                        <a14:backgroundMark x1="29609" y1="57135" x2="29609" y2="57135"/>
                        <a14:backgroundMark x1="58320" y1="56354" x2="58320" y2="56354"/>
                        <a14:backgroundMark x1="59062" y1="56510" x2="59062" y2="56510"/>
                        <a14:backgroundMark x1="51680" y1="56146" x2="51680" y2="56146"/>
                        <a14:backgroundMark x1="56523" y1="56042" x2="56523" y2="56042"/>
                        <a14:backgroundMark x1="39727" y1="56510" x2="39727" y2="56510"/>
                        <a14:backgroundMark x1="62539" y1="47396" x2="62539" y2="47396"/>
                        <a14:backgroundMark x1="62227" y1="30833" x2="62227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11" t="22101" r="35229" b="39630"/>
          <a:stretch/>
        </p:blipFill>
        <p:spPr bwMode="auto">
          <a:xfrm>
            <a:off x="1619672" y="2780928"/>
            <a:ext cx="5539958" cy="382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9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365792"/>
            <a:ext cx="8534400" cy="758952"/>
          </a:xfrm>
        </p:spPr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</a:rPr>
              <a:t>Co to je?</a:t>
            </a:r>
            <a:endParaRPr lang="cs-CZ" sz="54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Plošný spoj </a:t>
            </a:r>
            <a:r>
              <a:rPr lang="cs-CZ" dirty="0" smtClean="0"/>
              <a:t>(jinak také </a:t>
            </a:r>
            <a:r>
              <a:rPr lang="cs-CZ" dirty="0"/>
              <a:t>deska plošných spojů, zkráceně DPS, v angličtině PCB</a:t>
            </a:r>
            <a:r>
              <a:rPr lang="cs-CZ" dirty="0" smtClean="0"/>
              <a:t>)</a:t>
            </a:r>
          </a:p>
          <a:p>
            <a:r>
              <a:rPr lang="cs-CZ" dirty="0" smtClean="0"/>
              <a:t> Součástky </a:t>
            </a:r>
            <a:r>
              <a:rPr lang="cs-CZ" dirty="0"/>
              <a:t>jsou propojeny vodivými </a:t>
            </a:r>
            <a:r>
              <a:rPr lang="cs-CZ" dirty="0" smtClean="0"/>
              <a:t>cestami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14" descr="http://i.bullfax.com/imgs/68e8f313128f03706eafd35b3e22d8bf63a98d10.jpg"/>
          <p:cNvPicPr>
            <a:picLocks noChangeAspect="1" noChangeArrowheads="1"/>
          </p:cNvPicPr>
          <p:nvPr/>
        </p:nvPicPr>
        <p:blipFill>
          <a:blip r:embed="rId3"/>
          <a:srcRect b="1818"/>
          <a:stretch>
            <a:fillRect/>
          </a:stretch>
        </p:blipFill>
        <p:spPr bwMode="auto">
          <a:xfrm>
            <a:off x="357158" y="3786190"/>
            <a:ext cx="4741367" cy="2286016"/>
          </a:xfrm>
          <a:prstGeom prst="rect">
            <a:avLst/>
          </a:prstGeom>
          <a:noFill/>
        </p:spPr>
      </p:pic>
      <p:pic>
        <p:nvPicPr>
          <p:cNvPr id="24578" name="Picture 2" descr="http://pctuning.tyden.cz/ilustrace3/obermaier/AMD690G/Deska_1_0_Bi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0207" y="3857628"/>
            <a:ext cx="3395197" cy="2224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</a:rPr>
              <a:t>Výroba DPS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Kuprextitová</a:t>
            </a:r>
            <a:r>
              <a:rPr lang="cs-CZ" dirty="0" smtClean="0"/>
              <a:t> destička</a:t>
            </a:r>
          </a:p>
          <a:p>
            <a:pPr marL="73152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cs-CZ" sz="2700" dirty="0" smtClean="0">
                <a:solidFill>
                  <a:schemeClr val="tx1"/>
                </a:solidFill>
              </a:rPr>
              <a:t>Tisk schématu</a:t>
            </a:r>
          </a:p>
          <a:p>
            <a:pPr marL="73152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cs-CZ" sz="2700" dirty="0" smtClean="0">
                <a:solidFill>
                  <a:schemeClr val="tx1"/>
                </a:solidFill>
              </a:rPr>
              <a:t>Nasvícení (UV lampou)</a:t>
            </a:r>
          </a:p>
          <a:p>
            <a:pPr marL="73152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cs-CZ" sz="2700" dirty="0" smtClean="0">
                <a:solidFill>
                  <a:schemeClr val="tx1"/>
                </a:solidFill>
              </a:rPr>
              <a:t>  </a:t>
            </a:r>
            <a:r>
              <a:rPr lang="cs-CZ" sz="2700" dirty="0" err="1" smtClean="0">
                <a:solidFill>
                  <a:schemeClr val="tx1"/>
                </a:solidFill>
              </a:rPr>
              <a:t>NaOH</a:t>
            </a:r>
            <a:r>
              <a:rPr lang="cs-CZ" sz="2700" dirty="0" smtClean="0">
                <a:solidFill>
                  <a:schemeClr val="tx1"/>
                </a:solidFill>
              </a:rPr>
              <a:t> (0,2%)</a:t>
            </a:r>
          </a:p>
          <a:p>
            <a:pPr marL="73152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cs-CZ" sz="2700" dirty="0" smtClean="0">
                <a:solidFill>
                  <a:schemeClr val="tx1"/>
                </a:solidFill>
              </a:rPr>
              <a:t>  (NH</a:t>
            </a:r>
            <a:r>
              <a:rPr lang="cs-CZ" sz="1400" dirty="0" smtClean="0">
                <a:solidFill>
                  <a:schemeClr val="tx1"/>
                </a:solidFill>
              </a:rPr>
              <a:t>4</a:t>
            </a:r>
            <a:r>
              <a:rPr lang="cs-CZ" sz="2700" dirty="0" smtClean="0">
                <a:solidFill>
                  <a:schemeClr val="tx1"/>
                </a:solidFill>
              </a:rPr>
              <a:t>)</a:t>
            </a:r>
            <a:r>
              <a:rPr lang="cs-CZ" sz="1600" dirty="0" smtClean="0">
                <a:solidFill>
                  <a:schemeClr val="tx1"/>
                </a:solidFill>
              </a:rPr>
              <a:t>2</a:t>
            </a:r>
            <a:r>
              <a:rPr lang="cs-CZ" sz="2700" dirty="0" smtClean="0">
                <a:solidFill>
                  <a:schemeClr val="tx1"/>
                </a:solidFill>
              </a:rPr>
              <a:t>S</a:t>
            </a:r>
            <a:r>
              <a:rPr lang="cs-CZ" sz="1600" dirty="0" smtClean="0">
                <a:solidFill>
                  <a:schemeClr val="tx1"/>
                </a:solidFill>
              </a:rPr>
              <a:t>2</a:t>
            </a:r>
            <a:r>
              <a:rPr lang="cs-CZ" sz="2700" dirty="0" smtClean="0">
                <a:solidFill>
                  <a:schemeClr val="tx1"/>
                </a:solidFill>
              </a:rPr>
              <a:t>O</a:t>
            </a:r>
            <a:r>
              <a:rPr lang="cs-CZ" sz="1400" dirty="0" smtClean="0">
                <a:solidFill>
                  <a:schemeClr val="tx1"/>
                </a:solidFill>
              </a:rPr>
              <a:t>8</a:t>
            </a:r>
          </a:p>
          <a:p>
            <a:pPr marL="73152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cs-CZ" sz="2700" dirty="0" smtClean="0">
                <a:solidFill>
                  <a:schemeClr val="tx1"/>
                </a:solidFill>
              </a:rPr>
              <a:t>  KOH</a:t>
            </a:r>
          </a:p>
        </p:txBody>
      </p:sp>
      <p:pic>
        <p:nvPicPr>
          <p:cNvPr id="64514" name="Picture 2" descr="https://www.poradte.cz/picture/2010/35375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63" r="12620" b="45122"/>
          <a:stretch>
            <a:fillRect/>
          </a:stretch>
        </p:blipFill>
        <p:spPr bwMode="auto">
          <a:xfrm>
            <a:off x="1000100" y="3143248"/>
            <a:ext cx="285752" cy="257177"/>
          </a:xfrm>
          <a:prstGeom prst="rect">
            <a:avLst/>
          </a:prstGeom>
          <a:noFill/>
        </p:spPr>
      </p:pic>
      <p:pic>
        <p:nvPicPr>
          <p:cNvPr id="5" name="Picture 2" descr="https://www.poradte.cz/picture/2010/35375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63" r="12620" b="45122"/>
          <a:stretch>
            <a:fillRect/>
          </a:stretch>
        </p:blipFill>
        <p:spPr bwMode="auto">
          <a:xfrm>
            <a:off x="1000100" y="3643314"/>
            <a:ext cx="285752" cy="257177"/>
          </a:xfrm>
          <a:prstGeom prst="rect">
            <a:avLst/>
          </a:prstGeom>
          <a:noFill/>
        </p:spPr>
      </p:pic>
      <p:pic>
        <p:nvPicPr>
          <p:cNvPr id="6" name="Picture 2" descr="https://www.poradte.cz/picture/2010/35375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63" r="12620" b="45122"/>
          <a:stretch>
            <a:fillRect/>
          </a:stretch>
        </p:blipFill>
        <p:spPr bwMode="auto">
          <a:xfrm>
            <a:off x="1000100" y="4143380"/>
            <a:ext cx="285752" cy="257177"/>
          </a:xfrm>
          <a:prstGeom prst="rect">
            <a:avLst/>
          </a:prstGeom>
          <a:noFill/>
        </p:spPr>
      </p:pic>
      <p:pic>
        <p:nvPicPr>
          <p:cNvPr id="64518" name="Picture 6" descr="http://www.hobbyelektro.eu/audio_technika/zesilovac_tda2009/d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572008"/>
            <a:ext cx="2730158" cy="157635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1428728" y="6143644"/>
            <a:ext cx="15716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100" i="1" dirty="0" smtClean="0"/>
              <a:t>Schéma</a:t>
            </a:r>
            <a:endParaRPr lang="cs-CZ" sz="1100" i="1" dirty="0"/>
          </a:p>
        </p:txBody>
      </p:sp>
      <p:pic>
        <p:nvPicPr>
          <p:cNvPr id="16" name="Picture 2" descr="H:\projektak\zbylé prezentace\P1170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71810"/>
            <a:ext cx="4310093" cy="323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-99392"/>
            <a:ext cx="7772400" cy="1752600"/>
          </a:xfrm>
        </p:spPr>
        <p:txBody>
          <a:bodyPr>
            <a:normAutofit/>
          </a:bodyPr>
          <a:lstStyle/>
          <a:p>
            <a:r>
              <a:rPr lang="cs-CZ" sz="5400" dirty="0" smtClean="0">
                <a:solidFill>
                  <a:schemeClr val="tx1"/>
                </a:solidFill>
              </a:rPr>
              <a:t>Pájení</a:t>
            </a:r>
            <a:endParaRPr lang="cs-CZ" sz="5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www.zivotnistyl.cz/admin/articlefiles/25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17318"/>
            <a:ext cx="4185709" cy="300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projektak\zbylé prezentace\P117063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7214"/>
            <a:ext cx="4009302" cy="30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365792"/>
            <a:ext cx="8534400" cy="758952"/>
          </a:xfrm>
        </p:spPr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</a:rPr>
              <a:t>Pájení elektrických obvodů</a:t>
            </a:r>
            <a:endParaRPr lang="cs-CZ" sz="54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1" y="1527047"/>
            <a:ext cx="8590729" cy="4566247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4600" dirty="0">
                <a:cs typeface="Times New Roman" panose="02020603050405020304" pitchFamily="18" charset="0"/>
              </a:rPr>
              <a:t>Pájení je proces, při kterém se vodiče vodivě spojují a vytváří se elektrický obvod.</a:t>
            </a:r>
          </a:p>
          <a:p>
            <a:pPr marL="0" indent="0">
              <a:buNone/>
            </a:pPr>
            <a:endParaRPr lang="cs-CZ" sz="32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400" dirty="0" smtClean="0">
                <a:cs typeface="Times New Roman" pitchFamily="18" charset="0"/>
              </a:rPr>
              <a:t>Co potřebujeme k pájení:</a:t>
            </a:r>
            <a:br>
              <a:rPr lang="cs-CZ" sz="3400" dirty="0" smtClean="0">
                <a:cs typeface="Times New Roman" pitchFamily="18" charset="0"/>
              </a:rPr>
            </a:br>
            <a:r>
              <a:rPr lang="cs-CZ" sz="3400" dirty="0" smtClean="0">
                <a:cs typeface="Times New Roman" pitchFamily="18" charset="0"/>
              </a:rPr>
              <a:t>   </a:t>
            </a:r>
          </a:p>
          <a:p>
            <a:pPr marL="0" indent="0">
              <a:buNone/>
            </a:pPr>
            <a:r>
              <a:rPr lang="cs-CZ" sz="3400" dirty="0" smtClean="0">
                <a:cs typeface="Times New Roman" pitchFamily="18" charset="0"/>
              </a:rPr>
              <a:t>1. Pájku</a:t>
            </a:r>
          </a:p>
          <a:p>
            <a:pPr marL="0" indent="0">
              <a:buNone/>
            </a:pPr>
            <a:r>
              <a:rPr lang="cs-CZ" sz="3400" dirty="0">
                <a:cs typeface="Times New Roman" pitchFamily="18" charset="0"/>
              </a:rPr>
              <a:t> </a:t>
            </a:r>
            <a:r>
              <a:rPr lang="cs-CZ" sz="3400" dirty="0" smtClean="0"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cs-CZ" sz="3400" dirty="0" smtClean="0">
                <a:cs typeface="Times New Roman" pitchFamily="18" charset="0"/>
              </a:rPr>
              <a:t>2. </a:t>
            </a:r>
            <a:r>
              <a:rPr lang="cs-CZ" sz="3400" dirty="0">
                <a:cs typeface="Times New Roman" pitchFamily="18" charset="0"/>
              </a:rPr>
              <a:t>Páječku </a:t>
            </a:r>
            <a:endParaRPr lang="cs-CZ" sz="3400" dirty="0" smtClean="0">
              <a:cs typeface="Times New Roman" pitchFamily="18" charset="0"/>
            </a:endParaRPr>
          </a:p>
          <a:p>
            <a:pPr marL="0" indent="0">
              <a:buNone/>
            </a:pPr>
            <a:endParaRPr lang="cs-CZ" sz="34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3400" dirty="0" smtClean="0">
                <a:cs typeface="Times New Roman" pitchFamily="18" charset="0"/>
              </a:rPr>
              <a:t>3. Kalafunu (druh pryskyřice)</a:t>
            </a:r>
            <a:r>
              <a:rPr lang="cs-CZ" sz="3800" dirty="0" smtClean="0">
                <a:cs typeface="Times New Roman" pitchFamily="18" charset="0"/>
              </a:rPr>
              <a:t>	</a:t>
            </a:r>
            <a:r>
              <a:rPr lang="cs-CZ" sz="3600" dirty="0" smtClean="0">
                <a:cs typeface="Times New Roman" pitchFamily="18" charset="0"/>
              </a:rPr>
              <a:t/>
            </a:r>
            <a:br>
              <a:rPr lang="cs-CZ" sz="3600" dirty="0" smtClean="0">
                <a:cs typeface="Times New Roman" pitchFamily="18" charset="0"/>
              </a:rPr>
            </a:br>
            <a:r>
              <a:rPr lang="cs-CZ" sz="3600" dirty="0" smtClean="0">
                <a:latin typeface="Times New Roman" pitchFamily="18" charset="0"/>
                <a:cs typeface="Times New Roman" pitchFamily="18" charset="0"/>
              </a:rPr>
              <a:t>						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://www.lokomodel.cz/_obchody/modely-tt-ho.shop5.cz/prilohy/2/b771c716_0.jpg.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75" b="92125" l="7199" r="93271">
                        <a14:foregroundMark x1="24570" y1="81625" x2="46479" y2="89500"/>
                        <a14:foregroundMark x1="47105" y1="87625" x2="66823" y2="86375"/>
                        <a14:foregroundMark x1="67293" y1="84625" x2="76839" y2="79250"/>
                        <a14:foregroundMark x1="52895" y1="89500" x2="64945" y2="8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09" y="3434453"/>
            <a:ext cx="2350429" cy="29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esdshop.cz/pictures/vyrobky/1obr_1040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4571" y1="33714" x2="89429" y2="9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65" y="2204864"/>
            <a:ext cx="2174115" cy="217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696093" y="3443747"/>
            <a:ext cx="1066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odsávačka</a:t>
            </a:r>
            <a:endParaRPr lang="cs-CZ" sz="14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826235" y="6093295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kalafuna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106250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7544" y="116632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/>
              <a:t>Pájka</a:t>
            </a:r>
            <a:endParaRPr lang="cs-CZ" sz="5400" dirty="0"/>
          </a:p>
        </p:txBody>
      </p:sp>
      <p:pic>
        <p:nvPicPr>
          <p:cNvPr id="5" name="Zástupný symbol pro obsah 5" descr="pájk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100000" l="893" r="100000">
                        <a14:backgroundMark x1="893" y1="45778" x2="893" y2="45778"/>
                        <a14:backgroundMark x1="893" y1="60000" x2="893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9833" y="2563743"/>
            <a:ext cx="2880320" cy="289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284388" y="2490574"/>
            <a:ext cx="6264696" cy="2810634"/>
          </a:xfrm>
        </p:spPr>
        <p:txBody>
          <a:bodyPr>
            <a:normAutofit/>
          </a:bodyPr>
          <a:lstStyle/>
          <a:p>
            <a:r>
              <a:rPr lang="cs-CZ" sz="2400" dirty="0" smtClean="0">
                <a:cs typeface="Times New Roman" pitchFamily="18" charset="0"/>
              </a:rPr>
              <a:t>Měkké </a:t>
            </a:r>
            <a:r>
              <a:rPr lang="cs-CZ" sz="2400" dirty="0">
                <a:cs typeface="Times New Roman" pitchFamily="18" charset="0"/>
              </a:rPr>
              <a:t>pájky</a:t>
            </a:r>
            <a:r>
              <a:rPr lang="cs-CZ" sz="2400" dirty="0" smtClean="0">
                <a:cs typeface="Times New Roman" pitchFamily="18" charset="0"/>
              </a:rPr>
              <a:t>:</a:t>
            </a:r>
            <a:endParaRPr lang="en-US" sz="2400" dirty="0" smtClean="0">
              <a:cs typeface="Times New Roman" pitchFamily="18" charset="0"/>
            </a:endParaRP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400" dirty="0" smtClean="0">
                <a:solidFill>
                  <a:schemeClr val="tx1"/>
                </a:solidFill>
                <a:cs typeface="Times New Roman" pitchFamily="18" charset="0"/>
              </a:rPr>
              <a:t>Teplota </a:t>
            </a: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tání do 450°C</a:t>
            </a: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Na bázi </a:t>
            </a:r>
            <a:r>
              <a:rPr lang="cs-CZ" sz="2400" dirty="0" smtClean="0">
                <a:solidFill>
                  <a:schemeClr val="tx1"/>
                </a:solidFill>
                <a:cs typeface="Times New Roman" pitchFamily="18" charset="0"/>
              </a:rPr>
              <a:t>cínu</a:t>
            </a:r>
            <a:endParaRPr lang="cs-CZ" sz="240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cs-CZ" sz="2400" dirty="0">
                <a:cs typeface="Times New Roman" pitchFamily="18" charset="0"/>
              </a:rPr>
              <a:t>Tvrdé </a:t>
            </a:r>
            <a:r>
              <a:rPr lang="cs-CZ" sz="2400" dirty="0" smtClean="0">
                <a:cs typeface="Times New Roman" pitchFamily="18" charset="0"/>
              </a:rPr>
              <a:t>pájky</a:t>
            </a:r>
            <a:endParaRPr lang="en-US" sz="2400" dirty="0" smtClean="0">
              <a:cs typeface="Times New Roman" pitchFamily="18" charset="0"/>
            </a:endParaRP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Teplota tání nad </a:t>
            </a:r>
            <a:r>
              <a:rPr lang="cs-CZ" sz="2400" dirty="0" smtClean="0">
                <a:solidFill>
                  <a:schemeClr val="tx1"/>
                </a:solidFill>
                <a:cs typeface="Times New Roman" pitchFamily="18" charset="0"/>
              </a:rPr>
              <a:t>450°C</a:t>
            </a:r>
            <a:endParaRPr lang="en-US" sz="2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cs-CZ" sz="2400" dirty="0">
                <a:cs typeface="Times New Roman" pitchFamily="18" charset="0"/>
              </a:rPr>
              <a:t>Na bázi mědi, stříbra, niklu a </a:t>
            </a:r>
            <a:r>
              <a:rPr lang="cs-CZ" sz="2400" dirty="0" smtClean="0">
                <a:cs typeface="Times New Roman" pitchFamily="18" charset="0"/>
              </a:rPr>
              <a:t>paladia</a:t>
            </a:r>
            <a:endParaRPr lang="cs-CZ" sz="2400" dirty="0">
              <a:cs typeface="Times New Roman" pitchFamily="18" charset="0"/>
            </a:endParaRPr>
          </a:p>
          <a:p>
            <a:pPr marL="548640" lvl="2">
              <a:buClr>
                <a:schemeClr val="accent1"/>
              </a:buClr>
              <a:buSzPct val="85000"/>
              <a:buFont typeface="Wingdings 2"/>
              <a:buChar char=""/>
            </a:pPr>
            <a:endParaRPr lang="cs-CZ" sz="3000" dirty="0">
              <a:solidFill>
                <a:schemeClr val="tx1"/>
              </a:solidFill>
              <a:cs typeface="Times New Roman" pitchFamily="18" charset="0"/>
            </a:endParaRPr>
          </a:p>
          <a:p>
            <a:endParaRPr lang="cs-CZ" sz="3200" dirty="0">
              <a:cs typeface="Times New Roman" pitchFamily="18" charset="0"/>
            </a:endParaRPr>
          </a:p>
          <a:p>
            <a:pPr marL="274320" lvl="1" indent="0">
              <a:buNone/>
            </a:pPr>
            <a:endParaRPr lang="cs-CZ" sz="3200" dirty="0">
              <a:cs typeface="Times New Roman" pitchFamily="18" charset="0"/>
            </a:endParaRPr>
          </a:p>
          <a:p>
            <a:pPr marL="0" indent="0">
              <a:buNone/>
            </a:pPr>
            <a:endParaRPr lang="cs-CZ" sz="3200" dirty="0">
              <a:cs typeface="Times New Roman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23528" y="1556792"/>
            <a:ext cx="6024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cs typeface="Times New Roman" pitchFamily="18" charset="0"/>
              </a:rPr>
              <a:t>Pájky se dělí na měkké a </a:t>
            </a:r>
            <a:r>
              <a:rPr lang="cs-CZ" sz="3200" dirty="0" smtClean="0">
                <a:cs typeface="Times New Roman" pitchFamily="18" charset="0"/>
              </a:rPr>
              <a:t>tvrdé </a:t>
            </a:r>
            <a:endParaRPr lang="cs-CZ" sz="3200" dirty="0"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64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11560" y="260648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latin typeface="+mj-lt"/>
              </a:rPr>
              <a:t>O čem se budeme bavit?</a:t>
            </a:r>
            <a:endParaRPr lang="cs-CZ" sz="5400" dirty="0"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11560" y="1700808"/>
            <a:ext cx="806489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3200" dirty="0" smtClean="0"/>
              <a:t> Přednášky na UTEE </a:t>
            </a:r>
            <a:r>
              <a:rPr lang="cs-CZ" sz="3200" dirty="0"/>
              <a:t>FEKT </a:t>
            </a:r>
            <a:r>
              <a:rPr lang="cs-CZ" sz="3200" dirty="0" smtClean="0"/>
              <a:t>VUT</a:t>
            </a:r>
          </a:p>
          <a:p>
            <a:pPr marL="342900" indent="-342900">
              <a:buFont typeface="+mj-lt"/>
              <a:buAutoNum type="arabicPeriod"/>
            </a:pPr>
            <a:endParaRPr lang="cs-CZ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cs-CZ" sz="3200" dirty="0" smtClean="0"/>
              <a:t> Elektronické součástky</a:t>
            </a:r>
          </a:p>
          <a:p>
            <a:pPr marL="342900" indent="-342900">
              <a:buFont typeface="+mj-lt"/>
              <a:buAutoNum type="arabicPeriod"/>
            </a:pPr>
            <a:endParaRPr lang="cs-CZ" sz="3200" dirty="0"/>
          </a:p>
          <a:p>
            <a:pPr marL="342900" indent="-342900">
              <a:buFont typeface="+mj-lt"/>
              <a:buAutoNum type="arabicPeriod"/>
            </a:pPr>
            <a:r>
              <a:rPr lang="cs-CZ" sz="3200" dirty="0" smtClean="0"/>
              <a:t> Deska plošných spojů</a:t>
            </a:r>
          </a:p>
          <a:p>
            <a:pPr marL="342900" indent="-342900">
              <a:buFont typeface="+mj-lt"/>
              <a:buAutoNum type="arabicPeriod"/>
            </a:pPr>
            <a:endParaRPr lang="cs-CZ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cs-CZ" sz="3200" dirty="0" smtClean="0"/>
              <a:t> Pájení</a:t>
            </a:r>
          </a:p>
          <a:p>
            <a:pPr marL="342900" indent="-342900">
              <a:buFont typeface="+mj-lt"/>
              <a:buAutoNum type="arabicPeriod"/>
            </a:pPr>
            <a:endParaRPr lang="cs-CZ" sz="3200" dirty="0"/>
          </a:p>
          <a:p>
            <a:pPr marL="342900" indent="-342900">
              <a:buFont typeface="+mj-lt"/>
              <a:buAutoNum type="arabicPeriod"/>
            </a:pPr>
            <a:r>
              <a:rPr lang="cs-CZ" sz="3200" dirty="0" smtClean="0"/>
              <a:t> Výsledek naší práce</a:t>
            </a:r>
          </a:p>
          <a:p>
            <a:pPr marL="342900" indent="-342900">
              <a:buFont typeface="+mj-lt"/>
              <a:buAutoNum type="arabicPeriod"/>
            </a:pPr>
            <a:endParaRPr lang="cs-CZ" sz="3200" dirty="0"/>
          </a:p>
          <a:p>
            <a:pPr marL="342900" indent="-342900">
              <a:buFont typeface="+mj-lt"/>
              <a:buAutoNum type="arabicPeriod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9518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115616" y="260648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/>
              <a:t>Páječka</a:t>
            </a:r>
            <a:endParaRPr lang="cs-CZ" sz="5400" dirty="0"/>
          </a:p>
        </p:txBody>
      </p:sp>
      <p:sp>
        <p:nvSpPr>
          <p:cNvPr id="6" name="Obdélník 5"/>
          <p:cNvSpPr/>
          <p:nvPr/>
        </p:nvSpPr>
        <p:spPr>
          <a:xfrm>
            <a:off x="237699" y="2204864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cs typeface="Times New Roman" pitchFamily="18" charset="0"/>
              </a:rPr>
              <a:t>Páječka je elektrické nářadí používané ke spojování součástek měkkým pájením.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3431136"/>
            <a:ext cx="4608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Dělí se na: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 err="1"/>
              <a:t>T</a:t>
            </a:r>
            <a:r>
              <a:rPr lang="cs-CZ" sz="3200" dirty="0" err="1" smtClean="0"/>
              <a:t>rafopáječky</a:t>
            </a:r>
            <a:endParaRPr lang="cs-CZ" sz="3200" dirty="0" smtClean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 smtClean="0"/>
              <a:t>Pájecí stanice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 err="1"/>
              <a:t>M</a:t>
            </a:r>
            <a:r>
              <a:rPr lang="cs-CZ" sz="3200" dirty="0" err="1" smtClean="0"/>
              <a:t>ikropáječky</a:t>
            </a:r>
            <a:endParaRPr lang="cs-CZ" sz="3200" dirty="0"/>
          </a:p>
        </p:txBody>
      </p:sp>
      <p:pic>
        <p:nvPicPr>
          <p:cNvPr id="14338" name="Picture 2" descr="H:\projektak\zbylé prezentace\P117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29000"/>
            <a:ext cx="3108974" cy="206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21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34400" cy="758952"/>
          </a:xfrm>
        </p:spPr>
        <p:txBody>
          <a:bodyPr>
            <a:noAutofit/>
          </a:bodyPr>
          <a:lstStyle/>
          <a:p>
            <a:r>
              <a:rPr lang="cs-CZ" sz="5400" dirty="0" err="1" smtClean="0">
                <a:solidFill>
                  <a:schemeClr val="tx1"/>
                </a:solidFill>
              </a:rPr>
              <a:t>Trafopáječka</a:t>
            </a:r>
            <a:endParaRPr lang="cs-CZ" sz="5400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4" descr="páječk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5333" l="7875" r="90000">
                        <a14:foregroundMark x1="39000" y1="83167" x2="42500" y2="82833"/>
                        <a14:foregroundMark x1="40250" y1="86500" x2="42500" y2="86000"/>
                        <a14:backgroundMark x1="38500" y1="81333" x2="41375" y2="81667"/>
                        <a14:backgroundMark x1="36125" y1="86333" x2="36125" y2="86333"/>
                        <a14:backgroundMark x1="38125" y1="88333" x2="38125" y2="88333"/>
                        <a14:backgroundMark x1="43125" y1="87667" x2="43125" y2="87667"/>
                        <a14:backgroundMark x1="38125" y1="88333" x2="38125" y2="88333"/>
                        <a14:backgroundMark x1="38500" y1="88333" x2="38500" y2="88333"/>
                        <a14:backgroundMark x1="60875" y1="87167" x2="63875" y2="87333"/>
                        <a14:backgroundMark x1="55250" y1="87000" x2="55250" y2="87000"/>
                        <a14:backgroundMark x1="51875" y1="87833" x2="51875" y2="87833"/>
                        <a14:backgroundMark x1="74875" y1="81500" x2="74875" y2="81500"/>
                        <a14:backgroundMark x1="72375" y1="80167" x2="72375" y2="8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3928" y="2564904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316706" y="1610005"/>
            <a:ext cx="828774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>
                <a:cs typeface="Times New Roman" pitchFamily="18" charset="0"/>
              </a:rPr>
              <a:t>Jsou opatřeny hrotem </a:t>
            </a:r>
            <a:r>
              <a:rPr lang="cs-CZ" sz="3200" dirty="0" smtClean="0">
                <a:cs typeface="Times New Roman" pitchFamily="18" charset="0"/>
              </a:rPr>
              <a:t>(z dobře tepelně </a:t>
            </a:r>
            <a:r>
              <a:rPr lang="cs-CZ" sz="3200" dirty="0">
                <a:cs typeface="Times New Roman" pitchFamily="18" charset="0"/>
              </a:rPr>
              <a:t>vodivého </a:t>
            </a:r>
            <a:r>
              <a:rPr lang="cs-CZ" sz="3200" dirty="0" smtClean="0">
                <a:cs typeface="Times New Roman" pitchFamily="18" charset="0"/>
              </a:rPr>
              <a:t>kovu)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3200" dirty="0" smtClean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 smtClean="0"/>
              <a:t>Nelze </a:t>
            </a:r>
            <a:r>
              <a:rPr lang="cs-CZ" sz="3200" dirty="0"/>
              <a:t>regulovat teplotu!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6789" flipH="1">
            <a:off x="4400433" y="4395056"/>
            <a:ext cx="231044" cy="102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3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</a:rPr>
              <a:t>Pájecí stanice</a:t>
            </a:r>
            <a:endParaRPr lang="cs-CZ" sz="54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8000" y1="94170" x2="99000" y2="94843"/>
                        <a14:foregroundMark x1="96000" y1="92601" x2="99600" y2="95291"/>
                        <a14:foregroundMark x1="19400" y1="46861" x2="16000" y2="56054"/>
                        <a14:foregroundMark x1="10000" y1="30942" x2="18400" y2="23543"/>
                        <a14:foregroundMark x1="23400" y1="3812" x2="25400" y2="6951"/>
                        <a14:foregroundMark x1="44800" y1="20404" x2="49000" y2="18610"/>
                        <a14:foregroundMark x1="58800" y1="18386" x2="64800" y2="21525"/>
                        <a14:foregroundMark x1="54800" y1="17040" x2="49400" y2="17489"/>
                        <a14:foregroundMark x1="55400" y1="17265" x2="57800" y2="17937"/>
                        <a14:foregroundMark x1="42800" y1="20404" x2="33200" y2="23767"/>
                        <a14:foregroundMark x1="17000" y1="20179" x2="20400" y2="19731"/>
                        <a14:foregroundMark x1="11000" y1="65022" x2="6400" y2="68386"/>
                        <a14:foregroundMark x1="68600" y1="72646" x2="64800" y2="78027"/>
                        <a14:foregroundMark x1="24000" y1="1794" x2="27600" y2="5157"/>
                        <a14:foregroundMark x1="18200" y1="1570" x2="20600" y2="673"/>
                        <a14:foregroundMark x1="22600" y1="897" x2="22600" y2="897"/>
                        <a14:foregroundMark x1="49000" y1="16816" x2="51600" y2="15695"/>
                        <a14:foregroundMark x1="19400" y1="8969" x2="26800" y2="12556"/>
                        <a14:backgroundMark x1="99400" y1="93946" x2="99400" y2="93946"/>
                        <a14:backgroundMark x1="99600" y1="94395" x2="99400" y2="94395"/>
                        <a14:backgroundMark x1="6800" y1="30942" x2="6800" y2="30942"/>
                        <a14:backgroundMark x1="20800" y1="32063" x2="20800" y2="32063"/>
                        <a14:backgroundMark x1="13600" y1="33184" x2="13600" y2="33184"/>
                        <a14:backgroundMark x1="13000" y1="35426" x2="13000" y2="35426"/>
                        <a14:backgroundMark x1="12800" y1="33857" x2="12800" y2="33857"/>
                        <a14:backgroundMark x1="12000" y1="35874" x2="12000" y2="35874"/>
                        <a14:backgroundMark x1="21400" y1="224" x2="23800" y2="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16" y="2564904"/>
            <a:ext cx="4022836" cy="358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2088" y="1556792"/>
            <a:ext cx="51540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 smtClean="0"/>
              <a:t>Lze regulovat teplotu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3200" dirty="0" smtClean="0"/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/>
              <a:t>J</a:t>
            </a:r>
            <a:r>
              <a:rPr lang="cs-CZ" sz="3200" dirty="0" smtClean="0"/>
              <a:t>e opatřena stojanem na pájecí hrot, displejem </a:t>
            </a:r>
          </a:p>
          <a:p>
            <a:pPr>
              <a:buClr>
                <a:schemeClr val="accent1"/>
              </a:buClr>
            </a:pPr>
            <a:r>
              <a:rPr lang="cs-CZ" sz="3200" dirty="0"/>
              <a:t> </a:t>
            </a:r>
            <a:r>
              <a:rPr lang="cs-CZ" sz="3200" dirty="0" smtClean="0"/>
              <a:t>    a </a:t>
            </a:r>
            <a:r>
              <a:rPr lang="cs-CZ" sz="3200" dirty="0" err="1" smtClean="0"/>
              <a:t>špongiou</a:t>
            </a:r>
            <a:endParaRPr lang="cs-CZ" sz="32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 smtClean="0"/>
          </a:p>
        </p:txBody>
      </p:sp>
    </p:spTree>
    <p:extLst>
      <p:ext uri="{BB962C8B-B14F-4D97-AF65-F5344CB8AC3E}">
        <p14:creationId xmlns:p14="http://schemas.microsoft.com/office/powerpoint/2010/main" val="31970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34400" cy="758952"/>
          </a:xfrm>
        </p:spPr>
        <p:txBody>
          <a:bodyPr>
            <a:noAutofit/>
          </a:bodyPr>
          <a:lstStyle/>
          <a:p>
            <a:r>
              <a:rPr lang="cs-CZ" sz="5400" dirty="0" err="1" smtClean="0">
                <a:solidFill>
                  <a:schemeClr val="tx1"/>
                </a:solidFill>
              </a:rPr>
              <a:t>Mikropáječka</a:t>
            </a:r>
            <a:endParaRPr lang="cs-CZ" sz="54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0500" l="3500" r="98375">
                        <a14:backgroundMark x1="27625" y1="52833" x2="44750" y2="53333"/>
                        <a14:backgroundMark x1="12000" y1="34000" x2="17250" y2="35500"/>
                        <a14:backgroundMark x1="7875" y1="42667" x2="9000" y2="42667"/>
                        <a14:backgroundMark x1="12375" y1="57333" x2="26125" y2="53333"/>
                        <a14:backgroundMark x1="22250" y1="52000" x2="36375" y2="48500"/>
                        <a14:backgroundMark x1="60750" y1="45667" x2="62375" y2="39833"/>
                        <a14:backgroundMark x1="79625" y1="24833" x2="76625" y2="26667"/>
                        <a14:backgroundMark x1="88125" y1="68167" x2="5750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11384" y="2025520"/>
            <a:ext cx="4901952" cy="36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03548" y="1988840"/>
            <a:ext cx="6400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 smtClean="0"/>
              <a:t>Zapojuje se přímo do   zásuvky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3200" dirty="0" smtClean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 smtClean="0"/>
              <a:t>Nelze regulovat teplotu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3200" dirty="0" smtClean="0"/>
              <a:t>Používá se na krátkodobé pájení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18805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75656" y="692696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latin typeface="+mj-lt"/>
              </a:rPr>
              <a:t>Výsledek naší práce</a:t>
            </a:r>
            <a:endParaRPr lang="cs-CZ" sz="5400" dirty="0"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2771031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Co  jsme vlastně tvořili?</a:t>
            </a:r>
            <a:endParaRPr lang="cs-CZ" sz="3200" dirty="0"/>
          </a:p>
        </p:txBody>
      </p:sp>
      <p:pic>
        <p:nvPicPr>
          <p:cNvPr id="12295" name="Picture 7" descr="H:\projektak\zbylé prezentace\20150917_1038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42152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7544" y="26064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latin typeface="+mj-lt"/>
              </a:rPr>
              <a:t>Video</a:t>
            </a:r>
          </a:p>
          <a:p>
            <a:endParaRPr lang="cs-CZ" dirty="0"/>
          </a:p>
        </p:txBody>
      </p:sp>
      <p:pic>
        <p:nvPicPr>
          <p:cNvPr id="6" name="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5840" y="1764891"/>
            <a:ext cx="7524328" cy="42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dia.novinky.cz/475/114759-top_foto2-7qj9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25291" y="12430000"/>
            <a:ext cx="6502548" cy="306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u="sng" dirty="0" smtClean="0">
                <a:solidFill>
                  <a:srgbClr val="FFFF00"/>
                </a:solidFill>
              </a:rPr>
              <a:t>Speciální poděkování</a:t>
            </a:r>
          </a:p>
          <a:p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dirty="0" smtClean="0">
                <a:solidFill>
                  <a:srgbClr val="FFFF00"/>
                </a:solidFill>
              </a:rPr>
              <a:t>Paní profesorce </a:t>
            </a:r>
            <a:r>
              <a:rPr lang="cs-CZ" sz="2400" i="1" dirty="0" smtClean="0">
                <a:solidFill>
                  <a:srgbClr val="FFFF00"/>
                </a:solidFill>
              </a:rPr>
              <a:t>Renatě </a:t>
            </a:r>
            <a:r>
              <a:rPr lang="cs-CZ" sz="2400" i="1" dirty="0" smtClean="0">
                <a:solidFill>
                  <a:srgbClr val="FFFF00"/>
                </a:solidFill>
              </a:rPr>
              <a:t>Fojtů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Panu profesoru Piskačovi</a:t>
            </a:r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dirty="0" smtClean="0">
                <a:solidFill>
                  <a:srgbClr val="FFFF00"/>
                </a:solidFill>
              </a:rPr>
              <a:t>Panu docentu </a:t>
            </a:r>
            <a:r>
              <a:rPr lang="cs-CZ" sz="2400" i="1" dirty="0" smtClean="0">
                <a:solidFill>
                  <a:srgbClr val="FFFF00"/>
                </a:solidFill>
              </a:rPr>
              <a:t>Miloslavu Steinbauerovi</a:t>
            </a:r>
          </a:p>
          <a:p>
            <a:pPr algn="ctr"/>
            <a:r>
              <a:rPr lang="cs-CZ" sz="2400" dirty="0" smtClean="0">
                <a:solidFill>
                  <a:srgbClr val="FFFF00"/>
                </a:solidFill>
              </a:rPr>
              <a:t>Panu inženýru </a:t>
            </a:r>
            <a:r>
              <a:rPr lang="cs-CZ" sz="2400" i="1" dirty="0" smtClean="0">
                <a:solidFill>
                  <a:srgbClr val="FFFF00"/>
                </a:solidFill>
              </a:rPr>
              <a:t>Martinu </a:t>
            </a:r>
            <a:r>
              <a:rPr lang="cs-CZ" sz="2400" i="1" dirty="0" err="1" smtClean="0">
                <a:solidFill>
                  <a:srgbClr val="FFFF00"/>
                </a:solidFill>
              </a:rPr>
              <a:t>Friedelovi</a:t>
            </a:r>
            <a:r>
              <a:rPr lang="cs-CZ" sz="2400" i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Vysokému Učení Technickému</a:t>
            </a: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dirty="0" smtClean="0">
                <a:solidFill>
                  <a:srgbClr val="FFFF00"/>
                </a:solidFill>
              </a:rPr>
              <a:t>-------------------------------------------------------</a:t>
            </a: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r>
              <a:rPr lang="cs-CZ" sz="2400" u="sng" dirty="0" smtClean="0">
                <a:solidFill>
                  <a:srgbClr val="FFFF00"/>
                </a:solidFill>
              </a:rPr>
              <a:t>Editace</a:t>
            </a: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Marek Duchaň</a:t>
            </a: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r>
              <a:rPr lang="cs-CZ" sz="2400" u="sng" dirty="0" smtClean="0">
                <a:solidFill>
                  <a:srgbClr val="FFFF00"/>
                </a:solidFill>
              </a:rPr>
              <a:t>Grafické zpracování</a:t>
            </a: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Vojtěch Špaček</a:t>
            </a: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u="sng" dirty="0" smtClean="0">
                <a:solidFill>
                  <a:srgbClr val="FFFF00"/>
                </a:solidFill>
              </a:rPr>
              <a:t>Úprava textu</a:t>
            </a: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Tomáš </a:t>
            </a:r>
            <a:r>
              <a:rPr lang="cs-CZ" sz="2400" i="1" dirty="0" err="1" smtClean="0">
                <a:solidFill>
                  <a:srgbClr val="FFFF00"/>
                </a:solidFill>
              </a:rPr>
              <a:t>Bargel</a:t>
            </a:r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r>
              <a:rPr lang="cs-CZ" sz="2400" u="sng" dirty="0" smtClean="0">
                <a:solidFill>
                  <a:srgbClr val="FFFF00"/>
                </a:solidFill>
              </a:rPr>
              <a:t>Logistika</a:t>
            </a: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r>
              <a:rPr lang="cs-CZ" sz="2400" i="1" dirty="0">
                <a:solidFill>
                  <a:srgbClr val="FFFF00"/>
                </a:solidFill>
              </a:rPr>
              <a:t>Adam Janík </a:t>
            </a:r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endParaRPr lang="cs-CZ" sz="2400" i="1" dirty="0">
              <a:solidFill>
                <a:srgbClr val="FFFF00"/>
              </a:solidFill>
            </a:endParaRPr>
          </a:p>
          <a:p>
            <a:pPr algn="ctr"/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u="sng" dirty="0" smtClean="0">
                <a:solidFill>
                  <a:srgbClr val="FFFF00"/>
                </a:solidFill>
              </a:rPr>
              <a:t>Laserové ukazovátko</a:t>
            </a:r>
          </a:p>
          <a:p>
            <a:pPr algn="ctr"/>
            <a:endParaRPr lang="cs-CZ" sz="2400" u="sng" dirty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Vojtěch Špaček</a:t>
            </a:r>
            <a:endParaRPr lang="cs-CZ" sz="2400" i="1" dirty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u="sng" dirty="0" smtClean="0">
                <a:solidFill>
                  <a:srgbClr val="FFFF00"/>
                </a:solidFill>
              </a:rPr>
              <a:t>Fotografie</a:t>
            </a: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Tomáš </a:t>
            </a:r>
            <a:r>
              <a:rPr lang="cs-CZ" sz="2400" i="1" dirty="0" err="1" smtClean="0">
                <a:solidFill>
                  <a:srgbClr val="FFFF00"/>
                </a:solidFill>
              </a:rPr>
              <a:t>Bargel</a:t>
            </a:r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Vojtěch Špaček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Filip </a:t>
            </a:r>
            <a:r>
              <a:rPr lang="cs-CZ" sz="2400" i="1" dirty="0" err="1" smtClean="0">
                <a:solidFill>
                  <a:srgbClr val="FFFF00"/>
                </a:solidFill>
              </a:rPr>
              <a:t>Šalomon</a:t>
            </a:r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u="sng" dirty="0" smtClean="0">
                <a:solidFill>
                  <a:srgbClr val="FFFF00"/>
                </a:solidFill>
              </a:rPr>
              <a:t>Prezentovali</a:t>
            </a: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Josef </a:t>
            </a:r>
            <a:r>
              <a:rPr lang="cs-CZ" sz="2400" i="1" dirty="0" err="1" smtClean="0">
                <a:solidFill>
                  <a:srgbClr val="FFFF00"/>
                </a:solidFill>
              </a:rPr>
              <a:t>Mikulčík</a:t>
            </a:r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Aleš Fojtík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Pavel Šebek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Matěj Pecl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Václav Valenta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Filip </a:t>
            </a:r>
            <a:r>
              <a:rPr lang="cs-CZ" sz="2400" i="1" dirty="0" err="1" smtClean="0">
                <a:solidFill>
                  <a:srgbClr val="FFFF00"/>
                </a:solidFill>
              </a:rPr>
              <a:t>Hanoun</a:t>
            </a:r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Filip </a:t>
            </a:r>
            <a:r>
              <a:rPr lang="cs-CZ" sz="2400" i="1" dirty="0" err="1" smtClean="0">
                <a:solidFill>
                  <a:srgbClr val="FFFF00"/>
                </a:solidFill>
              </a:rPr>
              <a:t>Tedenac</a:t>
            </a:r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Maxmilián Novák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Adam Janík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Adam Škvrna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Klára Minářová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Anežka Zichová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Karolína Bláhová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Josef Michal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Ondřej Šípek</a:t>
            </a: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r>
              <a:rPr lang="cs-CZ" sz="2400" u="sng" dirty="0" smtClean="0">
                <a:solidFill>
                  <a:srgbClr val="FFFF00"/>
                </a:solidFill>
              </a:rPr>
              <a:t>Provázeli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Marek Duchaň 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Tomáš </a:t>
            </a:r>
            <a:r>
              <a:rPr lang="cs-CZ" sz="2400" i="1" dirty="0" err="1" smtClean="0">
                <a:solidFill>
                  <a:srgbClr val="FFFF00"/>
                </a:solidFill>
              </a:rPr>
              <a:t>Bargel</a:t>
            </a:r>
            <a:r>
              <a:rPr lang="cs-CZ" sz="2400" i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cs-CZ" sz="2400" i="1" dirty="0" smtClean="0">
                <a:solidFill>
                  <a:srgbClr val="FFFF00"/>
                </a:solidFill>
              </a:rPr>
              <a:t>František </a:t>
            </a:r>
            <a:r>
              <a:rPr lang="cs-CZ" sz="2400" i="1" dirty="0" err="1" smtClean="0">
                <a:solidFill>
                  <a:srgbClr val="FFFF00"/>
                </a:solidFill>
              </a:rPr>
              <a:t>Szczepanik</a:t>
            </a:r>
            <a:endParaRPr lang="cs-CZ" sz="2400" i="1" dirty="0" smtClean="0">
              <a:solidFill>
                <a:srgbClr val="FFFF00"/>
              </a:solidFill>
            </a:endParaRP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endParaRPr lang="cs-CZ" sz="2400" dirty="0" smtClean="0">
              <a:solidFill>
                <a:srgbClr val="FFFF00"/>
              </a:solidFill>
            </a:endParaRP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ctr"/>
            <a:endParaRPr lang="cs-CZ" sz="2400" dirty="0">
              <a:solidFill>
                <a:srgbClr val="FFFF00"/>
              </a:solidFill>
            </a:endParaRPr>
          </a:p>
          <a:p>
            <a:pPr algn="just"/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3061486" y="2636912"/>
            <a:ext cx="3030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 err="1">
                <a:solidFill>
                  <a:srgbClr val="FFFF00"/>
                </a:solidFill>
              </a:rPr>
              <a:t>Bigy</a:t>
            </a:r>
            <a:r>
              <a:rPr lang="cs-CZ" sz="2800" dirty="0">
                <a:solidFill>
                  <a:srgbClr val="FFFF00"/>
                </a:solidFill>
              </a:rPr>
              <a:t> kvarta </a:t>
            </a:r>
            <a:endParaRPr lang="cs-CZ" sz="2800" dirty="0" smtClean="0">
              <a:solidFill>
                <a:srgbClr val="FFFF00"/>
              </a:solidFill>
            </a:endParaRPr>
          </a:p>
          <a:p>
            <a:pPr algn="ctr"/>
            <a:r>
              <a:rPr lang="cs-CZ" sz="2800" dirty="0" smtClean="0">
                <a:solidFill>
                  <a:srgbClr val="FFFF00"/>
                </a:solidFill>
              </a:rPr>
              <a:t>2015</a:t>
            </a:r>
            <a:endParaRPr lang="cs-CZ" sz="2800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63048" y="44624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</a:rPr>
              <a:t>Prostor pro vaše dotazy </a:t>
            </a:r>
            <a:endParaRPr 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2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1.3882 L -0.01632 -5.1831 " pathEditMode="relative" rAng="0" ptsTypes="AA">
                                      <p:cBhvr>
                                        <p:cTn id="6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1897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99592" y="-54679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dirty="0" smtClean="0">
                <a:latin typeface="+mj-lt"/>
              </a:rPr>
              <a:t>Zdroje</a:t>
            </a:r>
          </a:p>
        </p:txBody>
      </p:sp>
      <p:sp>
        <p:nvSpPr>
          <p:cNvPr id="6" name="Obdélník 5"/>
          <p:cNvSpPr/>
          <p:nvPr/>
        </p:nvSpPr>
        <p:spPr>
          <a:xfrm>
            <a:off x="899592" y="1859339"/>
            <a:ext cx="2303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http://www.utee.feec.vutbr.cz/</a:t>
            </a:r>
          </a:p>
        </p:txBody>
      </p:sp>
      <p:sp>
        <p:nvSpPr>
          <p:cNvPr id="7" name="Obdélník 6"/>
          <p:cNvSpPr/>
          <p:nvPr/>
        </p:nvSpPr>
        <p:spPr>
          <a:xfrm>
            <a:off x="865495" y="2142289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http://www.ohlzs.cz/nase-stavby/pozemni-stavby/reference/vystavba-vzdelavaciho-komplexu-fekt-vut-na-ulici-technicka-12/</a:t>
            </a:r>
          </a:p>
        </p:txBody>
      </p:sp>
      <p:sp>
        <p:nvSpPr>
          <p:cNvPr id="8" name="Obdélník 7"/>
          <p:cNvSpPr/>
          <p:nvPr/>
        </p:nvSpPr>
        <p:spPr>
          <a:xfrm>
            <a:off x="865495" y="2598003"/>
            <a:ext cx="7992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http://www.feec.vutbr.cz/kontakt/index.php.cz</a:t>
            </a:r>
          </a:p>
        </p:txBody>
      </p:sp>
      <p:sp>
        <p:nvSpPr>
          <p:cNvPr id="9" name="Obdélník 8"/>
          <p:cNvSpPr/>
          <p:nvPr/>
        </p:nvSpPr>
        <p:spPr>
          <a:xfrm>
            <a:off x="868910" y="287500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http://www.reoamos.cz/pozor-elektricke-zarizeni-hlavni-vypinac-vypni-v-nebezpeci-nehas-vodou-ani-penovymi-pristr/d-5969/</a:t>
            </a:r>
          </a:p>
        </p:txBody>
      </p:sp>
      <p:sp>
        <p:nvSpPr>
          <p:cNvPr id="10" name="Obdélník 9"/>
          <p:cNvSpPr/>
          <p:nvPr/>
        </p:nvSpPr>
        <p:spPr>
          <a:xfrm>
            <a:off x="865495" y="3356790"/>
            <a:ext cx="2528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http://defibrillaattori-suomi.com/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899592" y="3633789"/>
            <a:ext cx="8244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http://www.dremed.com/catalog/product_info.php/products_id/339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81436" y="3910788"/>
            <a:ext cx="23759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http://estachov.webmium.com/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865495" y="4213615"/>
            <a:ext cx="79928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http://www.zabezpecovaci-zarizeni.cz/kabely-a-konektory/vodic-lanko-025mm2-%5BP30.61%5D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865495" y="4490613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http://elektronika.host22.com/test/articles.php?article_id=2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899592" y="4767612"/>
            <a:ext cx="7488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http://www.vo.gme.cz/cz/index.php?product=210-016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905954" y="5044611"/>
            <a:ext cx="82380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http://www.led-tech.cz/1898-rezistor-uhlikovy-0-25w-100-ohm.html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899592" y="5321610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http://www.conrad.cz/supercaps-zalozni-kondenzatory.c0245960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905954" y="5598609"/>
            <a:ext cx="86345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http://www.soselectronic.cz/?str=371&amp;artnum=56200&amp;name=cdc5-1pf-500v-np0-rm5-08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917428" y="5875608"/>
            <a:ext cx="7470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http://www.zivotnistyl.cz/clanky/hobby/25/pajeni-kovu.html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917428" y="1582340"/>
            <a:ext cx="88506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/>
              <a:t>http://www.esdshop.cz/shop/?page=vyrobok&amp;rozbal=5&amp;psk=5&amp;id=1040&amp;lang=cz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97003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404664"/>
            <a:ext cx="8534400" cy="758952"/>
          </a:xfrm>
        </p:spPr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</a:rPr>
              <a:t>Zdroje</a:t>
            </a:r>
            <a:endParaRPr lang="cs-CZ" sz="5400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43608" y="1772816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http://www.vo.gme.cz/cz/index.php?product=730-517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43608" y="2049815"/>
            <a:ext cx="78488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http://www.elektro-hofman.cz/cz-detail-788060-mikropajka-sl-sc-20-48w-stolni-pajka-s-regulaci-teploty.html</a:t>
            </a:r>
          </a:p>
        </p:txBody>
      </p:sp>
      <p:sp>
        <p:nvSpPr>
          <p:cNvPr id="6" name="Obdélník 5"/>
          <p:cNvSpPr/>
          <p:nvPr/>
        </p:nvSpPr>
        <p:spPr>
          <a:xfrm>
            <a:off x="1043608" y="2326814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http://www.hotair.cz/detail/pajeni/prenosne/mikropajka-ha-933-60w-s-regulaci.html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43608" y="2603813"/>
            <a:ext cx="79443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http://www.lokomodel.cz/cz-detail-419371-kalafuna-na-pajeni.html</a:t>
            </a:r>
          </a:p>
        </p:txBody>
      </p:sp>
      <p:sp>
        <p:nvSpPr>
          <p:cNvPr id="8" name="Obdélník 7"/>
          <p:cNvSpPr/>
          <p:nvPr/>
        </p:nvSpPr>
        <p:spPr>
          <a:xfrm>
            <a:off x="1043608" y="2880812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http://eshop.transtop.cz/Cin-pajeci-trubickovy-prumer-1-mm-200-g-612/</a:t>
            </a:r>
          </a:p>
        </p:txBody>
      </p:sp>
    </p:spTree>
    <p:extLst>
      <p:ext uri="{BB962C8B-B14F-4D97-AF65-F5344CB8AC3E}">
        <p14:creationId xmlns:p14="http://schemas.microsoft.com/office/powerpoint/2010/main" val="1838806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23528" y="476672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dirty="0" smtClean="0"/>
              <a:t> Přednášky </a:t>
            </a:r>
            <a:r>
              <a:rPr lang="cs-CZ" sz="5400" dirty="0"/>
              <a:t>na </a:t>
            </a:r>
            <a:endParaRPr lang="cs-CZ" sz="5400" dirty="0" smtClean="0"/>
          </a:p>
          <a:p>
            <a:pPr algn="ctr"/>
            <a:r>
              <a:rPr lang="cs-CZ" sz="5400" dirty="0" smtClean="0"/>
              <a:t>UTEE FEKT VUT BRNO</a:t>
            </a:r>
            <a:endParaRPr lang="cs-CZ" sz="5400" dirty="0"/>
          </a:p>
        </p:txBody>
      </p:sp>
      <p:pic>
        <p:nvPicPr>
          <p:cNvPr id="9" name="Picture 2" descr="C:\Users\duchanma\Downloads\GOPR14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7" b="24558"/>
          <a:stretch/>
        </p:blipFill>
        <p:spPr bwMode="auto">
          <a:xfrm>
            <a:off x="1223628" y="2852936"/>
            <a:ext cx="6624736" cy="338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67544" y="1628800"/>
            <a:ext cx="8136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Ústav Teoretické a Experimentální Elektrotechniky</a:t>
            </a:r>
          </a:p>
          <a:p>
            <a:pPr algn="ctr"/>
            <a:endParaRPr lang="cs-CZ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Fakulta 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Elektrotechniky a Komunikačních Technologií</a:t>
            </a:r>
          </a:p>
          <a:p>
            <a:pPr algn="ctr"/>
            <a:endParaRPr lang="cs-CZ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cs-C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Vysoké 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Učení Technické v Brně</a:t>
            </a:r>
          </a:p>
        </p:txBody>
      </p:sp>
      <p:pic>
        <p:nvPicPr>
          <p:cNvPr id="7" name="Picture 3" descr="H: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01008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691680" y="260648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UTEE FEKT VUT</a:t>
            </a:r>
            <a:endParaRPr lang="cs-CZ" sz="5400" dirty="0"/>
          </a:p>
        </p:txBody>
      </p:sp>
      <p:pic>
        <p:nvPicPr>
          <p:cNvPr id="1027" name="Picture 3" descr="H:\projektak\zbylé prezentace\GOPR15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0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365792"/>
            <a:ext cx="8534400" cy="758952"/>
          </a:xfrm>
        </p:spPr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</a:rPr>
              <a:t>FEKT</a:t>
            </a:r>
            <a:endParaRPr lang="cs-CZ" sz="54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Elektrotechnické disciplíny se na Vysokém učení technickém v Brně vyučovaly od roku 1905</a:t>
            </a:r>
          </a:p>
          <a:p>
            <a:endParaRPr lang="cs-CZ" sz="2000" dirty="0" smtClean="0"/>
          </a:p>
          <a:p>
            <a:r>
              <a:rPr lang="cs-CZ" sz="2000" dirty="0" smtClean="0"/>
              <a:t>Fakulta svým studentům nabízí tříleté bakalářské, dvouleté magisterské a tří nebo čtyřleté doktorské studijní programy</a:t>
            </a:r>
          </a:p>
          <a:p>
            <a:endParaRPr lang="cs-CZ" sz="2000" dirty="0" smtClean="0"/>
          </a:p>
          <a:p>
            <a:r>
              <a:rPr lang="cs-CZ" sz="2000" dirty="0" smtClean="0"/>
              <a:t>Studenti si volí skladbu předmětů z povinných, povinně volitelných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a volitelných</a:t>
            </a:r>
          </a:p>
          <a:p>
            <a:endParaRPr lang="cs-CZ" dirty="0" smtClean="0"/>
          </a:p>
        </p:txBody>
      </p:sp>
      <p:pic>
        <p:nvPicPr>
          <p:cNvPr id="5" name="Picture 2" descr="H:\fek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73113"/>
            <a:ext cx="3528392" cy="235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ma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89386"/>
            <a:ext cx="3096344" cy="203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08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1080120"/>
          </a:xfrm>
        </p:spPr>
        <p:txBody>
          <a:bodyPr>
            <a:noAutofit/>
          </a:bodyPr>
          <a:lstStyle/>
          <a:p>
            <a:r>
              <a:rPr lang="cs-CZ" sz="5400" dirty="0" smtClean="0">
                <a:solidFill>
                  <a:schemeClr val="tx1"/>
                </a:solidFill>
              </a:rPr>
              <a:t>1. Přednáška </a:t>
            </a:r>
            <a:r>
              <a:rPr lang="cs-CZ" sz="3600" dirty="0" smtClean="0">
                <a:solidFill>
                  <a:schemeClr val="tx1"/>
                </a:solidFill>
              </a:rPr>
              <a:t>-Elektrická energie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cs-CZ" sz="3200" dirty="0" smtClean="0"/>
              <a:t>Historie elektřiny</a:t>
            </a:r>
          </a:p>
          <a:p>
            <a:r>
              <a:rPr lang="cs-CZ" sz="3200" dirty="0" smtClean="0"/>
              <a:t>Ekonomika</a:t>
            </a:r>
          </a:p>
          <a:p>
            <a:r>
              <a:rPr lang="cs-CZ" sz="3200" dirty="0" smtClean="0"/>
              <a:t>Obecně</a:t>
            </a:r>
          </a:p>
          <a:p>
            <a:r>
              <a:rPr lang="cs-CZ" sz="3200" dirty="0" smtClean="0"/>
              <a:t>Výroba elektřiny</a:t>
            </a:r>
          </a:p>
          <a:p>
            <a:r>
              <a:rPr lang="cs-CZ" sz="3200" dirty="0" smtClean="0"/>
              <a:t>Budoucnost výroby</a:t>
            </a:r>
          </a:p>
          <a:p>
            <a:r>
              <a:rPr lang="cs-CZ" sz="3200" dirty="0" smtClean="0"/>
              <a:t>Ekologie</a:t>
            </a:r>
          </a:p>
          <a:p>
            <a:pPr marL="0" indent="0">
              <a:buNone/>
            </a:pPr>
            <a:endParaRPr lang="cs-CZ" sz="3000" dirty="0" smtClean="0"/>
          </a:p>
          <a:p>
            <a:pPr marL="457200" lvl="1" indent="0">
              <a:buNone/>
            </a:pPr>
            <a:endParaRPr lang="cs-CZ" sz="3600" dirty="0"/>
          </a:p>
        </p:txBody>
      </p:sp>
      <p:pic>
        <p:nvPicPr>
          <p:cNvPr id="2050" name="Picture 2" descr="C:\Users\duchanma\Downloads\20150914_1141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24858"/>
            <a:ext cx="3007882" cy="22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projektak\zbylé prezentace\20150914_1142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59142"/>
            <a:ext cx="3007882" cy="22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552" y="188640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latin typeface="+mj-lt"/>
              </a:rPr>
              <a:t>Výroba elektřiny</a:t>
            </a:r>
            <a:endParaRPr lang="cs-CZ" sz="5400" dirty="0">
              <a:latin typeface="+mj-lt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83461"/>
              </p:ext>
            </p:extLst>
          </p:nvPr>
        </p:nvGraphicFramePr>
        <p:xfrm>
          <a:off x="539552" y="1700808"/>
          <a:ext cx="8100900" cy="4392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300"/>
                <a:gridCol w="2700300"/>
                <a:gridCol w="2700300"/>
              </a:tblGrid>
              <a:tr h="823103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Obnovitelné zdroje energie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Neobnovitelné zdroje energie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/>
                        <a:t>Jaderné zdroje energie</a:t>
                      </a:r>
                      <a:endParaRPr lang="cs-CZ" sz="2000" dirty="0"/>
                    </a:p>
                  </a:txBody>
                  <a:tcPr/>
                </a:tc>
              </a:tr>
              <a:tr h="62394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Solární</a:t>
                      </a:r>
                      <a:r>
                        <a:rPr lang="cs-CZ" baseline="0" dirty="0" smtClean="0"/>
                        <a:t> elektrárny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Uhelné</a:t>
                      </a:r>
                      <a:r>
                        <a:rPr lang="cs-CZ" baseline="0" dirty="0" smtClean="0"/>
                        <a:t> elektrárny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Jaderné elektrárny</a:t>
                      </a:r>
                      <a:endParaRPr lang="cs-CZ" dirty="0"/>
                    </a:p>
                  </a:txBody>
                  <a:tcPr/>
                </a:tc>
              </a:tr>
              <a:tr h="62394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Větrné</a:t>
                      </a:r>
                      <a:r>
                        <a:rPr lang="cs-CZ" baseline="0" dirty="0" smtClean="0"/>
                        <a:t> elektrárny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2394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Vodní elektrárny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2394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Elektrárny na biomasu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0736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Celková</a:t>
                      </a:r>
                      <a:r>
                        <a:rPr lang="cs-CZ" baseline="0" dirty="0" smtClean="0"/>
                        <a:t> výroba v ČR</a:t>
                      </a:r>
                      <a:r>
                        <a:rPr lang="en-US" baseline="0" dirty="0" smtClean="0"/>
                        <a:t>  </a:t>
                      </a:r>
                      <a:endParaRPr lang="cs-CZ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 </a:t>
                      </a:r>
                      <a:r>
                        <a:rPr lang="cs-CZ" baseline="0" dirty="0" smtClean="0"/>
                        <a:t>10%</a:t>
                      </a:r>
                      <a:endParaRPr lang="cs-CZ" dirty="0" smtClean="0"/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Celková</a:t>
                      </a:r>
                      <a:r>
                        <a:rPr lang="cs-CZ" baseline="0" dirty="0" smtClean="0"/>
                        <a:t> výroba v ČR</a:t>
                      </a:r>
                      <a:r>
                        <a:rPr lang="en-US" baseline="0" dirty="0" smtClean="0"/>
                        <a:t> </a:t>
                      </a:r>
                      <a:endParaRPr lang="cs-CZ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 </a:t>
                      </a:r>
                      <a:r>
                        <a:rPr lang="cs-CZ" baseline="0" dirty="0" smtClean="0"/>
                        <a:t>50%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Celková</a:t>
                      </a:r>
                      <a:r>
                        <a:rPr lang="cs-CZ" baseline="0" dirty="0" smtClean="0"/>
                        <a:t> výroba v ČR</a:t>
                      </a:r>
                      <a:r>
                        <a:rPr lang="en-US" baseline="0" dirty="0" smtClean="0"/>
                        <a:t> </a:t>
                      </a:r>
                      <a:endParaRPr lang="cs-CZ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 </a:t>
                      </a:r>
                      <a:r>
                        <a:rPr lang="cs-CZ" dirty="0" smtClean="0"/>
                        <a:t>40%</a:t>
                      </a:r>
                    </a:p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95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65792"/>
            <a:ext cx="8836152" cy="758952"/>
          </a:xfrm>
        </p:spPr>
        <p:txBody>
          <a:bodyPr>
            <a:normAutofit fontScale="90000"/>
          </a:bodyPr>
          <a:lstStyle/>
          <a:p>
            <a:r>
              <a:rPr lang="cs-CZ" sz="6000" dirty="0" smtClean="0">
                <a:solidFill>
                  <a:schemeClr val="tx1"/>
                </a:solidFill>
              </a:rPr>
              <a:t>2. Přednáška </a:t>
            </a:r>
            <a:r>
              <a:rPr lang="cs-CZ" sz="4000" dirty="0" smtClean="0">
                <a:solidFill>
                  <a:schemeClr val="tx1"/>
                </a:solidFill>
              </a:rPr>
              <a:t>–Bezpečnost elektřiny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463152"/>
            <a:ext cx="4198240" cy="319809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Nevýhody a rizika</a:t>
            </a:r>
          </a:p>
          <a:p>
            <a:r>
              <a:rPr lang="cs-CZ" sz="3200" dirty="0" smtClean="0"/>
              <a:t>Prevence</a:t>
            </a:r>
          </a:p>
          <a:p>
            <a:r>
              <a:rPr lang="cs-CZ" sz="3200" dirty="0" smtClean="0"/>
              <a:t>Úrazy</a:t>
            </a:r>
          </a:p>
          <a:p>
            <a:r>
              <a:rPr lang="cs-CZ" sz="3200" dirty="0" smtClean="0"/>
              <a:t>První pomoc</a:t>
            </a:r>
          </a:p>
          <a:p>
            <a:r>
              <a:rPr lang="cs-CZ" sz="3200" dirty="0" smtClean="0"/>
              <a:t>AED</a:t>
            </a:r>
          </a:p>
        </p:txBody>
      </p:sp>
      <p:pic>
        <p:nvPicPr>
          <p:cNvPr id="2050" name="Picture 2" descr="http://www.e-safetyshop.eu/uploads/images_products_large/143.jpg?0"/>
          <p:cNvPicPr>
            <a:picLocks noChangeAspect="1" noChangeArrowheads="1"/>
          </p:cNvPicPr>
          <p:nvPr/>
        </p:nvPicPr>
        <p:blipFill rotWithShape="1">
          <a:blip r:embed="rId3" cstate="print"/>
          <a:srcRect l="2043" r="1963"/>
          <a:stretch/>
        </p:blipFill>
        <p:spPr bwMode="auto">
          <a:xfrm>
            <a:off x="5575177" y="1593202"/>
            <a:ext cx="3151574" cy="46289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47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01414"/>
            <a:ext cx="95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AED</a:t>
            </a:r>
            <a:r>
              <a:rPr lang="cs-CZ" dirty="0" smtClean="0"/>
              <a:t>  </a:t>
            </a:r>
            <a:r>
              <a:rPr lang="cs-CZ" sz="3600" dirty="0" smtClean="0"/>
              <a:t>–automatický externí defibrilátor </a:t>
            </a:r>
            <a:endParaRPr lang="cs-CZ" sz="3600" dirty="0"/>
          </a:p>
        </p:txBody>
      </p:sp>
      <p:pic>
        <p:nvPicPr>
          <p:cNvPr id="5" name="Picture 6" descr="http://www.ucop.edu/risk-services/_images/zoll_aed_m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188" y1="12853" x2="8761" y2="11825"/>
                        <a14:foregroundMark x1="5769" y1="14653" x2="5769" y2="14653"/>
                        <a14:foregroundMark x1="10043" y1="7969" x2="10043" y2="7969"/>
                        <a14:foregroundMark x1="18162" y1="79692" x2="18162" y2="79692"/>
                        <a14:backgroundMark x1="43590" y1="30591" x2="45085" y2="28278"/>
                        <a14:backgroundMark x1="51282" y1="15681" x2="55556" y2="15681"/>
                        <a14:backgroundMark x1="51923" y1="58355" x2="54274" y2="60668"/>
                        <a14:backgroundMark x1="55128" y1="61440" x2="59829" y2="63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9" r="3389"/>
          <a:stretch/>
        </p:blipFill>
        <p:spPr bwMode="auto">
          <a:xfrm>
            <a:off x="286881" y="2852936"/>
            <a:ext cx="3781063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sdhstraznice.cz/images/A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3021" y1="79225" x2="38407" y2="83979"/>
                        <a14:foregroundMark x1="80562" y1="13204" x2="82201" y2="20775"/>
                        <a14:foregroundMark x1="75644" y1="15141" x2="87588" y2="15493"/>
                        <a14:foregroundMark x1="81967" y1="8627" x2="74005" y2="14965"/>
                        <a14:foregroundMark x1="20141" y1="32570" x2="23185" y2="44190"/>
                        <a14:foregroundMark x1="62998" y1="34859" x2="25761" y2="42077"/>
                        <a14:foregroundMark x1="57845" y1="30282" x2="14754" y2="32746"/>
                        <a14:foregroundMark x1="68618" y1="40845" x2="33021" y2="52641"/>
                        <a14:foregroundMark x1="59719" y1="28521" x2="65105" y2="44014"/>
                        <a14:foregroundMark x1="44496" y1="27817" x2="17799" y2="29225"/>
                        <a14:foregroundMark x1="16862" y1="39613" x2="34192" y2="55810"/>
                        <a14:foregroundMark x1="63700" y1="49296" x2="55269" y2="55458"/>
                        <a14:foregroundMark x1="73536" y1="81338" x2="73068" y2="89261"/>
                        <a14:foregroundMark x1="44496" y1="77993" x2="44965" y2="91725"/>
                        <a14:foregroundMark x1="50820" y1="92430" x2="56909" y2="92430"/>
                        <a14:foregroundMark x1="76581" y1="92077" x2="87822" y2="90845"/>
                        <a14:foregroundMark x1="72834" y1="78521" x2="84075" y2="77993"/>
                        <a14:foregroundMark x1="14286" y1="89789" x2="19672" y2="78873"/>
                        <a14:foregroundMark x1="23185" y1="79577" x2="31148" y2="89789"/>
                        <a14:foregroundMark x1="21780" y1="85739" x2="21780" y2="83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31" y="2852936"/>
            <a:ext cx="254424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251519" y="1494579"/>
            <a:ext cx="8568951" cy="319809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Dokáže analyzovat křivku EKG</a:t>
            </a:r>
          </a:p>
          <a:p>
            <a:r>
              <a:rPr lang="cs-CZ" sz="2400" dirty="0" smtClean="0"/>
              <a:t>Vede zachránce hlasovými povely</a:t>
            </a:r>
          </a:p>
          <a:p>
            <a:r>
              <a:rPr lang="cs-CZ" sz="2400" dirty="0" smtClean="0"/>
              <a:t>Pomáhá při správném provedení defibrilace</a:t>
            </a:r>
          </a:p>
          <a:p>
            <a:pPr marL="0" indent="0">
              <a:buNone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533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896</TotalTime>
  <Words>666</Words>
  <Application>Microsoft Office PowerPoint</Application>
  <PresentationFormat>Předvádění na obrazovce (4:3)</PresentationFormat>
  <Paragraphs>291</Paragraphs>
  <Slides>28</Slides>
  <Notes>23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Administrativní</vt:lpstr>
      <vt:lpstr>Prezentace aplikace PowerPoint</vt:lpstr>
      <vt:lpstr>Prezentace aplikace PowerPoint</vt:lpstr>
      <vt:lpstr>Prezentace aplikace PowerPoint</vt:lpstr>
      <vt:lpstr>Prezentace aplikace PowerPoint</vt:lpstr>
      <vt:lpstr>FEKT</vt:lpstr>
      <vt:lpstr>1. Přednáška -Elektrická energie</vt:lpstr>
      <vt:lpstr>Prezentace aplikace PowerPoint</vt:lpstr>
      <vt:lpstr>2. Přednáška –Bezpečnost elektřiny</vt:lpstr>
      <vt:lpstr>Prezentace aplikace PowerPoint</vt:lpstr>
      <vt:lpstr>Elektronické součástky</vt:lpstr>
      <vt:lpstr>Vodič, LED dioda</vt:lpstr>
      <vt:lpstr>Kondenzátory</vt:lpstr>
      <vt:lpstr>Tranzistor, Rezistor</vt:lpstr>
      <vt:lpstr>Prezentace aplikace PowerPoint</vt:lpstr>
      <vt:lpstr>Co to je?</vt:lpstr>
      <vt:lpstr>Výroba DPS </vt:lpstr>
      <vt:lpstr>Pájení</vt:lpstr>
      <vt:lpstr>Pájení elektrických obvodů</vt:lpstr>
      <vt:lpstr>Prezentace aplikace PowerPoint</vt:lpstr>
      <vt:lpstr>Prezentace aplikace PowerPoint</vt:lpstr>
      <vt:lpstr>Trafopáječka</vt:lpstr>
      <vt:lpstr>Pájecí stanice</vt:lpstr>
      <vt:lpstr>Mikropáječka</vt:lpstr>
      <vt:lpstr>Prezentace aplikace PowerPoint</vt:lpstr>
      <vt:lpstr>Prezentace aplikace PowerPoint</vt:lpstr>
      <vt:lpstr>Prezentace aplikace PowerPoint</vt:lpstr>
      <vt:lpstr>Prezentace aplikace PowerPoint</vt:lpstr>
      <vt:lpstr>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</dc:creator>
  <cp:lastModifiedBy>Renata Fojtu</cp:lastModifiedBy>
  <cp:revision>80</cp:revision>
  <dcterms:created xsi:type="dcterms:W3CDTF">2015-09-22T14:51:57Z</dcterms:created>
  <dcterms:modified xsi:type="dcterms:W3CDTF">2015-09-25T05:27:29Z</dcterms:modified>
</cp:coreProperties>
</file>