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93" r:id="rId3"/>
    <p:sldId id="270" r:id="rId4"/>
    <p:sldId id="271" r:id="rId5"/>
    <p:sldId id="272" r:id="rId6"/>
    <p:sldId id="273" r:id="rId7"/>
    <p:sldId id="256" r:id="rId8"/>
    <p:sldId id="274" r:id="rId9"/>
    <p:sldId id="275" r:id="rId10"/>
    <p:sldId id="276" r:id="rId11"/>
    <p:sldId id="277" r:id="rId12"/>
    <p:sldId id="278" r:id="rId13"/>
    <p:sldId id="279" r:id="rId14"/>
    <p:sldId id="257" r:id="rId15"/>
    <p:sldId id="258" r:id="rId16"/>
    <p:sldId id="264" r:id="rId17"/>
    <p:sldId id="259" r:id="rId18"/>
    <p:sldId id="260" r:id="rId19"/>
    <p:sldId id="267" r:id="rId20"/>
    <p:sldId id="266" r:id="rId21"/>
    <p:sldId id="262" r:id="rId22"/>
    <p:sldId id="263" r:id="rId23"/>
    <p:sldId id="280" r:id="rId24"/>
    <p:sldId id="265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-126" y="-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3B033-399E-4AC2-A3F2-4B781EB2800B}" type="datetimeFigureOut">
              <a:rPr lang="cs-CZ" smtClean="0"/>
              <a:pPr/>
              <a:t>25.9.2015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6024B-3D90-4743-9754-B08DD27AC32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8975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3B033-399E-4AC2-A3F2-4B781EB2800B}" type="datetimeFigureOut">
              <a:rPr lang="cs-CZ" smtClean="0"/>
              <a:pPr/>
              <a:t>25.9.2015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6024B-3D90-4743-9754-B08DD27AC32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3293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3B033-399E-4AC2-A3F2-4B781EB2800B}" type="datetimeFigureOut">
              <a:rPr lang="cs-CZ" smtClean="0"/>
              <a:pPr/>
              <a:t>25.9.2015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6024B-3D90-4743-9754-B08DD27AC32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19193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3B033-399E-4AC2-A3F2-4B781EB2800B}" type="datetimeFigureOut">
              <a:rPr lang="cs-CZ" smtClean="0"/>
              <a:pPr/>
              <a:t>25.9.2015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6024B-3D90-4743-9754-B08DD27AC32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06383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3B033-399E-4AC2-A3F2-4B781EB2800B}" type="datetimeFigureOut">
              <a:rPr lang="cs-CZ" smtClean="0"/>
              <a:pPr/>
              <a:t>25.9.2015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6024B-3D90-4743-9754-B08DD27AC32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225586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3B033-399E-4AC2-A3F2-4B781EB2800B}" type="datetimeFigureOut">
              <a:rPr lang="cs-CZ" smtClean="0"/>
              <a:pPr/>
              <a:t>25.9.2015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6024B-3D90-4743-9754-B08DD27AC32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47486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3B033-399E-4AC2-A3F2-4B781EB2800B}" type="datetimeFigureOut">
              <a:rPr lang="cs-CZ" smtClean="0"/>
              <a:pPr/>
              <a:t>25.9.2015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6024B-3D90-4743-9754-B08DD27AC32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6099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3B033-399E-4AC2-A3F2-4B781EB2800B}" type="datetimeFigureOut">
              <a:rPr lang="cs-CZ" smtClean="0"/>
              <a:pPr/>
              <a:t>25.9.2015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6024B-3D90-4743-9754-B08DD27AC32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4976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3B033-399E-4AC2-A3F2-4B781EB2800B}" type="datetimeFigureOut">
              <a:rPr lang="cs-CZ" smtClean="0"/>
              <a:pPr/>
              <a:t>25.9.2015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6024B-3D90-4743-9754-B08DD27AC32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2481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3B033-399E-4AC2-A3F2-4B781EB2800B}" type="datetimeFigureOut">
              <a:rPr lang="cs-CZ" smtClean="0"/>
              <a:pPr/>
              <a:t>25.9.2015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6024B-3D90-4743-9754-B08DD27AC32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3409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3B033-399E-4AC2-A3F2-4B781EB2800B}" type="datetimeFigureOut">
              <a:rPr lang="cs-CZ" smtClean="0"/>
              <a:pPr/>
              <a:t>25.9.2015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6024B-3D90-4743-9754-B08DD27AC32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3405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3B033-399E-4AC2-A3F2-4B781EB2800B}" type="datetimeFigureOut">
              <a:rPr lang="cs-CZ" smtClean="0"/>
              <a:pPr/>
              <a:t>25.9.2015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6024B-3D90-4743-9754-B08DD27AC32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0513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3B033-399E-4AC2-A3F2-4B781EB2800B}" type="datetimeFigureOut">
              <a:rPr lang="cs-CZ" smtClean="0"/>
              <a:pPr/>
              <a:t>25.9.2015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6024B-3D90-4743-9754-B08DD27AC32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7949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3B033-399E-4AC2-A3F2-4B781EB2800B}" type="datetimeFigureOut">
              <a:rPr lang="cs-CZ" smtClean="0"/>
              <a:pPr/>
              <a:t>25.9.2015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6024B-3D90-4743-9754-B08DD27AC32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9241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3B033-399E-4AC2-A3F2-4B781EB2800B}" type="datetimeFigureOut">
              <a:rPr lang="cs-CZ" smtClean="0"/>
              <a:pPr/>
              <a:t>25.9.2015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6024B-3D90-4743-9754-B08DD27AC32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6071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3B033-399E-4AC2-A3F2-4B781EB2800B}" type="datetimeFigureOut">
              <a:rPr lang="cs-CZ" smtClean="0"/>
              <a:pPr/>
              <a:t>25.9.2015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6024B-3D90-4743-9754-B08DD27AC32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4656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03B033-399E-4AC2-A3F2-4B781EB2800B}" type="datetimeFigureOut">
              <a:rPr lang="cs-CZ" smtClean="0"/>
              <a:pPr/>
              <a:t>25.9.2015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E36024B-3D90-4743-9754-B08DD27AC32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5906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57200" y="1161552"/>
            <a:ext cx="9910355" cy="2387600"/>
          </a:xfrm>
        </p:spPr>
        <p:txBody>
          <a:bodyPr>
            <a:noAutofit/>
          </a:bodyPr>
          <a:lstStyle/>
          <a:p>
            <a:r>
              <a:rPr lang="cs-CZ" sz="4200" dirty="0" smtClean="0">
                <a:latin typeface="Comic Sans MS" pitchFamily="66" charset="0"/>
              </a:rPr>
              <a:t>Projektový týden kvart 2015 - Zeměpis</a:t>
            </a:r>
            <a:endParaRPr lang="cs-CZ" sz="4200" dirty="0">
              <a:latin typeface="Comic Sans MS" pitchFamily="66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0962" y="3602038"/>
            <a:ext cx="9457038" cy="1655762"/>
          </a:xfrm>
        </p:spPr>
        <p:txBody>
          <a:bodyPr/>
          <a:lstStyle/>
          <a:p>
            <a:pPr algn="ctr"/>
            <a:r>
              <a:rPr lang="cs-CZ" dirty="0" smtClean="0">
                <a:latin typeface="Comic Sans MS" panose="030F0702030302020204" pitchFamily="66" charset="0"/>
              </a:rPr>
              <a:t>Vypracoval: Kvarta A </a:t>
            </a:r>
            <a:r>
              <a:rPr lang="cs-CZ" dirty="0" err="1" smtClean="0">
                <a:latin typeface="Comic Sans MS" panose="030F0702030302020204" pitchFamily="66" charset="0"/>
              </a:rPr>
              <a:t>a</a:t>
            </a:r>
            <a:r>
              <a:rPr lang="cs-CZ" dirty="0" smtClean="0">
                <a:latin typeface="Comic Sans MS" panose="030F0702030302020204" pitchFamily="66" charset="0"/>
              </a:rPr>
              <a:t> Kvarta B 2015/2016</a:t>
            </a:r>
            <a:endParaRPr lang="cs-CZ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83867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360" y="378823"/>
            <a:ext cx="4961525" cy="3721144"/>
          </a:xfrm>
          <a:prstGeom prst="rect">
            <a:avLst/>
          </a:prstGeom>
          <a:noFill/>
          <a:ln w="28575"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752" y="2833829"/>
            <a:ext cx="4464496" cy="3348249"/>
          </a:xfrm>
          <a:prstGeom prst="rect">
            <a:avLst/>
          </a:prstGeom>
          <a:noFill/>
          <a:ln w="28575"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483867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396" y="228153"/>
            <a:ext cx="8512683" cy="6384512"/>
          </a:xfrm>
          <a:prstGeom prst="rect">
            <a:avLst/>
          </a:prstGeom>
          <a:noFill/>
          <a:ln w="28575"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483867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104" y="215089"/>
            <a:ext cx="5356366" cy="4017275"/>
          </a:xfrm>
          <a:prstGeom prst="rect">
            <a:avLst/>
          </a:prstGeom>
          <a:noFill/>
          <a:ln w="28575"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932363"/>
            <a:ext cx="4846320" cy="3634607"/>
          </a:xfrm>
          <a:prstGeom prst="rect">
            <a:avLst/>
          </a:prstGeom>
          <a:noFill/>
          <a:ln w="28575"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483867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62681" y="1122363"/>
            <a:ext cx="9605319" cy="2387600"/>
          </a:xfrm>
        </p:spPr>
        <p:txBody>
          <a:bodyPr>
            <a:noAutofit/>
          </a:bodyPr>
          <a:lstStyle/>
          <a:p>
            <a:r>
              <a:rPr lang="cs-CZ" sz="5400" dirty="0" smtClean="0">
                <a:latin typeface="Comic Sans MS" panose="030F0702030302020204" pitchFamily="66" charset="0"/>
              </a:rPr>
              <a:t>Projektový týden – den druhý</a:t>
            </a:r>
            <a:endParaRPr lang="cs-CZ" sz="5400" dirty="0">
              <a:latin typeface="Comic Sans MS" panose="030F0702030302020204" pitchFamily="66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0962" y="3602038"/>
            <a:ext cx="9457038" cy="1655762"/>
          </a:xfrm>
        </p:spPr>
        <p:txBody>
          <a:bodyPr/>
          <a:lstStyle/>
          <a:p>
            <a:pPr algn="ctr"/>
            <a:r>
              <a:rPr lang="cs-CZ" dirty="0">
                <a:latin typeface="Comic Sans MS" panose="030F0702030302020204" pitchFamily="66" charset="0"/>
              </a:rPr>
              <a:t>a</a:t>
            </a:r>
            <a:r>
              <a:rPr lang="cs-CZ" dirty="0" smtClean="0">
                <a:latin typeface="Comic Sans MS" panose="030F0702030302020204" pitchFamily="66" charset="0"/>
              </a:rPr>
              <a:t>neb jak jsme běželi orientační běh ve Wilsonově lese</a:t>
            </a:r>
            <a:endParaRPr lang="cs-CZ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8386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title"/>
          </p:nvPr>
        </p:nvSpPr>
        <p:spPr>
          <a:xfrm>
            <a:off x="337700" y="1635871"/>
            <a:ext cx="3854528" cy="1088947"/>
          </a:xfrm>
        </p:spPr>
        <p:txBody>
          <a:bodyPr>
            <a:noAutofit/>
          </a:bodyPr>
          <a:lstStyle/>
          <a:p>
            <a:r>
              <a:rPr lang="cs-CZ" sz="2800" dirty="0" smtClean="0">
                <a:latin typeface="Comic Sans MS" panose="030F0702030302020204" pitchFamily="66" charset="0"/>
              </a:rPr>
              <a:t>Na </a:t>
            </a:r>
            <a:r>
              <a:rPr lang="cs-CZ" sz="2800" dirty="0" err="1" smtClean="0">
                <a:latin typeface="Comic Sans MS" panose="030F0702030302020204" pitchFamily="66" charset="0"/>
              </a:rPr>
              <a:t>ospalce</a:t>
            </a:r>
            <a:r>
              <a:rPr lang="cs-CZ" sz="2800" dirty="0" smtClean="0">
                <a:latin typeface="Comic Sans MS" panose="030F0702030302020204" pitchFamily="66" charset="0"/>
              </a:rPr>
              <a:t> ohledy nebereme. Začínáme!</a:t>
            </a:r>
            <a:endParaRPr lang="cs-CZ" sz="2800" dirty="0">
              <a:latin typeface="Comic Sans MS" panose="030F0702030302020204" pitchFamily="66" charset="0"/>
            </a:endParaRPr>
          </a:p>
        </p:txBody>
      </p:sp>
      <p:pic>
        <p:nvPicPr>
          <p:cNvPr id="12" name="Zástupný symbol pro obrázek 1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492" y="1677822"/>
            <a:ext cx="5234860" cy="3926144"/>
          </a:xfrm>
        </p:spPr>
      </p:pic>
      <p:sp>
        <p:nvSpPr>
          <p:cNvPr id="11" name="Zástupný symbol pro text 10"/>
          <p:cNvSpPr>
            <a:spLocks noGrp="1"/>
          </p:cNvSpPr>
          <p:nvPr>
            <p:ph type="body" sz="half" idx="2"/>
          </p:nvPr>
        </p:nvSpPr>
        <p:spPr>
          <a:xfrm>
            <a:off x="324637" y="2737880"/>
            <a:ext cx="3854528" cy="2584449"/>
          </a:xfrm>
        </p:spPr>
        <p:txBody>
          <a:bodyPr>
            <a:normAutofit fontScale="92500" lnSpcReduction="10000"/>
          </a:bodyPr>
          <a:lstStyle/>
          <a:p>
            <a:r>
              <a:rPr lang="cs-CZ" sz="2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Brzký sraz, a už je vše v plném proudu. Pan profesor Snopek nám vysvětluje, co všechno budeme dělat a hlavně v jakém pořadí to budeme dělat. </a:t>
            </a:r>
          </a:p>
          <a:p>
            <a:endParaRPr lang="cs-CZ" sz="1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00473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u="sng" dirty="0" smtClean="0">
                <a:latin typeface="Comic Sans MS" panose="030F0702030302020204" pitchFamily="66" charset="0"/>
              </a:rPr>
              <a:t>První dvě praktické části</a:t>
            </a:r>
            <a:endParaRPr lang="cs-CZ" sz="4000" u="sng" dirty="0">
              <a:latin typeface="Comic Sans MS" panose="030F0702030302020204" pitchFamily="66" charset="0"/>
            </a:endParaRPr>
          </a:p>
        </p:txBody>
      </p:sp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487731" y="1681163"/>
            <a:ext cx="5506669" cy="823912"/>
          </a:xfrm>
        </p:spPr>
        <p:txBody>
          <a:bodyPr>
            <a:normAutofit/>
          </a:bodyPr>
          <a:lstStyle/>
          <a:p>
            <a:r>
              <a:rPr lang="cs-CZ" b="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1) Měření délky našich kroků na hřišti</a:t>
            </a:r>
            <a:endParaRPr lang="cs-CZ" b="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3" name="Zástupný symbol pro obsah 12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493" y="2505075"/>
            <a:ext cx="4960429" cy="3684588"/>
          </a:xfrm>
        </p:spPr>
      </p:pic>
      <p:sp>
        <p:nvSpPr>
          <p:cNvPr id="11" name="Zástupný symbol pro text 10"/>
          <p:cNvSpPr>
            <a:spLocks noGrp="1"/>
          </p:cNvSpPr>
          <p:nvPr>
            <p:ph type="body" sz="quarter" idx="3"/>
          </p:nvPr>
        </p:nvSpPr>
        <p:spPr>
          <a:xfrm>
            <a:off x="6056923" y="1681163"/>
            <a:ext cx="6072553" cy="823912"/>
          </a:xfrm>
        </p:spPr>
        <p:txBody>
          <a:bodyPr>
            <a:normAutofit/>
          </a:bodyPr>
          <a:lstStyle/>
          <a:p>
            <a:r>
              <a:rPr lang="cs-CZ" b="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2) Seznámení s buzolou, orientace v mapě</a:t>
            </a:r>
            <a:endParaRPr lang="cs-CZ" b="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4" name="Zástupný symbol pro obsah 13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317" y="2505075"/>
            <a:ext cx="4643175" cy="3684588"/>
          </a:xfrm>
        </p:spPr>
      </p:pic>
    </p:spTree>
    <p:extLst>
      <p:ext uri="{BB962C8B-B14F-4D97-AF65-F5344CB8AC3E}">
        <p14:creationId xmlns:p14="http://schemas.microsoft.com/office/powerpoint/2010/main" val="200036004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u="sng" dirty="0" smtClean="0">
                <a:latin typeface="Comic Sans MS" panose="030F0702030302020204" pitchFamily="66" charset="0"/>
              </a:rPr>
              <a:t>Buzola - popis</a:t>
            </a:r>
            <a:endParaRPr lang="cs-CZ" sz="4000" u="sng" dirty="0">
              <a:latin typeface="Comic Sans MS" panose="030F0702030302020204" pitchFamily="66" charset="0"/>
            </a:endParaRPr>
          </a:p>
        </p:txBody>
      </p:sp>
      <p:pic>
        <p:nvPicPr>
          <p:cNvPr id="4" name="Zástupný symbol pro obsah 3" descr="DSCN18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67781" y="1541417"/>
            <a:ext cx="6601453" cy="4951090"/>
          </a:xfrm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677334" y="294291"/>
            <a:ext cx="8596668" cy="1636110"/>
          </a:xfrm>
        </p:spPr>
        <p:txBody>
          <a:bodyPr>
            <a:normAutofit fontScale="90000"/>
          </a:bodyPr>
          <a:lstStyle/>
          <a:p>
            <a:pPr algn="ctr"/>
            <a:r>
              <a:rPr lang="cs-CZ" u="sng" dirty="0" smtClean="0">
                <a:latin typeface="Comic Sans MS" panose="030F0702030302020204" pitchFamily="66" charset="0"/>
              </a:rPr>
              <a:t>Jak zacházet s buzolou:</a:t>
            </a:r>
            <a:r>
              <a:rPr lang="cs-CZ" u="sng" dirty="0">
                <a:latin typeface="Comic Sans MS" panose="030F0702030302020204" pitchFamily="66" charset="0"/>
              </a:rPr>
              <a:t/>
            </a:r>
            <a:br>
              <a:rPr lang="cs-CZ" u="sng" dirty="0">
                <a:latin typeface="Comic Sans MS" panose="030F0702030302020204" pitchFamily="66" charset="0"/>
              </a:rPr>
            </a:br>
            <a:r>
              <a:rPr lang="cs-CZ" u="sng" dirty="0" smtClean="0">
                <a:latin typeface="Comic Sans MS" panose="030F0702030302020204" pitchFamily="66" charset="0"/>
              </a:rPr>
              <a:t>určení směru podle pochodového úhlu (azimutu)</a:t>
            </a:r>
            <a:endParaRPr lang="cs-CZ" u="sng" dirty="0">
              <a:latin typeface="Comic Sans MS" panose="030F0702030302020204" pitchFamily="66" charset="0"/>
            </a:endParaRPr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idx="1"/>
          </p:nvPr>
        </p:nvSpPr>
        <p:spPr>
          <a:xfrm>
            <a:off x="675745" y="1856183"/>
            <a:ext cx="4185623" cy="792424"/>
          </a:xfrm>
        </p:spPr>
        <p:txBody>
          <a:bodyPr>
            <a:noAutofit/>
          </a:bodyPr>
          <a:lstStyle/>
          <a:p>
            <a:r>
              <a:rPr lang="cs-CZ" sz="1800" b="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1) vezmeme si buzolu a nastavíme na </a:t>
            </a:r>
            <a:r>
              <a:rPr lang="cs-CZ" sz="18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rysku daný směr pomocí otočného kotouče</a:t>
            </a:r>
            <a:endParaRPr lang="cs-CZ" sz="1800" b="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3"/>
          </p:nvPr>
        </p:nvSpPr>
        <p:spPr>
          <a:xfrm>
            <a:off x="5088383" y="2160982"/>
            <a:ext cx="4185618" cy="771404"/>
          </a:xfrm>
        </p:spPr>
        <p:txBody>
          <a:bodyPr/>
          <a:lstStyle/>
          <a:p>
            <a:r>
              <a:rPr lang="cs-CZ" sz="18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2) s celou buzolou pak točíme ve vodorovné poloze dokud není červená ručička v chlívečku. Správný směr ukazuje šipka</a:t>
            </a:r>
            <a:endParaRPr lang="cs-CZ" sz="1800" b="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8" name="Zástupný symbol pro obsah 17" descr="DSCN1823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5009560" y="2923310"/>
            <a:ext cx="4183808" cy="3137856"/>
          </a:xfrm>
        </p:spPr>
      </p:pic>
      <p:pic>
        <p:nvPicPr>
          <p:cNvPr id="19" name="Zástupný symbol pro obsah 18" descr="DSCN182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258263" y="2637312"/>
            <a:ext cx="4565137" cy="3423853"/>
          </a:xfrm>
        </p:spPr>
      </p:pic>
    </p:spTree>
    <p:extLst>
      <p:ext uri="{BB962C8B-B14F-4D97-AF65-F5344CB8AC3E}">
        <p14:creationId xmlns:p14="http://schemas.microsoft.com/office/powerpoint/2010/main" val="130238654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664271" y="296092"/>
            <a:ext cx="8596668" cy="1320800"/>
          </a:xfrm>
        </p:spPr>
        <p:txBody>
          <a:bodyPr/>
          <a:lstStyle/>
          <a:p>
            <a:pPr algn="ctr"/>
            <a:r>
              <a:rPr lang="cs-CZ" u="sng" dirty="0" smtClean="0">
                <a:latin typeface="Comic Sans MS" panose="030F0702030302020204" pitchFamily="66" charset="0"/>
              </a:rPr>
              <a:t>Jak zacházet s buzolou - určení pochodového úhlu (azimutu)</a:t>
            </a:r>
            <a:endParaRPr lang="cs-CZ" u="sng" dirty="0">
              <a:latin typeface="Comic Sans MS" panose="030F0702030302020204" pitchFamily="66" charset="0"/>
            </a:endParaRPr>
          </a:p>
        </p:txBody>
      </p:sp>
      <p:sp>
        <p:nvSpPr>
          <p:cNvPr id="11" name="Zástupný symbol pro text 1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 dirty="0" smtClean="0">
                <a:solidFill>
                  <a:schemeClr val="tx1"/>
                </a:solidFill>
                <a:latin typeface="Comic Sans MS" pitchFamily="66" charset="0"/>
              </a:rPr>
              <a:t>1) dáme buzolu do vodorovné polohy a namíříme šipkou směrem, kudy chceme jít</a:t>
            </a:r>
            <a:endParaRPr lang="cs-CZ" sz="1800" b="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729362"/>
          </a:xfrm>
        </p:spPr>
        <p:txBody>
          <a:bodyPr/>
          <a:lstStyle/>
          <a:p>
            <a:r>
              <a:rPr lang="cs-CZ" sz="18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2) otočným kotoučem otáčíme tak dlouho, dokud není červená rafička v chlívečku. Velikost azimutu je pak na rysce</a:t>
            </a:r>
            <a:endParaRPr lang="cs-CZ" sz="1800" b="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5" name="Zástupný symbol pro obsah 14" descr="DSCN1828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5050260" y="2892670"/>
            <a:ext cx="4211306" cy="3158480"/>
          </a:xfrm>
        </p:spPr>
      </p:pic>
      <p:pic>
        <p:nvPicPr>
          <p:cNvPr id="9" name="Zástupný symbol pro obsah 8" descr="DSCN182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258264" y="2689564"/>
            <a:ext cx="4470490" cy="3352868"/>
          </a:xfrm>
        </p:spPr>
      </p:pic>
    </p:spTree>
    <p:extLst>
      <p:ext uri="{BB962C8B-B14F-4D97-AF65-F5344CB8AC3E}">
        <p14:creationId xmlns:p14="http://schemas.microsoft.com/office/powerpoint/2010/main" val="71797316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wind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u="sng" dirty="0" smtClean="0">
                <a:latin typeface="Comic Sans MS" pitchFamily="66" charset="0"/>
              </a:rPr>
              <a:t>Orientační pochod</a:t>
            </a:r>
            <a:endParaRPr lang="cs-CZ" u="sng" dirty="0">
              <a:latin typeface="Comic Sans MS" pitchFamily="66" charset="0"/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65235" y="1765738"/>
            <a:ext cx="4185623" cy="1366345"/>
          </a:xfrm>
        </p:spPr>
        <p:txBody>
          <a:bodyPr/>
          <a:lstStyle/>
          <a:p>
            <a:r>
              <a:rPr lang="cs-CZ" sz="1800" dirty="0" smtClean="0">
                <a:solidFill>
                  <a:schemeClr val="tx1"/>
                </a:solidFill>
                <a:latin typeface="Comic Sans MS" pitchFamily="66" charset="0"/>
              </a:rPr>
              <a:t>Poté jsme se odebrali do Wilsonova lesa, kde jsme pomocí mapy a buzoly procházeli kontrolní body.</a:t>
            </a:r>
          </a:p>
          <a:p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109404" y="1650124"/>
            <a:ext cx="4185618" cy="1118652"/>
          </a:xfrm>
        </p:spPr>
        <p:txBody>
          <a:bodyPr/>
          <a:lstStyle/>
          <a:p>
            <a:r>
              <a:rPr lang="cs-CZ" sz="1800" dirty="0" smtClean="0">
                <a:solidFill>
                  <a:schemeClr val="tx1"/>
                </a:solidFill>
                <a:latin typeface="Comic Sans MS" pitchFamily="66" charset="0"/>
              </a:rPr>
              <a:t>Jenomže buzola nás nevodila jen po cestách.</a:t>
            </a:r>
          </a:p>
          <a:p>
            <a:endParaRPr lang="cs-CZ" sz="1800" dirty="0"/>
          </a:p>
        </p:txBody>
      </p:sp>
      <p:pic>
        <p:nvPicPr>
          <p:cNvPr id="7" name="Zástupný symbol pro obsah 6" descr="DSC_000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656772" y="2685032"/>
            <a:ext cx="2209833" cy="3930239"/>
          </a:xfrm>
        </p:spPr>
      </p:pic>
      <p:pic>
        <p:nvPicPr>
          <p:cNvPr id="8" name="Zástupný symbol pro obsah 7" descr="IMG_20150915_114025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57253" y="2673453"/>
            <a:ext cx="4904758" cy="27665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69276" y="1143628"/>
            <a:ext cx="9605319" cy="2387600"/>
          </a:xfrm>
        </p:spPr>
        <p:txBody>
          <a:bodyPr>
            <a:noAutofit/>
          </a:bodyPr>
          <a:lstStyle/>
          <a:p>
            <a:r>
              <a:rPr lang="cs-CZ" sz="5400" dirty="0" smtClean="0">
                <a:latin typeface="Comic Sans MS" panose="030F0702030302020204" pitchFamily="66" charset="0"/>
              </a:rPr>
              <a:t>Projektový týden – den první</a:t>
            </a:r>
            <a:endParaRPr lang="cs-CZ" sz="5400" dirty="0">
              <a:latin typeface="Comic Sans MS" panose="030F0702030302020204" pitchFamily="66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0962" y="3602038"/>
            <a:ext cx="9457038" cy="1655762"/>
          </a:xfrm>
        </p:spPr>
        <p:txBody>
          <a:bodyPr/>
          <a:lstStyle/>
          <a:p>
            <a:pPr algn="ctr"/>
            <a:r>
              <a:rPr lang="cs-CZ" dirty="0" smtClean="0">
                <a:latin typeface="Comic Sans MS" panose="030F0702030302020204" pitchFamily="66" charset="0"/>
              </a:rPr>
              <a:t>ČOV </a:t>
            </a:r>
            <a:r>
              <a:rPr lang="cs-CZ" dirty="0" err="1" smtClean="0">
                <a:latin typeface="Comic Sans MS" panose="030F0702030302020204" pitchFamily="66" charset="0"/>
              </a:rPr>
              <a:t>Modřice</a:t>
            </a:r>
            <a:endParaRPr lang="cs-CZ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8386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u="sng" dirty="0" smtClean="0">
                <a:latin typeface="Comic Sans MS" panose="030F0702030302020204" pitchFamily="66" charset="0"/>
              </a:rPr>
              <a:t>Takový okruh jsme běželi</a:t>
            </a:r>
            <a:endParaRPr lang="cs-CZ" u="sng" dirty="0">
              <a:latin typeface="Comic Sans MS" panose="030F0702030302020204" pitchFamily="66" charset="0"/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886" y="1327002"/>
            <a:ext cx="4169532" cy="5099924"/>
          </a:xfrm>
        </p:spPr>
      </p:pic>
    </p:spTree>
    <p:extLst>
      <p:ext uri="{BB962C8B-B14F-4D97-AF65-F5344CB8AC3E}">
        <p14:creationId xmlns:p14="http://schemas.microsoft.com/office/powerpoint/2010/main" val="4161217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dirty="0" smtClean="0">
                <a:latin typeface="Comic Sans MS" panose="030F0702030302020204" pitchFamily="66" charset="0"/>
              </a:rPr>
              <a:t>Tady se už někdo moc těší</a:t>
            </a:r>
            <a:endParaRPr lang="cs-CZ" sz="4000" dirty="0">
              <a:latin typeface="Comic Sans MS" panose="030F0702030302020204" pitchFamily="66" charset="0"/>
            </a:endParaRPr>
          </a:p>
        </p:txBody>
      </p:sp>
      <p:pic>
        <p:nvPicPr>
          <p:cNvPr id="9" name="Zástupný symbol pro obsah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552" y="1797480"/>
            <a:ext cx="5659394" cy="4244546"/>
          </a:xfrm>
        </p:spPr>
      </p:pic>
    </p:spTree>
    <p:extLst>
      <p:ext uri="{BB962C8B-B14F-4D97-AF65-F5344CB8AC3E}">
        <p14:creationId xmlns:p14="http://schemas.microsoft.com/office/powerpoint/2010/main" val="421362784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dirty="0" smtClean="0">
                <a:latin typeface="Comic Sans MS" panose="030F0702030302020204" pitchFamily="66" charset="0"/>
              </a:rPr>
              <a:t>A někdo zase ne </a:t>
            </a:r>
            <a:endParaRPr lang="cs-CZ" sz="4000" dirty="0">
              <a:latin typeface="Comic Sans MS" panose="030F0702030302020204" pitchFamily="66" charset="0"/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2918" y="1571776"/>
            <a:ext cx="6448568" cy="4836427"/>
          </a:xfrm>
        </p:spPr>
      </p:pic>
    </p:spTree>
    <p:extLst>
      <p:ext uri="{BB962C8B-B14F-4D97-AF65-F5344CB8AC3E}">
        <p14:creationId xmlns:p14="http://schemas.microsoft.com/office/powerpoint/2010/main" val="272777214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14487" y="1135426"/>
            <a:ext cx="9605319" cy="2387600"/>
          </a:xfrm>
        </p:spPr>
        <p:txBody>
          <a:bodyPr>
            <a:noAutofit/>
          </a:bodyPr>
          <a:lstStyle/>
          <a:p>
            <a:r>
              <a:rPr lang="cs-CZ" sz="5400" dirty="0" smtClean="0">
                <a:latin typeface="Comic Sans MS" panose="030F0702030302020204" pitchFamily="66" charset="0"/>
              </a:rPr>
              <a:t>Projektový týden – den </a:t>
            </a:r>
            <a:r>
              <a:rPr lang="cs-CZ" dirty="0" smtClean="0">
                <a:latin typeface="Comic Sans MS" panose="030F0702030302020204" pitchFamily="66" charset="0"/>
              </a:rPr>
              <a:t>třetí</a:t>
            </a:r>
            <a:endParaRPr lang="cs-CZ" sz="5400" dirty="0">
              <a:latin typeface="Comic Sans MS" panose="030F0702030302020204" pitchFamily="66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0962" y="3602038"/>
            <a:ext cx="9457038" cy="1655762"/>
          </a:xfrm>
        </p:spPr>
        <p:txBody>
          <a:bodyPr/>
          <a:lstStyle/>
          <a:p>
            <a:pPr algn="ctr"/>
            <a:r>
              <a:rPr lang="cs-CZ" dirty="0" smtClean="0">
                <a:latin typeface="Comic Sans MS" panose="030F0702030302020204" pitchFamily="66" charset="0"/>
              </a:rPr>
              <a:t>Ochoz u Brna, Moravský kras</a:t>
            </a:r>
            <a:endParaRPr lang="cs-CZ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8386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u="sng" dirty="0" smtClean="0">
                <a:latin typeface="Comic Sans MS" pitchFamily="66" charset="0"/>
              </a:rPr>
              <a:t>Plán cesty</a:t>
            </a:r>
            <a:endParaRPr lang="cs-CZ" sz="4000" u="sng" dirty="0">
              <a:latin typeface="Comic Sans MS" pitchFamily="66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557" y="1299168"/>
            <a:ext cx="6970713" cy="537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206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2782388" y="261257"/>
            <a:ext cx="43629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u="sng" dirty="0" smtClean="0">
                <a:solidFill>
                  <a:schemeClr val="accent1"/>
                </a:solidFill>
                <a:latin typeface="Comic Sans MS" pitchFamily="66" charset="0"/>
              </a:rPr>
              <a:t>Moravský kras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783772" y="940526"/>
            <a:ext cx="7393577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cs-CZ" sz="2600" dirty="0" smtClean="0">
                <a:latin typeface="Comic Sans MS" pitchFamily="66" charset="0"/>
              </a:rPr>
              <a:t>Chráněná krajinná oblast, přírodní rezervace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sz="2600" dirty="0" smtClean="0">
                <a:latin typeface="Comic Sans MS" pitchFamily="66" charset="0"/>
              </a:rPr>
              <a:t>Známý díky vápencovému podloží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sz="2600" dirty="0" smtClean="0">
                <a:latin typeface="Comic Sans MS" pitchFamily="66" charset="0"/>
              </a:rPr>
              <a:t>Zaujímá pruh devonských vápenců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sz="2600" dirty="0" smtClean="0">
                <a:latin typeface="Comic Sans MS" pitchFamily="66" charset="0"/>
              </a:rPr>
              <a:t>E</a:t>
            </a:r>
            <a:r>
              <a:rPr lang="pt-BR" sz="2600" dirty="0" smtClean="0">
                <a:latin typeface="Comic Sans MS" pitchFamily="66" charset="0"/>
              </a:rPr>
              <a:t>vidováno přes 1 100 jeskyní</a:t>
            </a:r>
            <a:endParaRPr lang="cs-CZ" sz="2600" dirty="0" smtClean="0">
              <a:latin typeface="Comic Sans MS" pitchFamily="66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cs-CZ" sz="2600" dirty="0" smtClean="0">
                <a:latin typeface="Comic Sans MS" pitchFamily="66" charset="0"/>
              </a:rPr>
              <a:t>Roční návštěvnost: cca 400 000 lidí/rok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sz="2600" dirty="0" smtClean="0">
                <a:latin typeface="Comic Sans MS" pitchFamily="66" charset="0"/>
              </a:rPr>
              <a:t>Přes 1000 druhů motýlů a 400 druhů hub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sz="2600" dirty="0" smtClean="0">
                <a:latin typeface="Comic Sans MS" pitchFamily="66" charset="0"/>
              </a:rPr>
              <a:t>Velké množství závrtů a propadání</a:t>
            </a:r>
          </a:p>
          <a:p>
            <a:pPr>
              <a:buFont typeface="Arial" pitchFamily="34" charset="0"/>
              <a:buChar char="•"/>
            </a:pPr>
            <a:endParaRPr lang="cs-CZ" sz="1200" dirty="0" smtClean="0"/>
          </a:p>
          <a:p>
            <a:r>
              <a:rPr lang="cs-CZ" sz="2800" b="1" dirty="0" smtClean="0">
                <a:latin typeface="Comic Sans MS" pitchFamily="66" charset="0"/>
              </a:rPr>
              <a:t>Závrt</a:t>
            </a:r>
          </a:p>
          <a:p>
            <a:pPr>
              <a:buFont typeface="Arial" pitchFamily="34" charset="0"/>
              <a:buChar char="•"/>
            </a:pPr>
            <a:r>
              <a:rPr lang="cs-CZ" sz="2600" dirty="0" smtClean="0">
                <a:latin typeface="Comic Sans MS" pitchFamily="66" charset="0"/>
              </a:rPr>
              <a:t>Vzniká rozpuštěním vápníku nad podzemní   </a:t>
            </a:r>
          </a:p>
          <a:p>
            <a:r>
              <a:rPr lang="cs-CZ" sz="2600" dirty="0" smtClean="0">
                <a:latin typeface="Comic Sans MS" pitchFamily="66" charset="0"/>
              </a:rPr>
              <a:t> dutinou</a:t>
            </a:r>
          </a:p>
          <a:p>
            <a:endParaRPr lang="cs-CZ" sz="2800" b="1" dirty="0" smtClean="0"/>
          </a:p>
        </p:txBody>
      </p:sp>
      <p:sp>
        <p:nvSpPr>
          <p:cNvPr id="38914" name="AutoShape 2" descr="Výsledek obrázku pro moravský kras pekár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8916" name="AutoShape 4" descr="Výsledek obrázku pro moravský kras pekár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8918" name="AutoShape 6" descr="Výsledek obrázku pro moravský kras pekár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8920" name="AutoShape 8" descr="Výsledek obrázku pro moravský kras pekár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8922" name="AutoShape 10" descr="Výsledek obrázku pro moravský kras pekár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38925" name="Picture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45100" y="381952"/>
            <a:ext cx="2657883" cy="626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83617" y="4962926"/>
            <a:ext cx="2018566" cy="1594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927" name="Picture 15" descr="Výsledek obrázku pro závr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53255" y="5203371"/>
            <a:ext cx="3581400" cy="12763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2483867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2782388" y="261257"/>
            <a:ext cx="43629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u="sng" dirty="0" smtClean="0">
                <a:solidFill>
                  <a:schemeClr val="accent1"/>
                </a:solidFill>
                <a:latin typeface="Comic Sans MS" pitchFamily="66" charset="0"/>
              </a:rPr>
              <a:t>Lysá hora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940526" y="1097280"/>
            <a:ext cx="7393577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2800" dirty="0" smtClean="0">
                <a:latin typeface="Comic Sans MS" pitchFamily="66" charset="0"/>
              </a:rPr>
              <a:t> </a:t>
            </a:r>
            <a:r>
              <a:rPr lang="cs-CZ" sz="2600" dirty="0" smtClean="0">
                <a:latin typeface="Comic Sans MS" pitchFamily="66" charset="0"/>
              </a:rPr>
              <a:t>(429 m. n. m.)</a:t>
            </a:r>
          </a:p>
          <a:p>
            <a:pPr>
              <a:buFont typeface="Arial" pitchFamily="34" charset="0"/>
              <a:buChar char="•"/>
            </a:pPr>
            <a:r>
              <a:rPr lang="cs-CZ" sz="2600" dirty="0" smtClean="0">
                <a:latin typeface="Comic Sans MS" pitchFamily="66" charset="0"/>
              </a:rPr>
              <a:t> Chladnomilné a teplomilné společenství</a:t>
            </a:r>
          </a:p>
          <a:p>
            <a:pPr>
              <a:buFont typeface="Arial" pitchFamily="34" charset="0"/>
              <a:buChar char="•"/>
            </a:pPr>
            <a:r>
              <a:rPr lang="cs-CZ" sz="2600" dirty="0" smtClean="0">
                <a:latin typeface="Comic Sans MS" pitchFamily="66" charset="0"/>
              </a:rPr>
              <a:t> 23°C ve stínu</a:t>
            </a:r>
          </a:p>
          <a:p>
            <a:pPr>
              <a:buFont typeface="Arial" pitchFamily="34" charset="0"/>
              <a:buChar char="•"/>
            </a:pPr>
            <a:r>
              <a:rPr lang="cs-CZ" sz="2600" dirty="0" smtClean="0">
                <a:latin typeface="Comic Sans MS" pitchFamily="66" charset="0"/>
              </a:rPr>
              <a:t> Patří mezi nejcennější botanické lokality  </a:t>
            </a:r>
          </a:p>
          <a:p>
            <a:r>
              <a:rPr lang="cs-CZ" sz="2600" dirty="0" smtClean="0">
                <a:latin typeface="Comic Sans MS" pitchFamily="66" charset="0"/>
              </a:rPr>
              <a:t>  Moravského krasu</a:t>
            </a:r>
          </a:p>
          <a:p>
            <a:pPr>
              <a:buFont typeface="Arial" pitchFamily="34" charset="0"/>
              <a:buChar char="•"/>
            </a:pPr>
            <a:endParaRPr lang="cs-CZ" sz="2800" dirty="0"/>
          </a:p>
        </p:txBody>
      </p:sp>
      <p:pic>
        <p:nvPicPr>
          <p:cNvPr id="44034" name="Picture 2" descr="http://www.kapraluvmlyn.cz/nahledy/lysa_small--f4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4941" y="3211220"/>
            <a:ext cx="5315046" cy="3581465"/>
          </a:xfrm>
          <a:prstGeom prst="rect">
            <a:avLst/>
          </a:prstGeom>
          <a:noFill/>
        </p:spPr>
      </p:pic>
      <p:pic>
        <p:nvPicPr>
          <p:cNvPr id="5" name="Picture 2" descr="C:\Users\Ludek\Desktop\Ondra\refotky\20150916_124645[1]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" r="5581"/>
          <a:stretch/>
        </p:blipFill>
        <p:spPr bwMode="auto">
          <a:xfrm rot="5400000">
            <a:off x="6829805" y="1421768"/>
            <a:ext cx="6061165" cy="4053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483867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2782388" y="261257"/>
            <a:ext cx="43629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u="sng" dirty="0" smtClean="0">
                <a:solidFill>
                  <a:schemeClr val="accent1"/>
                </a:solidFill>
                <a:latin typeface="Comic Sans MS" pitchFamily="66" charset="0"/>
              </a:rPr>
              <a:t>Vývěry říčky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940526" y="1097280"/>
            <a:ext cx="739357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2800" dirty="0" smtClean="0"/>
              <a:t> </a:t>
            </a:r>
            <a:r>
              <a:rPr lang="cs-CZ" sz="2800" dirty="0" smtClean="0">
                <a:latin typeface="Comic Sans MS" pitchFamily="66" charset="0"/>
              </a:rPr>
              <a:t>Využíváno odedávna</a:t>
            </a:r>
          </a:p>
          <a:p>
            <a:pPr>
              <a:buFont typeface="Arial" pitchFamily="34" charset="0"/>
              <a:buChar char="•"/>
            </a:pPr>
            <a:r>
              <a:rPr lang="cs-CZ" sz="2800" dirty="0" smtClean="0">
                <a:latin typeface="Comic Sans MS" pitchFamily="66" charset="0"/>
              </a:rPr>
              <a:t> v 18. stol. zde byl náhon na mlýn</a:t>
            </a:r>
          </a:p>
          <a:p>
            <a:pPr>
              <a:buFont typeface="Arial" pitchFamily="34" charset="0"/>
              <a:buChar char="•"/>
            </a:pPr>
            <a:r>
              <a:rPr lang="cs-CZ" sz="2800" dirty="0" smtClean="0">
                <a:latin typeface="Comic Sans MS" pitchFamily="66" charset="0"/>
              </a:rPr>
              <a:t> 80. léta 20. stol. Voda pro vojenskou </a:t>
            </a:r>
          </a:p>
          <a:p>
            <a:r>
              <a:rPr lang="cs-CZ" sz="2800" dirty="0" smtClean="0">
                <a:latin typeface="Comic Sans MS" pitchFamily="66" charset="0"/>
              </a:rPr>
              <a:t>  základnu u Kanic</a:t>
            </a:r>
          </a:p>
          <a:p>
            <a:pPr>
              <a:buFont typeface="Arial" pitchFamily="34" charset="0"/>
              <a:buChar char="•"/>
            </a:pPr>
            <a:r>
              <a:rPr lang="cs-CZ" sz="2800" dirty="0" smtClean="0">
                <a:latin typeface="Comic Sans MS" pitchFamily="66" charset="0"/>
              </a:rPr>
              <a:t> 22°C ve stínu</a:t>
            </a:r>
          </a:p>
          <a:p>
            <a:pPr>
              <a:buFont typeface="Arial" pitchFamily="34" charset="0"/>
              <a:buChar char="•"/>
            </a:pPr>
            <a:endParaRPr lang="cs-CZ" sz="2800" dirty="0"/>
          </a:p>
        </p:txBody>
      </p:sp>
      <p:pic>
        <p:nvPicPr>
          <p:cNvPr id="45058" name="Picture 2" descr="http://geografie.wz.cz/Ricka/foto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1781" y="3344091"/>
            <a:ext cx="4127864" cy="3095898"/>
          </a:xfrm>
          <a:prstGeom prst="rect">
            <a:avLst/>
          </a:prstGeom>
          <a:noFill/>
        </p:spPr>
      </p:pic>
      <p:pic>
        <p:nvPicPr>
          <p:cNvPr id="45062" name="Picture 6" descr="http://geografie.wz.cz/Ricka/foto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93336" y="3749041"/>
            <a:ext cx="3566160" cy="2674620"/>
          </a:xfrm>
          <a:prstGeom prst="rect">
            <a:avLst/>
          </a:prstGeom>
          <a:noFill/>
        </p:spPr>
      </p:pic>
      <p:pic>
        <p:nvPicPr>
          <p:cNvPr id="10" name="Obrázek 9" descr="Anicka2015 03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817752" y="1371600"/>
            <a:ext cx="2965509" cy="5067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83867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2782388" y="261257"/>
            <a:ext cx="43629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u="sng" dirty="0" smtClean="0">
                <a:solidFill>
                  <a:schemeClr val="accent1"/>
                </a:solidFill>
                <a:latin typeface="Comic Sans MS" pitchFamily="66" charset="0"/>
              </a:rPr>
              <a:t>Jeskyně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940526" y="914400"/>
            <a:ext cx="7680960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latin typeface="Comic Sans MS" pitchFamily="66" charset="0"/>
              </a:rPr>
              <a:t>Pekárna</a:t>
            </a:r>
          </a:p>
          <a:p>
            <a:pPr>
              <a:buFont typeface="Arial" pitchFamily="34" charset="0"/>
              <a:buChar char="•"/>
            </a:pPr>
            <a:r>
              <a:rPr lang="cs-CZ" sz="2400" b="1" dirty="0" smtClean="0">
                <a:latin typeface="Comic Sans MS" pitchFamily="66" charset="0"/>
              </a:rPr>
              <a:t> </a:t>
            </a:r>
            <a:r>
              <a:rPr lang="cs-CZ" sz="2400" dirty="0" smtClean="0">
                <a:latin typeface="Comic Sans MS" pitchFamily="66" charset="0"/>
              </a:rPr>
              <a:t>Národní přírodní památka</a:t>
            </a:r>
          </a:p>
          <a:p>
            <a:pPr>
              <a:buFont typeface="Arial" pitchFamily="34" charset="0"/>
              <a:buChar char="•"/>
            </a:pPr>
            <a:r>
              <a:rPr lang="cs-CZ" sz="2400" b="1" dirty="0" smtClean="0">
                <a:latin typeface="Comic Sans MS" pitchFamily="66" charset="0"/>
              </a:rPr>
              <a:t> </a:t>
            </a:r>
            <a:r>
              <a:rPr lang="cs-CZ" sz="2400" dirty="0" smtClean="0">
                <a:latin typeface="Comic Sans MS" pitchFamily="66" charset="0"/>
              </a:rPr>
              <a:t>Nejstarší osídlení neandrtálci</a:t>
            </a:r>
          </a:p>
          <a:p>
            <a:endParaRPr lang="cs-CZ" sz="1400" dirty="0" smtClean="0">
              <a:latin typeface="Comic Sans MS" pitchFamily="66" charset="0"/>
            </a:endParaRPr>
          </a:p>
          <a:p>
            <a:r>
              <a:rPr lang="cs-CZ" sz="2400" b="1" dirty="0" err="1" smtClean="0">
                <a:latin typeface="Comic Sans MS" pitchFamily="66" charset="0"/>
              </a:rPr>
              <a:t>Ochozská</a:t>
            </a:r>
            <a:r>
              <a:rPr lang="cs-CZ" sz="2400" b="1" dirty="0" smtClean="0">
                <a:latin typeface="Comic Sans MS" pitchFamily="66" charset="0"/>
              </a:rPr>
              <a:t> jeskyně</a:t>
            </a:r>
          </a:p>
          <a:p>
            <a:pPr>
              <a:buFont typeface="Arial" pitchFamily="34" charset="0"/>
              <a:buChar char="•"/>
            </a:pPr>
            <a:r>
              <a:rPr lang="cs-CZ" sz="2400" b="1" dirty="0" smtClean="0">
                <a:latin typeface="Comic Sans MS" pitchFamily="66" charset="0"/>
              </a:rPr>
              <a:t> </a:t>
            </a:r>
            <a:r>
              <a:rPr lang="cs-CZ" sz="2400" dirty="0" smtClean="0">
                <a:latin typeface="Comic Sans MS" pitchFamily="66" charset="0"/>
              </a:rPr>
              <a:t>1750m známých chodeb</a:t>
            </a:r>
          </a:p>
          <a:p>
            <a:pPr>
              <a:buFont typeface="Arial" pitchFamily="34" charset="0"/>
              <a:buChar char="•"/>
            </a:pPr>
            <a:r>
              <a:rPr lang="cs-CZ" sz="2400" dirty="0" smtClean="0">
                <a:latin typeface="Comic Sans MS" pitchFamily="66" charset="0"/>
              </a:rPr>
              <a:t> často zaplavená, proto uzavřená pro veřejnost</a:t>
            </a:r>
          </a:p>
          <a:p>
            <a:pPr>
              <a:buFont typeface="Arial" pitchFamily="34" charset="0"/>
              <a:buChar char="•"/>
            </a:pPr>
            <a:endParaRPr lang="cs-CZ" sz="1400" dirty="0" smtClean="0">
              <a:latin typeface="Comic Sans MS" pitchFamily="66" charset="0"/>
            </a:endParaRPr>
          </a:p>
          <a:p>
            <a:r>
              <a:rPr lang="cs-CZ" sz="2400" b="1" dirty="0" smtClean="0">
                <a:latin typeface="Comic Sans MS" pitchFamily="66" charset="0"/>
              </a:rPr>
              <a:t>Malčina jeskyně</a:t>
            </a:r>
          </a:p>
          <a:p>
            <a:pPr>
              <a:buFont typeface="Arial" pitchFamily="34" charset="0"/>
              <a:buChar char="•"/>
            </a:pPr>
            <a:r>
              <a:rPr lang="cs-CZ" sz="2400" b="1" dirty="0" smtClean="0">
                <a:latin typeface="Comic Sans MS" pitchFamily="66" charset="0"/>
              </a:rPr>
              <a:t> </a:t>
            </a:r>
            <a:r>
              <a:rPr lang="cs-CZ" sz="2400" dirty="0" smtClean="0">
                <a:latin typeface="Comic Sans MS" pitchFamily="66" charset="0"/>
              </a:rPr>
              <a:t>Malá vstupní chodba+větší a chladnější dóm</a:t>
            </a:r>
          </a:p>
          <a:p>
            <a:pPr>
              <a:buFont typeface="Arial" pitchFamily="34" charset="0"/>
              <a:buChar char="•"/>
            </a:pPr>
            <a:r>
              <a:rPr lang="cs-CZ" sz="2400" dirty="0" smtClean="0">
                <a:latin typeface="Comic Sans MS" pitchFamily="66" charset="0"/>
              </a:rPr>
              <a:t> 12-15°C</a:t>
            </a:r>
          </a:p>
          <a:p>
            <a:pPr>
              <a:buFont typeface="Arial" pitchFamily="34" charset="0"/>
              <a:buChar char="•"/>
            </a:pPr>
            <a:r>
              <a:rPr lang="cs-CZ" sz="2400" dirty="0" smtClean="0">
                <a:latin typeface="Comic Sans MS" pitchFamily="66" charset="0"/>
              </a:rPr>
              <a:t> Absolutní tma</a:t>
            </a:r>
          </a:p>
          <a:p>
            <a:pPr>
              <a:buFont typeface="Arial" pitchFamily="34" charset="0"/>
              <a:buChar char="•"/>
            </a:pPr>
            <a:endParaRPr lang="cs-CZ" sz="1400" dirty="0" smtClean="0">
              <a:latin typeface="Comic Sans MS" pitchFamily="66" charset="0"/>
            </a:endParaRPr>
          </a:p>
          <a:p>
            <a:r>
              <a:rPr lang="cs-CZ" sz="2400" b="1" dirty="0" smtClean="0">
                <a:latin typeface="Comic Sans MS" pitchFamily="66" charset="0"/>
              </a:rPr>
              <a:t>Švédův stůl</a:t>
            </a:r>
          </a:p>
          <a:p>
            <a:pPr>
              <a:buFont typeface="Arial" pitchFamily="34" charset="0"/>
              <a:buChar char="•"/>
            </a:pPr>
            <a:r>
              <a:rPr lang="cs-CZ" sz="2400" dirty="0" smtClean="0">
                <a:latin typeface="Comic Sans MS" pitchFamily="66" charset="0"/>
              </a:rPr>
              <a:t> Bylo zde zjištěno nejstarší osídlení</a:t>
            </a:r>
          </a:p>
          <a:p>
            <a:pPr>
              <a:buFont typeface="Arial" pitchFamily="34" charset="0"/>
              <a:buChar char="•"/>
            </a:pPr>
            <a:r>
              <a:rPr lang="cs-CZ" sz="2400" dirty="0" smtClean="0">
                <a:latin typeface="Comic Sans MS" pitchFamily="66" charset="0"/>
              </a:rPr>
              <a:t> Žil tu člověk </a:t>
            </a:r>
            <a:r>
              <a:rPr lang="cs-CZ" sz="2400" dirty="0" err="1" smtClean="0">
                <a:latin typeface="Comic Sans MS" pitchFamily="66" charset="0"/>
              </a:rPr>
              <a:t>neandrtálský</a:t>
            </a:r>
            <a:endParaRPr lang="cs-CZ" sz="2400" dirty="0" smtClean="0"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endParaRPr lang="cs-CZ" sz="2400" dirty="0" smtClean="0"/>
          </a:p>
          <a:p>
            <a:pPr>
              <a:buFont typeface="Arial" pitchFamily="34" charset="0"/>
              <a:buChar char="•"/>
            </a:pPr>
            <a:endParaRPr lang="cs-CZ" sz="2600" b="1" dirty="0"/>
          </a:p>
        </p:txBody>
      </p:sp>
      <p:pic>
        <p:nvPicPr>
          <p:cNvPr id="9" name="Obrázek 8" descr="Anicka2015 0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53577" y="457201"/>
            <a:ext cx="2795985" cy="2403566"/>
          </a:xfrm>
          <a:prstGeom prst="rect">
            <a:avLst/>
          </a:prstGeom>
        </p:spPr>
      </p:pic>
      <p:pic>
        <p:nvPicPr>
          <p:cNvPr id="12" name="Obrázek 11" descr="Anicka2015 06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890735" y="2076937"/>
            <a:ext cx="2826648" cy="4526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83867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http://www.outdooring.cz/var/ezwebin_site/storage/images/media/images/moravsky-kras-jizni1/1974-1-cze-CZ/moravsky-kras-jizni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4764" y="261256"/>
            <a:ext cx="4324985" cy="3243739"/>
          </a:xfrm>
          <a:prstGeom prst="rect">
            <a:avLst/>
          </a:prstGeom>
          <a:noFill/>
          <a:ln w="28575">
            <a:noFill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263678" y="654343"/>
            <a:ext cx="3588797" cy="2691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106" name="Picture 2" descr="http://mapygarmin.wz.cz/vylety3/Jeskyne_Netopyrka_vstup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10009" y="1022917"/>
            <a:ext cx="3854722" cy="2891042"/>
          </a:xfrm>
          <a:prstGeom prst="rect">
            <a:avLst/>
          </a:prstGeom>
          <a:noFill/>
        </p:spPr>
      </p:pic>
      <p:pic>
        <p:nvPicPr>
          <p:cNvPr id="47108" name="Picture 4" descr="http://mapygarmin.wz.cz/vylety3/Malcina_jeskyne_map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4844" y="3175897"/>
            <a:ext cx="4675362" cy="3486159"/>
          </a:xfrm>
          <a:prstGeom prst="rect">
            <a:avLst/>
          </a:prstGeom>
          <a:noFill/>
        </p:spPr>
      </p:pic>
      <p:pic>
        <p:nvPicPr>
          <p:cNvPr id="47110" name="Picture 6" descr="http://mapygarmin.wz.cz/vylety/SveduvStul_pohled_dovnitr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05015" y="3409406"/>
            <a:ext cx="4338048" cy="32535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2483867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/>
          <p:cNvSpPr txBox="1"/>
          <p:nvPr/>
        </p:nvSpPr>
        <p:spPr>
          <a:xfrm>
            <a:off x="770707" y="1423851"/>
            <a:ext cx="7602584" cy="346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3000" dirty="0" smtClean="0"/>
              <a:t> </a:t>
            </a:r>
            <a:r>
              <a:rPr lang="cs-CZ" sz="2600" dirty="0" smtClean="0">
                <a:latin typeface="Comic Sans MS" pitchFamily="66" charset="0"/>
              </a:rPr>
              <a:t>14.9.2015, </a:t>
            </a:r>
            <a:r>
              <a:rPr lang="cs-CZ" sz="2600" dirty="0" err="1" smtClean="0">
                <a:latin typeface="Comic Sans MS" pitchFamily="66" charset="0"/>
              </a:rPr>
              <a:t>Modřice</a:t>
            </a:r>
            <a:endParaRPr lang="cs-CZ" sz="2600" dirty="0" smtClean="0"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cs-CZ" sz="2600" dirty="0" smtClean="0">
                <a:latin typeface="Comic Sans MS" pitchFamily="66" charset="0"/>
              </a:rPr>
              <a:t> Čistička odpadních vod</a:t>
            </a:r>
          </a:p>
          <a:p>
            <a:pPr>
              <a:buFont typeface="Arial" pitchFamily="34" charset="0"/>
              <a:buChar char="•"/>
            </a:pPr>
            <a:r>
              <a:rPr lang="cs-CZ" sz="2600" dirty="0" smtClean="0">
                <a:latin typeface="Comic Sans MS" pitchFamily="66" charset="0"/>
              </a:rPr>
              <a:t> Sraz: 10:00 hod., Úzká, Olympia bus</a:t>
            </a:r>
          </a:p>
          <a:p>
            <a:pPr>
              <a:buFont typeface="Arial" pitchFamily="34" charset="0"/>
              <a:buChar char="•"/>
            </a:pPr>
            <a:r>
              <a:rPr lang="cs-CZ" sz="2600" dirty="0" smtClean="0">
                <a:latin typeface="Comic Sans MS" pitchFamily="66" charset="0"/>
              </a:rPr>
              <a:t> Velký zápach</a:t>
            </a:r>
          </a:p>
          <a:p>
            <a:pPr>
              <a:buFont typeface="Arial" pitchFamily="34" charset="0"/>
              <a:buChar char="•"/>
            </a:pPr>
            <a:r>
              <a:rPr lang="cs-CZ" sz="2600" dirty="0" smtClean="0">
                <a:latin typeface="Comic Sans MS" pitchFamily="66" charset="0"/>
              </a:rPr>
              <a:t> Náš průvodce: ing. Brabec</a:t>
            </a:r>
          </a:p>
          <a:p>
            <a:pPr>
              <a:buFont typeface="Arial" pitchFamily="34" charset="0"/>
              <a:buChar char="•"/>
            </a:pPr>
            <a:r>
              <a:rPr lang="cs-CZ" sz="2600" dirty="0" smtClean="0">
                <a:latin typeface="Comic Sans MS" pitchFamily="66" charset="0"/>
              </a:rPr>
              <a:t> Prohlídka</a:t>
            </a:r>
          </a:p>
          <a:p>
            <a:pPr>
              <a:buFont typeface="Arial" pitchFamily="34" charset="0"/>
              <a:buChar char="•"/>
            </a:pPr>
            <a:r>
              <a:rPr lang="cs-CZ" sz="2600" dirty="0" smtClean="0">
                <a:latin typeface="Comic Sans MS" pitchFamily="66" charset="0"/>
              </a:rPr>
              <a:t> Konec dne: kolem 12:30</a:t>
            </a:r>
          </a:p>
          <a:p>
            <a:endParaRPr lang="cs-CZ" sz="33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353" y="3350947"/>
            <a:ext cx="3316344" cy="2489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ovéPole 8"/>
          <p:cNvSpPr txBox="1"/>
          <p:nvPr/>
        </p:nvSpPr>
        <p:spPr>
          <a:xfrm>
            <a:off x="1998617" y="404947"/>
            <a:ext cx="58652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u="sng" dirty="0" smtClean="0">
                <a:solidFill>
                  <a:schemeClr val="accent1"/>
                </a:solidFill>
                <a:latin typeface="Comic Sans MS" pitchFamily="66" charset="0"/>
              </a:rPr>
              <a:t>Průběh exkurze </a:t>
            </a:r>
            <a:endParaRPr lang="cs-CZ" sz="4000" dirty="0">
              <a:solidFill>
                <a:schemeClr val="accent1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83867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00891" y="1135426"/>
            <a:ext cx="9818915" cy="2387600"/>
          </a:xfrm>
        </p:spPr>
        <p:txBody>
          <a:bodyPr>
            <a:noAutofit/>
          </a:bodyPr>
          <a:lstStyle/>
          <a:p>
            <a:r>
              <a:rPr lang="cs-CZ" sz="5400" dirty="0" smtClean="0">
                <a:latin typeface="Comic Sans MS" panose="030F0702030302020204" pitchFamily="66" charset="0"/>
              </a:rPr>
              <a:t>Projektový týden – den čtvrtý</a:t>
            </a:r>
            <a:endParaRPr lang="cs-CZ" sz="5400" dirty="0">
              <a:latin typeface="Comic Sans MS" panose="030F0702030302020204" pitchFamily="66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0962" y="3602038"/>
            <a:ext cx="9457038" cy="1655762"/>
          </a:xfrm>
        </p:spPr>
        <p:txBody>
          <a:bodyPr/>
          <a:lstStyle/>
          <a:p>
            <a:pPr algn="ctr"/>
            <a:r>
              <a:rPr lang="cs-CZ" dirty="0" smtClean="0">
                <a:latin typeface="Comic Sans MS" panose="030F0702030302020204" pitchFamily="66" charset="0"/>
              </a:rPr>
              <a:t>Návštěva  ČHMÚ</a:t>
            </a:r>
            <a:endParaRPr lang="cs-CZ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8386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2782388" y="261257"/>
            <a:ext cx="43629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u="sng" dirty="0" smtClean="0">
                <a:solidFill>
                  <a:schemeClr val="accent1"/>
                </a:solidFill>
                <a:latin typeface="Comic Sans MS" pitchFamily="66" charset="0"/>
              </a:rPr>
              <a:t>ČHMÚ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940526" y="1097280"/>
            <a:ext cx="798140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2800" dirty="0" smtClean="0"/>
              <a:t> </a:t>
            </a:r>
            <a:r>
              <a:rPr lang="cs-CZ" sz="2800" dirty="0" smtClean="0">
                <a:latin typeface="Comic Sans MS" pitchFamily="66" charset="0"/>
              </a:rPr>
              <a:t>Ve čtvrtek jsme se vydali do Českého </a:t>
            </a:r>
          </a:p>
          <a:p>
            <a:r>
              <a:rPr lang="cs-CZ" sz="2800" dirty="0" smtClean="0">
                <a:latin typeface="Comic Sans MS" pitchFamily="66" charset="0"/>
              </a:rPr>
              <a:t>  hydro-meteorologického ústavu, který sídlí </a:t>
            </a:r>
          </a:p>
          <a:p>
            <a:r>
              <a:rPr lang="cs-CZ" sz="2800" dirty="0" smtClean="0">
                <a:latin typeface="Comic Sans MS" pitchFamily="66" charset="0"/>
              </a:rPr>
              <a:t>  na </a:t>
            </a:r>
            <a:r>
              <a:rPr lang="cs-CZ" sz="2800" dirty="0" err="1" smtClean="0">
                <a:latin typeface="Comic Sans MS" pitchFamily="66" charset="0"/>
              </a:rPr>
              <a:t>Kroftově</a:t>
            </a:r>
            <a:r>
              <a:rPr lang="cs-CZ" sz="2800" dirty="0" smtClean="0">
                <a:latin typeface="Comic Sans MS" pitchFamily="66" charset="0"/>
              </a:rPr>
              <a:t> ulici 43 v </a:t>
            </a:r>
            <a:r>
              <a:rPr lang="cs-CZ" sz="2800" dirty="0" err="1" smtClean="0">
                <a:latin typeface="Comic Sans MS" pitchFamily="66" charset="0"/>
              </a:rPr>
              <a:t>Žabovřeskách</a:t>
            </a:r>
            <a:r>
              <a:rPr lang="cs-CZ" sz="2800" dirty="0" smtClean="0">
                <a:latin typeface="Comic Sans MS" pitchFamily="66" charset="0"/>
              </a:rPr>
              <a:t>. Počasí </a:t>
            </a:r>
          </a:p>
          <a:p>
            <a:r>
              <a:rPr lang="cs-CZ" sz="2800" dirty="0" smtClean="0">
                <a:latin typeface="Comic Sans MS" pitchFamily="66" charset="0"/>
              </a:rPr>
              <a:t>  se zde předpovídá pro několik krajů </a:t>
            </a:r>
          </a:p>
          <a:p>
            <a:r>
              <a:rPr lang="cs-CZ" sz="2800" dirty="0" smtClean="0">
                <a:latin typeface="Comic Sans MS" pitchFamily="66" charset="0"/>
              </a:rPr>
              <a:t>  najednou:  Jihomoravský, Zlínský a Vysočina</a:t>
            </a:r>
          </a:p>
          <a:p>
            <a:pPr>
              <a:buFont typeface="Arial" pitchFamily="34" charset="0"/>
              <a:buChar char="•"/>
            </a:pPr>
            <a:endParaRPr lang="cs-CZ" sz="2800" dirty="0"/>
          </a:p>
        </p:txBody>
      </p:sp>
      <p:pic>
        <p:nvPicPr>
          <p:cNvPr id="4" name="Obrázek 3" descr="PICT02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8234" y="3384918"/>
            <a:ext cx="5232856" cy="2793813"/>
          </a:xfrm>
          <a:prstGeom prst="rect">
            <a:avLst/>
          </a:prstGeom>
          <a:ln>
            <a:noFill/>
          </a:ln>
          <a:effectLst>
            <a:softEdge rad="31750"/>
          </a:effectLst>
        </p:spPr>
      </p:pic>
      <p:pic>
        <p:nvPicPr>
          <p:cNvPr id="49154" name="Picture 2" descr="http://www.e-pocasi.cz/images_clanky/928-den-4-jp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7741" y="3513907"/>
            <a:ext cx="4096419" cy="27211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2483867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3082833" y="209006"/>
            <a:ext cx="43629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u="sng" dirty="0" smtClean="0">
                <a:solidFill>
                  <a:schemeClr val="accent1"/>
                </a:solidFill>
                <a:latin typeface="Comic Sans MS" pitchFamily="66" charset="0"/>
              </a:rPr>
              <a:t>Oddělení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940526" y="1097280"/>
            <a:ext cx="798140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2800" dirty="0" smtClean="0"/>
              <a:t> </a:t>
            </a:r>
            <a:r>
              <a:rPr lang="cs-CZ" sz="2800" dirty="0" smtClean="0">
                <a:latin typeface="Comic Sans MS" pitchFamily="66" charset="0"/>
              </a:rPr>
              <a:t>Ochrany čistoty ovzduší</a:t>
            </a:r>
          </a:p>
          <a:p>
            <a:pPr>
              <a:buFont typeface="Arial" pitchFamily="34" charset="0"/>
              <a:buChar char="•"/>
            </a:pPr>
            <a:r>
              <a:rPr lang="cs-CZ" sz="2800" dirty="0" smtClean="0">
                <a:latin typeface="Comic Sans MS" pitchFamily="66" charset="0"/>
              </a:rPr>
              <a:t> Hydrologie</a:t>
            </a:r>
          </a:p>
          <a:p>
            <a:pPr>
              <a:buFont typeface="Arial" pitchFamily="34" charset="0"/>
              <a:buChar char="•"/>
            </a:pPr>
            <a:r>
              <a:rPr lang="cs-CZ" sz="2800" dirty="0" smtClean="0">
                <a:latin typeface="Comic Sans MS" pitchFamily="66" charset="0"/>
              </a:rPr>
              <a:t> Meteorologie</a:t>
            </a:r>
          </a:p>
          <a:p>
            <a:pPr>
              <a:buFont typeface="Arial" pitchFamily="34" charset="0"/>
              <a:buChar char="•"/>
            </a:pPr>
            <a:r>
              <a:rPr lang="cs-CZ" sz="2800" dirty="0" smtClean="0">
                <a:latin typeface="Comic Sans MS" pitchFamily="66" charset="0"/>
              </a:rPr>
              <a:t> Regionální předpovědní pracoviště</a:t>
            </a:r>
          </a:p>
          <a:p>
            <a:pPr>
              <a:buFont typeface="Arial" pitchFamily="34" charset="0"/>
              <a:buChar char="•"/>
            </a:pPr>
            <a:endParaRPr lang="cs-CZ" sz="2800" dirty="0"/>
          </a:p>
        </p:txBody>
      </p:sp>
      <p:pic>
        <p:nvPicPr>
          <p:cNvPr id="51202" name="Picture 2" descr="http://chmibrno.org/CZ/foto/budova_1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3405" y="2997041"/>
            <a:ext cx="4834436" cy="3625827"/>
          </a:xfrm>
          <a:prstGeom prst="rect">
            <a:avLst/>
          </a:prstGeom>
          <a:noFill/>
        </p:spPr>
      </p:pic>
      <p:pic>
        <p:nvPicPr>
          <p:cNvPr id="51204" name="Picture 4" descr="http://www.pocasi-volary.cz/images/znakchmu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2054" y="3017520"/>
            <a:ext cx="2440531" cy="24405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2483867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3004456" y="182880"/>
            <a:ext cx="43629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u="sng" dirty="0" smtClean="0">
                <a:solidFill>
                  <a:schemeClr val="accent1"/>
                </a:solidFill>
                <a:latin typeface="Comic Sans MS" pitchFamily="66" charset="0"/>
              </a:rPr>
              <a:t>Všeho-</a:t>
            </a:r>
            <a:r>
              <a:rPr lang="cs-CZ" sz="4000" u="sng" dirty="0" err="1" smtClean="0">
                <a:solidFill>
                  <a:schemeClr val="accent1"/>
                </a:solidFill>
                <a:latin typeface="Comic Sans MS" pitchFamily="66" charset="0"/>
              </a:rPr>
              <a:t>měry</a:t>
            </a:r>
            <a:endParaRPr lang="cs-CZ" sz="4000" u="sng" dirty="0" smtClean="0">
              <a:solidFill>
                <a:schemeClr val="accent1"/>
              </a:solidFill>
              <a:latin typeface="Comic Sans MS" pitchFamily="66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783771" y="1097280"/>
            <a:ext cx="935300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2800" dirty="0" smtClean="0"/>
              <a:t> </a:t>
            </a:r>
            <a:r>
              <a:rPr lang="cs-CZ" sz="2800" dirty="0" smtClean="0">
                <a:latin typeface="Comic Sans MS" pitchFamily="66" charset="0"/>
              </a:rPr>
              <a:t>Průvodkyně nám ukázala,  na jakém principu </a:t>
            </a:r>
          </a:p>
          <a:p>
            <a:r>
              <a:rPr lang="cs-CZ" sz="2800" dirty="0" smtClean="0">
                <a:latin typeface="Comic Sans MS" pitchFamily="66" charset="0"/>
              </a:rPr>
              <a:t>  fungují vlhkoměry a srážkoměry</a:t>
            </a:r>
          </a:p>
          <a:p>
            <a:pPr>
              <a:buFont typeface="Arial" pitchFamily="34" charset="0"/>
              <a:buChar char="•"/>
            </a:pPr>
            <a:r>
              <a:rPr lang="cs-CZ" sz="2800" dirty="0" smtClean="0">
                <a:latin typeface="Comic Sans MS" pitchFamily="66" charset="0"/>
              </a:rPr>
              <a:t> K našemu překvapení nám ukázala i ty neautomatické, </a:t>
            </a:r>
          </a:p>
          <a:p>
            <a:r>
              <a:rPr lang="cs-CZ" sz="2800" dirty="0" smtClean="0">
                <a:latin typeface="Comic Sans MS" pitchFamily="66" charset="0"/>
              </a:rPr>
              <a:t>  které se již nepoužívají</a:t>
            </a:r>
          </a:p>
          <a:p>
            <a:pPr>
              <a:buFont typeface="Arial" pitchFamily="34" charset="0"/>
              <a:buChar char="•"/>
            </a:pPr>
            <a:endParaRPr lang="cs-CZ" sz="2800" dirty="0"/>
          </a:p>
        </p:txBody>
      </p:sp>
      <p:pic>
        <p:nvPicPr>
          <p:cNvPr id="8" name="Zástupný symbol pro obsah 4" descr="PICT025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9265" y="3166911"/>
            <a:ext cx="4277016" cy="3207763"/>
          </a:xfrm>
          <a:prstGeom prst="rect">
            <a:avLst/>
          </a:prstGeom>
        </p:spPr>
      </p:pic>
      <p:pic>
        <p:nvPicPr>
          <p:cNvPr id="9" name="Obrázek 8" descr="PICT026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59817" y="3170605"/>
            <a:ext cx="4280125" cy="3210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83867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914400" y="1280160"/>
            <a:ext cx="849085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2800" dirty="0" smtClean="0">
                <a:latin typeface="Comic Sans MS" pitchFamily="66" charset="0"/>
              </a:rPr>
              <a:t> Jak všechny přístroje v takovýchto zařízeních  </a:t>
            </a:r>
          </a:p>
          <a:p>
            <a:r>
              <a:rPr lang="cs-CZ" sz="2800" dirty="0" smtClean="0">
                <a:latin typeface="Comic Sans MS" pitchFamily="66" charset="0"/>
              </a:rPr>
              <a:t>  fungují, </a:t>
            </a:r>
          </a:p>
          <a:p>
            <a:pPr>
              <a:buFont typeface="Arial" pitchFamily="34" charset="0"/>
              <a:buChar char="•"/>
            </a:pPr>
            <a:r>
              <a:rPr lang="cs-CZ" sz="2800" dirty="0" smtClean="0">
                <a:latin typeface="Comic Sans MS" pitchFamily="66" charset="0"/>
              </a:rPr>
              <a:t> Jak přesné jsou předpovědi počasí na více dnů.</a:t>
            </a:r>
          </a:p>
          <a:p>
            <a:pPr>
              <a:buFont typeface="Arial" pitchFamily="34" charset="0"/>
              <a:buChar char="•"/>
            </a:pPr>
            <a:r>
              <a:rPr lang="cs-CZ" sz="2800" dirty="0" smtClean="0">
                <a:latin typeface="Comic Sans MS" pitchFamily="66" charset="0"/>
              </a:rPr>
              <a:t> A díky jakým přístrojům počasí můžeme vůbec </a:t>
            </a:r>
          </a:p>
          <a:p>
            <a:r>
              <a:rPr lang="cs-CZ" sz="2800" dirty="0" smtClean="0">
                <a:latin typeface="Comic Sans MS" pitchFamily="66" charset="0"/>
              </a:rPr>
              <a:t>  předpovídat</a:t>
            </a:r>
          </a:p>
          <a:p>
            <a:endParaRPr lang="cs-CZ" sz="28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1724297" y="0"/>
            <a:ext cx="66228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u="sng" dirty="0" smtClean="0">
                <a:solidFill>
                  <a:schemeClr val="accent1"/>
                </a:solidFill>
                <a:latin typeface="Comic Sans MS" pitchFamily="66" charset="0"/>
              </a:rPr>
              <a:t>V přednáškovém sále jsem se dozvěděli:</a:t>
            </a:r>
            <a:endParaRPr lang="cs-CZ" sz="4000" u="sng" dirty="0">
              <a:solidFill>
                <a:schemeClr val="accent1"/>
              </a:solidFill>
              <a:latin typeface="Comic Sans MS" pitchFamily="66" charset="0"/>
            </a:endParaRPr>
          </a:p>
        </p:txBody>
      </p:sp>
      <p:pic>
        <p:nvPicPr>
          <p:cNvPr id="53250" name="Picture 2" descr="http://41.media.tumblr.com/c1732327290af198180288bb6401b3ab/tumblr_mgyivxsmWF1r39hw6o2_128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90662" y="3056709"/>
            <a:ext cx="5431693" cy="3631474"/>
          </a:xfrm>
          <a:prstGeom prst="rect">
            <a:avLst/>
          </a:prstGeom>
          <a:noFill/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282483867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692331" y="1123406"/>
            <a:ext cx="881742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2600" dirty="0" smtClean="0">
                <a:latin typeface="Comic Sans MS" pitchFamily="66" charset="0"/>
              </a:rPr>
              <a:t> </a:t>
            </a:r>
            <a:r>
              <a:rPr lang="cs-CZ" sz="2800" dirty="0" smtClean="0">
                <a:latin typeface="Comic Sans MS" pitchFamily="66" charset="0"/>
              </a:rPr>
              <a:t>Jedním z nich je ALADIN, beroucí data z modelu  </a:t>
            </a:r>
          </a:p>
          <a:p>
            <a:r>
              <a:rPr lang="cs-CZ" sz="2800" dirty="0" smtClean="0">
                <a:latin typeface="Comic Sans MS" pitchFamily="66" charset="0"/>
              </a:rPr>
              <a:t>  ARPÉGE 15 km nad zemí s přesnými výstupy po </a:t>
            </a:r>
          </a:p>
          <a:p>
            <a:r>
              <a:rPr lang="cs-CZ" sz="2800" dirty="0" smtClean="0">
                <a:latin typeface="Comic Sans MS" pitchFamily="66" charset="0"/>
              </a:rPr>
              <a:t>  jedné hodině.</a:t>
            </a:r>
          </a:p>
          <a:p>
            <a:pPr>
              <a:buFont typeface="Arial" pitchFamily="34" charset="0"/>
              <a:buChar char="•"/>
            </a:pPr>
            <a:r>
              <a:rPr lang="cs-CZ" sz="2800" dirty="0" smtClean="0">
                <a:latin typeface="Comic Sans MS" pitchFamily="66" charset="0"/>
              </a:rPr>
              <a:t> Předpovědi jsou přesné maximálně do 3 dnů, pak </a:t>
            </a:r>
          </a:p>
          <a:p>
            <a:r>
              <a:rPr lang="cs-CZ" sz="2800" dirty="0" smtClean="0">
                <a:latin typeface="Comic Sans MS" pitchFamily="66" charset="0"/>
              </a:rPr>
              <a:t>  už jde většinou o typování(náhodu).</a:t>
            </a:r>
          </a:p>
          <a:p>
            <a:pPr>
              <a:buFont typeface="Arial" pitchFamily="34" charset="0"/>
              <a:buChar char="•"/>
            </a:pPr>
            <a:r>
              <a:rPr lang="cs-CZ" sz="2800" dirty="0" smtClean="0">
                <a:latin typeface="Comic Sans MS" pitchFamily="66" charset="0"/>
              </a:rPr>
              <a:t> Aplikaci Aladin si můžete stáhnout i do svých </a:t>
            </a:r>
          </a:p>
          <a:p>
            <a:r>
              <a:rPr lang="cs-CZ" sz="2800" dirty="0" smtClean="0">
                <a:latin typeface="Comic Sans MS" pitchFamily="66" charset="0"/>
              </a:rPr>
              <a:t>  mobilních telefonů </a:t>
            </a:r>
          </a:p>
          <a:p>
            <a:pPr>
              <a:buFont typeface="Arial" pitchFamily="34" charset="0"/>
              <a:buChar char="•"/>
            </a:pPr>
            <a:endParaRPr lang="cs-CZ" sz="28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2338251" y="235131"/>
            <a:ext cx="52904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u="sng" dirty="0" smtClean="0">
                <a:solidFill>
                  <a:schemeClr val="accent1"/>
                </a:solidFill>
                <a:latin typeface="Comic Sans MS" pitchFamily="66" charset="0"/>
              </a:rPr>
              <a:t>Aladin</a:t>
            </a:r>
            <a:endParaRPr lang="cs-CZ" sz="4000" u="sng" dirty="0">
              <a:solidFill>
                <a:schemeClr val="accent1"/>
              </a:solidFill>
              <a:latin typeface="Comic Sans MS" pitchFamily="66" charset="0"/>
            </a:endParaRPr>
          </a:p>
        </p:txBody>
      </p:sp>
      <p:pic>
        <p:nvPicPr>
          <p:cNvPr id="52226" name="Picture 2" descr="http://www.apk20.com/image/icon-61349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99574" y="209006"/>
            <a:ext cx="2038986" cy="2038986"/>
          </a:xfrm>
          <a:prstGeom prst="rect">
            <a:avLst/>
          </a:prstGeom>
          <a:noFill/>
        </p:spPr>
      </p:pic>
      <p:pic>
        <p:nvPicPr>
          <p:cNvPr id="52228" name="Picture 4" descr="https://lh6.ggpht.com/hLLjZDTxUljEJDdwmlB5Dzd6vsARLMXrKhecf0QvoNRB-IEDY1u_kqNTig1L29F9EQ=h9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4801" y="3823062"/>
            <a:ext cx="4258490" cy="2838995"/>
          </a:xfrm>
          <a:prstGeom prst="rect">
            <a:avLst/>
          </a:prstGeom>
          <a:noFill/>
        </p:spPr>
      </p:pic>
      <p:pic>
        <p:nvPicPr>
          <p:cNvPr id="52230" name="Picture 6" descr="http://dotekomanie.cz/wp-content/uploads/2012/12/2012-12-22-18.45.34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47324" y="2377439"/>
            <a:ext cx="2374827" cy="39580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2483867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705395" y="875211"/>
            <a:ext cx="8804365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2800" dirty="0" smtClean="0">
                <a:latin typeface="Comic Sans MS" pitchFamily="66" charset="0"/>
              </a:rPr>
              <a:t> </a:t>
            </a:r>
            <a:r>
              <a:rPr lang="cs-CZ" sz="2600" dirty="0" smtClean="0">
                <a:latin typeface="Comic Sans MS" pitchFamily="66" charset="0"/>
              </a:rPr>
              <a:t>Po prezentaci jsme se přesunuli na Poříčí, kde jsme se </a:t>
            </a:r>
          </a:p>
          <a:p>
            <a:r>
              <a:rPr lang="cs-CZ" sz="2600" dirty="0" smtClean="0">
                <a:latin typeface="Comic Sans MS" pitchFamily="66" charset="0"/>
              </a:rPr>
              <a:t>  naučili několik zajímavosti o měření průtoků (řek, </a:t>
            </a:r>
          </a:p>
          <a:p>
            <a:r>
              <a:rPr lang="cs-CZ" sz="2600" dirty="0" smtClean="0">
                <a:latin typeface="Comic Sans MS" pitchFamily="66" charset="0"/>
              </a:rPr>
              <a:t>  potoků apod.)</a:t>
            </a:r>
          </a:p>
          <a:p>
            <a:pPr>
              <a:buFont typeface="Arial" pitchFamily="34" charset="0"/>
              <a:buChar char="•"/>
            </a:pPr>
            <a:r>
              <a:rPr lang="cs-CZ" sz="2600" dirty="0" smtClean="0">
                <a:latin typeface="Comic Sans MS" pitchFamily="66" charset="0"/>
              </a:rPr>
              <a:t> Přístroj na toto měření je poměrně nákladná věc a </a:t>
            </a:r>
          </a:p>
          <a:p>
            <a:r>
              <a:rPr lang="cs-CZ" sz="2600" dirty="0" smtClean="0">
                <a:latin typeface="Comic Sans MS" pitchFamily="66" charset="0"/>
              </a:rPr>
              <a:t>  nejde o snadné měření, proto se většinou měří spíše </a:t>
            </a:r>
          </a:p>
          <a:p>
            <a:r>
              <a:rPr lang="cs-CZ" sz="2600" dirty="0" smtClean="0">
                <a:latin typeface="Comic Sans MS" pitchFamily="66" charset="0"/>
              </a:rPr>
              <a:t>  vodní stav než průtok</a:t>
            </a:r>
          </a:p>
          <a:p>
            <a:pPr>
              <a:buFont typeface="Arial" pitchFamily="34" charset="0"/>
              <a:buChar char="•"/>
            </a:pPr>
            <a:r>
              <a:rPr lang="cs-CZ" sz="2600" dirty="0" smtClean="0">
                <a:latin typeface="Comic Sans MS" pitchFamily="66" charset="0"/>
              </a:rPr>
              <a:t> Platí: čím větší je  vodní stav, tím větší je i průtok. </a:t>
            </a:r>
          </a:p>
          <a:p>
            <a:r>
              <a:rPr lang="cs-CZ" sz="2600" dirty="0" smtClean="0">
                <a:latin typeface="Comic Sans MS" pitchFamily="66" charset="0"/>
              </a:rPr>
              <a:t>  Pokud je řeka hluboká, měří se ve dvou bodech</a:t>
            </a:r>
            <a:r>
              <a:rPr lang="cs-CZ" sz="2600" dirty="0" smtClean="0"/>
              <a:t>.</a:t>
            </a:r>
          </a:p>
          <a:p>
            <a:pPr>
              <a:buFont typeface="Arial" pitchFamily="34" charset="0"/>
              <a:buChar char="•"/>
            </a:pPr>
            <a:endParaRPr lang="cs-CZ" sz="28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1724297" y="0"/>
            <a:ext cx="66228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u="sng" dirty="0" smtClean="0">
                <a:solidFill>
                  <a:schemeClr val="accent1"/>
                </a:solidFill>
                <a:latin typeface="Comic Sans MS" pitchFamily="66" charset="0"/>
              </a:rPr>
              <a:t>Měření průtoku Svratky</a:t>
            </a:r>
            <a:endParaRPr lang="cs-CZ" sz="4000" u="sng" dirty="0">
              <a:solidFill>
                <a:schemeClr val="accent1"/>
              </a:solidFill>
              <a:latin typeface="Comic Sans MS" pitchFamily="66" charset="0"/>
            </a:endParaRPr>
          </a:p>
        </p:txBody>
      </p:sp>
      <p:pic>
        <p:nvPicPr>
          <p:cNvPr id="5" name="Zástupný symbol pro obsah 4" descr="12055201_556198121199116_1066071424_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66612" y="4113168"/>
            <a:ext cx="3659776" cy="2744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2483867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718456" y="1018902"/>
            <a:ext cx="8307977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2600" dirty="0" smtClean="0"/>
              <a:t> </a:t>
            </a:r>
            <a:r>
              <a:rPr lang="cs-CZ" sz="2600" dirty="0" smtClean="0">
                <a:latin typeface="Comic Sans MS" pitchFamily="66" charset="0"/>
              </a:rPr>
              <a:t>Návrh na založení: první čtvrtina 20. stol.</a:t>
            </a:r>
          </a:p>
          <a:p>
            <a:pPr>
              <a:buFont typeface="Arial" pitchFamily="34" charset="0"/>
              <a:buChar char="•"/>
            </a:pPr>
            <a:r>
              <a:rPr lang="cs-CZ" sz="2600" dirty="0" smtClean="0">
                <a:latin typeface="Comic Sans MS" pitchFamily="66" charset="0"/>
              </a:rPr>
              <a:t> Nápad zastavila 1.světová válka</a:t>
            </a:r>
          </a:p>
          <a:p>
            <a:pPr>
              <a:buFont typeface="Arial" pitchFamily="34" charset="0"/>
              <a:buChar char="•"/>
            </a:pPr>
            <a:r>
              <a:rPr lang="cs-CZ" sz="2600" dirty="0" smtClean="0">
                <a:latin typeface="Comic Sans MS" pitchFamily="66" charset="0"/>
              </a:rPr>
              <a:t> Po válce byl tento projekt obnoven, ale      </a:t>
            </a:r>
          </a:p>
          <a:p>
            <a:r>
              <a:rPr lang="cs-CZ" sz="2600" dirty="0" smtClean="0">
                <a:latin typeface="Comic Sans MS" pitchFamily="66" charset="0"/>
              </a:rPr>
              <a:t>  došlo ke 2.světové válce </a:t>
            </a:r>
          </a:p>
          <a:p>
            <a:pPr>
              <a:buFont typeface="Arial" pitchFamily="34" charset="0"/>
              <a:buChar char="•"/>
            </a:pPr>
            <a:r>
              <a:rPr lang="cs-CZ" sz="2600" dirty="0" smtClean="0">
                <a:latin typeface="Comic Sans MS" pitchFamily="66" charset="0"/>
              </a:rPr>
              <a:t> Hlavní rozšíření: 1960-1963 v </a:t>
            </a:r>
            <a:r>
              <a:rPr lang="cs-CZ" sz="2600" dirty="0" err="1" smtClean="0">
                <a:latin typeface="Comic Sans MS" pitchFamily="66" charset="0"/>
              </a:rPr>
              <a:t>Modřicích</a:t>
            </a:r>
            <a:r>
              <a:rPr lang="cs-CZ" sz="2600" dirty="0" smtClean="0">
                <a:latin typeface="Comic Sans MS" pitchFamily="66" charset="0"/>
              </a:rPr>
              <a:t>, kdy </a:t>
            </a:r>
          </a:p>
          <a:p>
            <a:r>
              <a:rPr lang="cs-CZ" sz="2600" dirty="0" smtClean="0">
                <a:latin typeface="Comic Sans MS" pitchFamily="66" charset="0"/>
              </a:rPr>
              <a:t>  bylo napojeno 294 000 lidí.</a:t>
            </a:r>
          </a:p>
          <a:p>
            <a:pPr>
              <a:buFont typeface="Arial" pitchFamily="34" charset="0"/>
              <a:buChar char="•"/>
            </a:pPr>
            <a:r>
              <a:rPr lang="cs-CZ" sz="2600" dirty="0" smtClean="0">
                <a:latin typeface="Comic Sans MS" pitchFamily="66" charset="0"/>
              </a:rPr>
              <a:t> Uvedeno do provozu roku 1961</a:t>
            </a:r>
          </a:p>
          <a:p>
            <a:pPr>
              <a:buFont typeface="Arial" pitchFamily="34" charset="0"/>
              <a:buChar char="•"/>
            </a:pPr>
            <a:r>
              <a:rPr lang="cs-CZ" sz="2600" dirty="0" smtClean="0">
                <a:latin typeface="Comic Sans MS" pitchFamily="66" charset="0"/>
              </a:rPr>
              <a:t> 2001 – 2004: celková rekonstrukce a rozšíření</a:t>
            </a:r>
          </a:p>
          <a:p>
            <a:endParaRPr lang="cs-CZ" sz="28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1528354" y="222069"/>
            <a:ext cx="67796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u="sng" dirty="0" smtClean="0">
                <a:solidFill>
                  <a:schemeClr val="accent1"/>
                </a:solidFill>
                <a:latin typeface="Comic Sans MS" pitchFamily="66" charset="0"/>
              </a:rPr>
              <a:t>Historie</a:t>
            </a:r>
            <a:endParaRPr lang="cs-CZ" sz="4000" dirty="0">
              <a:solidFill>
                <a:schemeClr val="accent1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83867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2782388" y="261257"/>
            <a:ext cx="43629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u="sng" dirty="0" smtClean="0">
                <a:solidFill>
                  <a:schemeClr val="accent1"/>
                </a:solidFill>
                <a:latin typeface="Comic Sans MS" pitchFamily="66" charset="0"/>
              </a:rPr>
              <a:t>ČOV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940526" y="1097280"/>
            <a:ext cx="739357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2600" dirty="0" smtClean="0"/>
              <a:t> </a:t>
            </a:r>
            <a:r>
              <a:rPr lang="cs-CZ" sz="2600" dirty="0" smtClean="0">
                <a:latin typeface="Comic Sans MS" pitchFamily="66" charset="0"/>
              </a:rPr>
              <a:t>Mechanicko-biologická čistička</a:t>
            </a:r>
          </a:p>
          <a:p>
            <a:pPr>
              <a:buFont typeface="Arial" pitchFamily="34" charset="0"/>
              <a:buChar char="•"/>
            </a:pPr>
            <a:r>
              <a:rPr lang="cs-CZ" sz="2600" dirty="0" smtClean="0">
                <a:latin typeface="Comic Sans MS" pitchFamily="66" charset="0"/>
              </a:rPr>
              <a:t> Voda, která se zde vyčistí, není pitná!</a:t>
            </a:r>
          </a:p>
          <a:p>
            <a:pPr>
              <a:buFont typeface="Arial" pitchFamily="34" charset="0"/>
              <a:buChar char="•"/>
            </a:pPr>
            <a:r>
              <a:rPr lang="cs-CZ" sz="2600" dirty="0" smtClean="0">
                <a:latin typeface="Comic Sans MS" pitchFamily="66" charset="0"/>
              </a:rPr>
              <a:t> Slouží k čistění odpadních vod </a:t>
            </a:r>
          </a:p>
          <a:p>
            <a:r>
              <a:rPr lang="cs-CZ" sz="2600" dirty="0" smtClean="0">
                <a:latin typeface="Comic Sans MS" pitchFamily="66" charset="0"/>
              </a:rPr>
              <a:t>  přiváděných systémem kanalizačních   </a:t>
            </a:r>
          </a:p>
          <a:p>
            <a:r>
              <a:rPr lang="cs-CZ" sz="2600" dirty="0" smtClean="0">
                <a:latin typeface="Comic Sans MS" pitchFamily="66" charset="0"/>
              </a:rPr>
              <a:t>  stok z města Brna i z širokého okolí Brna</a:t>
            </a:r>
          </a:p>
          <a:p>
            <a:pPr>
              <a:buFont typeface="Arial" pitchFamily="34" charset="0"/>
              <a:buChar char="•"/>
            </a:pPr>
            <a:r>
              <a:rPr lang="cs-CZ" sz="2600" dirty="0" smtClean="0">
                <a:latin typeface="Comic Sans MS" pitchFamily="66" charset="0"/>
              </a:rPr>
              <a:t> V současné době je zajištěna dostatečná </a:t>
            </a:r>
          </a:p>
          <a:p>
            <a:r>
              <a:rPr lang="cs-CZ" sz="2600" dirty="0" smtClean="0">
                <a:latin typeface="Comic Sans MS" pitchFamily="66" charset="0"/>
              </a:rPr>
              <a:t>  kapacita ČOV i pro očekávaný rozvoj Brna a  </a:t>
            </a:r>
          </a:p>
          <a:p>
            <a:r>
              <a:rPr lang="cs-CZ" sz="2600" dirty="0" smtClean="0">
                <a:latin typeface="Comic Sans MS" pitchFamily="66" charset="0"/>
              </a:rPr>
              <a:t>  blízkého okolí a čistírna odpadních vod  </a:t>
            </a:r>
          </a:p>
          <a:p>
            <a:r>
              <a:rPr lang="cs-CZ" sz="2600" dirty="0" smtClean="0">
                <a:latin typeface="Comic Sans MS" pitchFamily="66" charset="0"/>
              </a:rPr>
              <a:t>  splňuje podmínky české i evropské </a:t>
            </a:r>
          </a:p>
          <a:p>
            <a:r>
              <a:rPr lang="cs-CZ" sz="2600" dirty="0" smtClean="0">
                <a:latin typeface="Comic Sans MS" pitchFamily="66" charset="0"/>
              </a:rPr>
              <a:t>  legislativy</a:t>
            </a:r>
          </a:p>
          <a:p>
            <a:pPr>
              <a:buFont typeface="Arial" pitchFamily="34" charset="0"/>
              <a:buChar char="•"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82483867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2782388" y="261257"/>
            <a:ext cx="43629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u="sng" dirty="0" smtClean="0">
                <a:solidFill>
                  <a:schemeClr val="accent1"/>
                </a:solidFill>
                <a:latin typeface="Comic Sans MS" pitchFamily="66" charset="0"/>
              </a:rPr>
              <a:t>ČOV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940526" y="1097280"/>
            <a:ext cx="739357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2800" dirty="0" smtClean="0">
                <a:latin typeface="Comic Sans MS" pitchFamily="66" charset="0"/>
              </a:rPr>
              <a:t> </a:t>
            </a:r>
            <a:r>
              <a:rPr lang="cs-CZ" sz="2600" dirty="0" smtClean="0">
                <a:latin typeface="Comic Sans MS" pitchFamily="66" charset="0"/>
              </a:rPr>
              <a:t>Za rok se vytáhne 4-5 tun štěrku a písku</a:t>
            </a:r>
          </a:p>
          <a:p>
            <a:pPr>
              <a:buFont typeface="Arial" pitchFamily="34" charset="0"/>
              <a:buChar char="•"/>
            </a:pPr>
            <a:r>
              <a:rPr lang="cs-CZ" sz="2600" dirty="0" smtClean="0">
                <a:latin typeface="Comic Sans MS" pitchFamily="66" charset="0"/>
              </a:rPr>
              <a:t> Napojeno: Brno, </a:t>
            </a:r>
            <a:r>
              <a:rPr lang="cs-CZ" sz="2600" dirty="0" err="1" smtClean="0">
                <a:latin typeface="Comic Sans MS" pitchFamily="66" charset="0"/>
              </a:rPr>
              <a:t>Kuřim</a:t>
            </a:r>
            <a:r>
              <a:rPr lang="cs-CZ" sz="2600" dirty="0" smtClean="0">
                <a:latin typeface="Comic Sans MS" pitchFamily="66" charset="0"/>
              </a:rPr>
              <a:t>, </a:t>
            </a:r>
            <a:r>
              <a:rPr lang="cs-CZ" sz="2600" dirty="0" err="1" smtClean="0">
                <a:latin typeface="Comic Sans MS" pitchFamily="66" charset="0"/>
              </a:rPr>
              <a:t>Modřice</a:t>
            </a:r>
            <a:r>
              <a:rPr lang="cs-CZ" sz="2600" dirty="0" smtClean="0">
                <a:latin typeface="Comic Sans MS" pitchFamily="66" charset="0"/>
              </a:rPr>
              <a:t>, </a:t>
            </a:r>
            <a:r>
              <a:rPr lang="cs-CZ" sz="2600" dirty="0" err="1" smtClean="0">
                <a:latin typeface="Comic Sans MS" pitchFamily="66" charset="0"/>
              </a:rPr>
              <a:t>Želešice</a:t>
            </a:r>
            <a:r>
              <a:rPr lang="cs-CZ" sz="2600" dirty="0" smtClean="0">
                <a:latin typeface="Comic Sans MS" pitchFamily="66" charset="0"/>
              </a:rPr>
              <a:t>, </a:t>
            </a:r>
          </a:p>
          <a:p>
            <a:r>
              <a:rPr lang="cs-CZ" sz="2600" dirty="0" smtClean="0">
                <a:latin typeface="Comic Sans MS" pitchFamily="66" charset="0"/>
              </a:rPr>
              <a:t>  Česká u Brna, </a:t>
            </a:r>
            <a:r>
              <a:rPr lang="cs-CZ" sz="2600" dirty="0" err="1" smtClean="0">
                <a:latin typeface="Comic Sans MS" pitchFamily="66" charset="0"/>
              </a:rPr>
              <a:t>Šlapanice</a:t>
            </a:r>
            <a:r>
              <a:rPr lang="cs-CZ" sz="2600" dirty="0" smtClean="0">
                <a:latin typeface="Comic Sans MS" pitchFamily="66" charset="0"/>
              </a:rPr>
              <a:t>, </a:t>
            </a:r>
            <a:r>
              <a:rPr lang="cs-CZ" sz="2600" dirty="0" err="1" smtClean="0">
                <a:latin typeface="Comic Sans MS" pitchFamily="66" charset="0"/>
              </a:rPr>
              <a:t>Šlapanice</a:t>
            </a:r>
            <a:r>
              <a:rPr lang="cs-CZ" sz="2600" dirty="0" smtClean="0">
                <a:latin typeface="Comic Sans MS" pitchFamily="66" charset="0"/>
              </a:rPr>
              <a:t>-</a:t>
            </a:r>
          </a:p>
          <a:p>
            <a:r>
              <a:rPr lang="cs-CZ" sz="2600" dirty="0" smtClean="0">
                <a:latin typeface="Comic Sans MS" pitchFamily="66" charset="0"/>
              </a:rPr>
              <a:t>  </a:t>
            </a:r>
            <a:r>
              <a:rPr lang="cs-CZ" sz="2600" dirty="0" err="1" smtClean="0">
                <a:latin typeface="Comic Sans MS" pitchFamily="66" charset="0"/>
              </a:rPr>
              <a:t>Bedřichovice</a:t>
            </a:r>
            <a:r>
              <a:rPr lang="cs-CZ" sz="2600" dirty="0" smtClean="0">
                <a:latin typeface="Comic Sans MS" pitchFamily="66" charset="0"/>
              </a:rPr>
              <a:t>, </a:t>
            </a:r>
            <a:r>
              <a:rPr lang="cs-CZ" sz="2600" dirty="0" err="1" smtClean="0">
                <a:latin typeface="Comic Sans MS" pitchFamily="66" charset="0"/>
              </a:rPr>
              <a:t>Ostopovice</a:t>
            </a:r>
            <a:r>
              <a:rPr lang="cs-CZ" sz="2600" dirty="0" smtClean="0">
                <a:latin typeface="Comic Sans MS" pitchFamily="66" charset="0"/>
              </a:rPr>
              <a:t>, Moravské </a:t>
            </a:r>
          </a:p>
          <a:p>
            <a:r>
              <a:rPr lang="cs-CZ" sz="2600" dirty="0" smtClean="0">
                <a:latin typeface="Comic Sans MS" pitchFamily="66" charset="0"/>
              </a:rPr>
              <a:t>  </a:t>
            </a:r>
            <a:r>
              <a:rPr lang="cs-CZ" sz="2600" dirty="0" err="1" smtClean="0">
                <a:latin typeface="Comic Sans MS" pitchFamily="66" charset="0"/>
              </a:rPr>
              <a:t>Knínice</a:t>
            </a:r>
            <a:r>
              <a:rPr lang="cs-CZ" sz="2600" dirty="0" smtClean="0">
                <a:latin typeface="Comic Sans MS" pitchFamily="66" charset="0"/>
              </a:rPr>
              <a:t>, </a:t>
            </a:r>
            <a:r>
              <a:rPr lang="cs-CZ" sz="2600" dirty="0" err="1" smtClean="0">
                <a:latin typeface="Comic Sans MS" pitchFamily="66" charset="0"/>
              </a:rPr>
              <a:t>Lipůvka</a:t>
            </a:r>
            <a:r>
              <a:rPr lang="cs-CZ" sz="2600" dirty="0" smtClean="0">
                <a:latin typeface="Comic Sans MS" pitchFamily="66" charset="0"/>
              </a:rPr>
              <a:t>, Podolí, </a:t>
            </a:r>
            <a:r>
              <a:rPr lang="cs-CZ" sz="2600" dirty="0" err="1" smtClean="0">
                <a:latin typeface="Comic Sans MS" pitchFamily="66" charset="0"/>
              </a:rPr>
              <a:t>Ponětovice</a:t>
            </a:r>
            <a:r>
              <a:rPr lang="cs-CZ" sz="2600" dirty="0" smtClean="0">
                <a:latin typeface="Comic Sans MS" pitchFamily="66" charset="0"/>
              </a:rPr>
              <a:t> a </a:t>
            </a:r>
          </a:p>
          <a:p>
            <a:r>
              <a:rPr lang="cs-CZ" sz="2600" dirty="0" smtClean="0">
                <a:latin typeface="Comic Sans MS" pitchFamily="66" charset="0"/>
              </a:rPr>
              <a:t>  </a:t>
            </a:r>
            <a:r>
              <a:rPr lang="cs-CZ" sz="2600" dirty="0" err="1" smtClean="0">
                <a:latin typeface="Comic Sans MS" pitchFamily="66" charset="0"/>
              </a:rPr>
              <a:t>Rozdrojovice</a:t>
            </a:r>
            <a:endParaRPr lang="cs-CZ" sz="2600" dirty="0" smtClean="0"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cs-CZ" sz="2600" dirty="0" smtClean="0">
                <a:latin typeface="Comic Sans MS" pitchFamily="66" charset="0"/>
              </a:rPr>
              <a:t> Za 10 let bude nutno čističku rozšířit</a:t>
            </a:r>
          </a:p>
          <a:p>
            <a:pPr>
              <a:buFont typeface="Arial" pitchFamily="34" charset="0"/>
              <a:buChar char="•"/>
            </a:pPr>
            <a:r>
              <a:rPr lang="cs-CZ" sz="2600" dirty="0" smtClean="0">
                <a:latin typeface="Comic Sans MS" pitchFamily="66" charset="0"/>
              </a:rPr>
              <a:t> V okolí Brna je 40 čerpacích stanic</a:t>
            </a:r>
          </a:p>
          <a:p>
            <a:pPr>
              <a:buFont typeface="Arial" pitchFamily="34" charset="0"/>
              <a:buChar char="•"/>
            </a:pPr>
            <a:r>
              <a:rPr lang="cs-CZ" sz="2600" dirty="0" smtClean="0">
                <a:latin typeface="Comic Sans MS" pitchFamily="66" charset="0"/>
              </a:rPr>
              <a:t> Při deštích se hrne voda kanály</a:t>
            </a:r>
          </a:p>
          <a:p>
            <a:pPr>
              <a:buFont typeface="Arial" pitchFamily="34" charset="0"/>
              <a:buChar char="•"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82483867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940526" y="1097280"/>
            <a:ext cx="8490857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2600" dirty="0" smtClean="0"/>
              <a:t> </a:t>
            </a:r>
            <a:r>
              <a:rPr lang="cs-CZ" sz="2600" dirty="0" smtClean="0">
                <a:latin typeface="Comic Sans MS" pitchFamily="66" charset="0"/>
              </a:rPr>
              <a:t>Základ stokové sítě tvoří kmenové stoky označené </a:t>
            </a:r>
          </a:p>
          <a:p>
            <a:r>
              <a:rPr lang="cs-CZ" sz="2600" dirty="0" smtClean="0">
                <a:latin typeface="Comic Sans MS" pitchFamily="66" charset="0"/>
              </a:rPr>
              <a:t>  „A-F“</a:t>
            </a:r>
          </a:p>
          <a:p>
            <a:pPr>
              <a:buFont typeface="Arial" pitchFamily="34" charset="0"/>
              <a:buChar char="•"/>
            </a:pPr>
            <a:r>
              <a:rPr lang="cs-CZ" sz="2600" dirty="0" smtClean="0">
                <a:latin typeface="Comic Sans MS" pitchFamily="66" charset="0"/>
              </a:rPr>
              <a:t> A: odvádí odpadní vody z </a:t>
            </a:r>
            <a:r>
              <a:rPr lang="cs-CZ" sz="2600" dirty="0" err="1" smtClean="0">
                <a:latin typeface="Comic Sans MS" pitchFamily="66" charset="0"/>
              </a:rPr>
              <a:t>Přízřenic</a:t>
            </a:r>
            <a:r>
              <a:rPr lang="cs-CZ" sz="2600" dirty="0" smtClean="0">
                <a:latin typeface="Comic Sans MS" pitchFamily="66" charset="0"/>
              </a:rPr>
              <a:t>, Dolních a </a:t>
            </a:r>
          </a:p>
          <a:p>
            <a:r>
              <a:rPr lang="cs-CZ" sz="2600" dirty="0" smtClean="0">
                <a:latin typeface="Comic Sans MS" pitchFamily="66" charset="0"/>
              </a:rPr>
              <a:t>  Horních Heršpic, Bohunic, Starého Lískovce, </a:t>
            </a:r>
          </a:p>
          <a:p>
            <a:r>
              <a:rPr lang="cs-CZ" sz="2600" dirty="0" smtClean="0">
                <a:latin typeface="Comic Sans MS" pitchFamily="66" charset="0"/>
              </a:rPr>
              <a:t>  </a:t>
            </a:r>
            <a:r>
              <a:rPr lang="cs-CZ" sz="2600" dirty="0" err="1" smtClean="0">
                <a:latin typeface="Comic Sans MS" pitchFamily="66" charset="0"/>
              </a:rPr>
              <a:t>Modřic</a:t>
            </a:r>
            <a:r>
              <a:rPr lang="cs-CZ" sz="2600" dirty="0" smtClean="0">
                <a:latin typeface="Comic Sans MS" pitchFamily="66" charset="0"/>
              </a:rPr>
              <a:t> a Starého Brna</a:t>
            </a:r>
          </a:p>
          <a:p>
            <a:pPr>
              <a:buFont typeface="Arial" pitchFamily="34" charset="0"/>
              <a:buChar char="•"/>
            </a:pPr>
            <a:r>
              <a:rPr lang="cs-CZ" sz="2600" dirty="0" smtClean="0">
                <a:latin typeface="Comic Sans MS" pitchFamily="66" charset="0"/>
              </a:rPr>
              <a:t> B: část Komárova, střed města, část Starého Brna, </a:t>
            </a:r>
          </a:p>
          <a:p>
            <a:r>
              <a:rPr lang="cs-CZ" sz="2600" dirty="0" smtClean="0">
                <a:latin typeface="Comic Sans MS" pitchFamily="66" charset="0"/>
              </a:rPr>
              <a:t>  Nový Lískovec, Kohoutovice, Jundrov, </a:t>
            </a:r>
            <a:r>
              <a:rPr lang="cs-CZ" sz="2600" dirty="0" err="1" smtClean="0">
                <a:latin typeface="Comic Sans MS" pitchFamily="66" charset="0"/>
              </a:rPr>
              <a:t>Žabovřesky</a:t>
            </a:r>
            <a:r>
              <a:rPr lang="cs-CZ" sz="2600" dirty="0" smtClean="0">
                <a:latin typeface="Comic Sans MS" pitchFamily="66" charset="0"/>
              </a:rPr>
              <a:t>,   </a:t>
            </a:r>
          </a:p>
          <a:p>
            <a:r>
              <a:rPr lang="cs-CZ" sz="2600" dirty="0" smtClean="0">
                <a:latin typeface="Comic Sans MS" pitchFamily="66" charset="0"/>
              </a:rPr>
              <a:t>  Komín, oblast Jiráskovy čtvrti, Bystrc, </a:t>
            </a:r>
            <a:r>
              <a:rPr lang="cs-CZ" sz="2600" dirty="0" err="1" smtClean="0">
                <a:latin typeface="Comic Sans MS" pitchFamily="66" charset="0"/>
              </a:rPr>
              <a:t>Kníničky</a:t>
            </a:r>
            <a:r>
              <a:rPr lang="cs-CZ" sz="2600" dirty="0" smtClean="0">
                <a:latin typeface="Comic Sans MS" pitchFamily="66" charset="0"/>
              </a:rPr>
              <a:t> a  </a:t>
            </a:r>
          </a:p>
          <a:p>
            <a:r>
              <a:rPr lang="cs-CZ" sz="2600" dirty="0" smtClean="0">
                <a:latin typeface="Comic Sans MS" pitchFamily="66" charset="0"/>
              </a:rPr>
              <a:t>  zástavbu v  oblasti Brněnské přehrady</a:t>
            </a:r>
          </a:p>
          <a:p>
            <a:pPr>
              <a:buFont typeface="Arial" pitchFamily="34" charset="0"/>
              <a:buChar char="•"/>
            </a:pPr>
            <a:r>
              <a:rPr lang="cs-CZ" sz="2600" dirty="0" smtClean="0">
                <a:latin typeface="Comic Sans MS" pitchFamily="66" charset="0"/>
              </a:rPr>
              <a:t> C: Královo Pole, </a:t>
            </a:r>
            <a:r>
              <a:rPr lang="cs-CZ" sz="2600" dirty="0" err="1" smtClean="0">
                <a:latin typeface="Comic Sans MS" pitchFamily="66" charset="0"/>
              </a:rPr>
              <a:t>Medlánky</a:t>
            </a:r>
            <a:r>
              <a:rPr lang="cs-CZ" sz="2600" dirty="0" smtClean="0">
                <a:latin typeface="Comic Sans MS" pitchFamily="66" charset="0"/>
              </a:rPr>
              <a:t>, </a:t>
            </a:r>
            <a:r>
              <a:rPr lang="cs-CZ" sz="2600" dirty="0" err="1" smtClean="0">
                <a:latin typeface="Comic Sans MS" pitchFamily="66" charset="0"/>
              </a:rPr>
              <a:t>Řečkovice</a:t>
            </a:r>
            <a:r>
              <a:rPr lang="cs-CZ" sz="2600" dirty="0" smtClean="0">
                <a:latin typeface="Comic Sans MS" pitchFamily="66" charset="0"/>
              </a:rPr>
              <a:t>, Lesná, </a:t>
            </a:r>
          </a:p>
          <a:p>
            <a:r>
              <a:rPr lang="cs-CZ" sz="2600" dirty="0" smtClean="0">
                <a:latin typeface="Comic Sans MS" pitchFamily="66" charset="0"/>
              </a:rPr>
              <a:t>  </a:t>
            </a:r>
            <a:r>
              <a:rPr lang="cs-CZ" sz="2600" dirty="0" err="1" smtClean="0">
                <a:latin typeface="Comic Sans MS" pitchFamily="66" charset="0"/>
              </a:rPr>
              <a:t>Kuřim</a:t>
            </a:r>
            <a:endParaRPr lang="cs-CZ" sz="2600" dirty="0" smtClean="0"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cs-CZ" sz="2600" dirty="0" smtClean="0">
                <a:latin typeface="Comic Sans MS" pitchFamily="66" charset="0"/>
              </a:rPr>
              <a:t> D: pravý břeh řeky Svitavy, </a:t>
            </a:r>
            <a:r>
              <a:rPr lang="cs-CZ" sz="2600" dirty="0" err="1" smtClean="0">
                <a:latin typeface="Comic Sans MS" pitchFamily="66" charset="0"/>
              </a:rPr>
              <a:t>Komárov</a:t>
            </a:r>
            <a:r>
              <a:rPr lang="cs-CZ" sz="2600" dirty="0" smtClean="0">
                <a:latin typeface="Comic Sans MS" pitchFamily="66" charset="0"/>
              </a:rPr>
              <a:t>, Zábrdovice, </a:t>
            </a:r>
          </a:p>
          <a:p>
            <a:r>
              <a:rPr lang="cs-CZ" sz="2600" dirty="0" smtClean="0">
                <a:latin typeface="Comic Sans MS" pitchFamily="66" charset="0"/>
              </a:rPr>
              <a:t>  Černá Pole a Husovice</a:t>
            </a:r>
          </a:p>
          <a:p>
            <a:pPr>
              <a:buFont typeface="Arial" pitchFamily="34" charset="0"/>
              <a:buChar char="•"/>
            </a:pPr>
            <a:endParaRPr lang="cs-CZ" sz="28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2351314" y="235131"/>
            <a:ext cx="52904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u="sng" dirty="0" smtClean="0">
                <a:solidFill>
                  <a:schemeClr val="accent1"/>
                </a:solidFill>
                <a:latin typeface="Comic Sans MS" pitchFamily="66" charset="0"/>
              </a:rPr>
              <a:t>Kmenové stoky</a:t>
            </a:r>
            <a:endParaRPr lang="cs-CZ" sz="4000" dirty="0">
              <a:solidFill>
                <a:schemeClr val="accent1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83867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770709" y="1410789"/>
            <a:ext cx="849085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2600" dirty="0" smtClean="0"/>
              <a:t> </a:t>
            </a:r>
            <a:r>
              <a:rPr lang="cs-CZ" sz="2600" dirty="0" smtClean="0">
                <a:latin typeface="Comic Sans MS" pitchFamily="66" charset="0"/>
              </a:rPr>
              <a:t>E: levý břeh Svitavy , Ivanovice, </a:t>
            </a:r>
            <a:r>
              <a:rPr lang="cs-CZ" sz="2600" dirty="0" err="1" smtClean="0">
                <a:latin typeface="Comic Sans MS" pitchFamily="66" charset="0"/>
              </a:rPr>
              <a:t>Černovice</a:t>
            </a:r>
            <a:r>
              <a:rPr lang="cs-CZ" sz="2600" dirty="0" smtClean="0">
                <a:latin typeface="Comic Sans MS" pitchFamily="66" charset="0"/>
              </a:rPr>
              <a:t>, části </a:t>
            </a:r>
          </a:p>
          <a:p>
            <a:r>
              <a:rPr lang="cs-CZ" sz="2600" dirty="0" smtClean="0">
                <a:latin typeface="Comic Sans MS" pitchFamily="66" charset="0"/>
              </a:rPr>
              <a:t>  Slatiny, Juliánova, </a:t>
            </a:r>
            <a:r>
              <a:rPr lang="cs-CZ" sz="2600" dirty="0" err="1" smtClean="0">
                <a:latin typeface="Comic Sans MS" pitchFamily="66" charset="0"/>
              </a:rPr>
              <a:t>Židenic</a:t>
            </a:r>
            <a:r>
              <a:rPr lang="cs-CZ" sz="2600" dirty="0" smtClean="0">
                <a:latin typeface="Comic Sans MS" pitchFamily="66" charset="0"/>
              </a:rPr>
              <a:t>, Maloměřic, </a:t>
            </a:r>
            <a:r>
              <a:rPr lang="cs-CZ" sz="2600" dirty="0" err="1" smtClean="0">
                <a:latin typeface="Comic Sans MS" pitchFamily="66" charset="0"/>
              </a:rPr>
              <a:t>Obřan</a:t>
            </a:r>
            <a:endParaRPr lang="cs-CZ" sz="2600" dirty="0" smtClean="0"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cs-CZ" sz="2600" dirty="0" smtClean="0">
                <a:latin typeface="Comic Sans MS" pitchFamily="66" charset="0"/>
              </a:rPr>
              <a:t> F: odkanalizuje území Chrlic, Holásek, </a:t>
            </a:r>
            <a:r>
              <a:rPr lang="cs-CZ" sz="2600" dirty="0" err="1" smtClean="0">
                <a:latin typeface="Comic Sans MS" pitchFamily="66" charset="0"/>
              </a:rPr>
              <a:t>Tuřan</a:t>
            </a:r>
            <a:r>
              <a:rPr lang="cs-CZ" sz="2600" dirty="0" smtClean="0">
                <a:latin typeface="Comic Sans MS" pitchFamily="66" charset="0"/>
              </a:rPr>
              <a:t>, části </a:t>
            </a:r>
          </a:p>
          <a:p>
            <a:r>
              <a:rPr lang="cs-CZ" sz="2600" dirty="0" smtClean="0">
                <a:latin typeface="Comic Sans MS" pitchFamily="66" charset="0"/>
              </a:rPr>
              <a:t>  Brněnských Ivanovic, Slatiny a Líšně, </a:t>
            </a:r>
            <a:r>
              <a:rPr lang="cs-CZ" sz="2600" dirty="0" err="1" smtClean="0">
                <a:latin typeface="Comic Sans MS" pitchFamily="66" charset="0"/>
              </a:rPr>
              <a:t>Šlapanic</a:t>
            </a:r>
            <a:r>
              <a:rPr lang="cs-CZ" sz="2600" dirty="0" smtClean="0">
                <a:latin typeface="Comic Sans MS" pitchFamily="66" charset="0"/>
              </a:rPr>
              <a:t>, </a:t>
            </a:r>
          </a:p>
          <a:p>
            <a:r>
              <a:rPr lang="cs-CZ" sz="2600" dirty="0" smtClean="0">
                <a:latin typeface="Comic Sans MS" pitchFamily="66" charset="0"/>
              </a:rPr>
              <a:t>  </a:t>
            </a:r>
            <a:r>
              <a:rPr lang="cs-CZ" sz="2600" dirty="0" err="1" smtClean="0">
                <a:latin typeface="Comic Sans MS" pitchFamily="66" charset="0"/>
              </a:rPr>
              <a:t>Bedřichovic</a:t>
            </a:r>
            <a:r>
              <a:rPr lang="cs-CZ" sz="2600" dirty="0" smtClean="0">
                <a:latin typeface="Comic Sans MS" pitchFamily="66" charset="0"/>
              </a:rPr>
              <a:t>, Podolí a dalších obcí východně od Brna</a:t>
            </a:r>
          </a:p>
          <a:p>
            <a:pPr>
              <a:buFont typeface="Arial" pitchFamily="34" charset="0"/>
              <a:buChar char="•"/>
            </a:pPr>
            <a:endParaRPr lang="cs-CZ" sz="26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2351314" y="235131"/>
            <a:ext cx="52904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u="sng" dirty="0" smtClean="0">
                <a:solidFill>
                  <a:schemeClr val="accent1"/>
                </a:solidFill>
                <a:latin typeface="Comic Sans MS" pitchFamily="66" charset="0"/>
              </a:rPr>
              <a:t>Kmenové stoky</a:t>
            </a:r>
            <a:endParaRPr lang="cs-CZ" sz="4000" dirty="0">
              <a:solidFill>
                <a:schemeClr val="accent1"/>
              </a:solidFill>
              <a:latin typeface="Comic Sans MS" pitchFamily="66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79631" y="3529288"/>
            <a:ext cx="5227455" cy="318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2483867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940526" y="1097280"/>
            <a:ext cx="8490857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2600" dirty="0" smtClean="0"/>
              <a:t> </a:t>
            </a:r>
            <a:r>
              <a:rPr lang="cs-CZ" sz="2600" dirty="0" smtClean="0">
                <a:latin typeface="Comic Sans MS" pitchFamily="66" charset="0"/>
              </a:rPr>
              <a:t>Vytáhnou z vody všechno větší než 6 mm</a:t>
            </a:r>
          </a:p>
          <a:p>
            <a:pPr>
              <a:buFont typeface="Arial" pitchFamily="34" charset="0"/>
              <a:buChar char="•"/>
            </a:pPr>
            <a:r>
              <a:rPr lang="cs-CZ" sz="2600" dirty="0" smtClean="0">
                <a:latin typeface="Comic Sans MS" pitchFamily="66" charset="0"/>
              </a:rPr>
              <a:t> Za rok se vytáhne 1000 tun odpadu</a:t>
            </a:r>
          </a:p>
          <a:p>
            <a:pPr>
              <a:buFont typeface="Arial" pitchFamily="34" charset="0"/>
              <a:buChar char="•"/>
            </a:pPr>
            <a:r>
              <a:rPr lang="cs-CZ" sz="2600" dirty="0" smtClean="0">
                <a:latin typeface="Comic Sans MS" pitchFamily="66" charset="0"/>
              </a:rPr>
              <a:t> Dříve bylo všechno v řekách. Když klesla voda, </a:t>
            </a:r>
          </a:p>
          <a:p>
            <a:r>
              <a:rPr lang="cs-CZ" sz="2600" dirty="0" smtClean="0">
                <a:latin typeface="Comic Sans MS" pitchFamily="66" charset="0"/>
              </a:rPr>
              <a:t>  všechno bylo na keřících…</a:t>
            </a:r>
          </a:p>
          <a:p>
            <a:pPr>
              <a:buFont typeface="Arial" pitchFamily="34" charset="0"/>
              <a:buChar char="•"/>
            </a:pPr>
            <a:r>
              <a:rPr lang="cs-CZ" sz="2600" dirty="0" smtClean="0">
                <a:latin typeface="Comic Sans MS" pitchFamily="66" charset="0"/>
              </a:rPr>
              <a:t> Denně se vytěží až 2 kontejnery tuku</a:t>
            </a:r>
          </a:p>
          <a:p>
            <a:pPr>
              <a:buFont typeface="Arial" pitchFamily="34" charset="0"/>
              <a:buChar char="•"/>
            </a:pPr>
            <a:r>
              <a:rPr lang="cs-CZ" sz="2600" dirty="0" smtClean="0">
                <a:latin typeface="Comic Sans MS" pitchFamily="66" charset="0"/>
              </a:rPr>
              <a:t> Každou hodinu berou zaměstnanci vzorek vody, aby </a:t>
            </a:r>
          </a:p>
          <a:p>
            <a:r>
              <a:rPr lang="cs-CZ" sz="2600" dirty="0" smtClean="0">
                <a:latin typeface="Comic Sans MS" pitchFamily="66" charset="0"/>
              </a:rPr>
              <a:t>  zjistili, jestli je voda dobře vyčištěná.</a:t>
            </a:r>
          </a:p>
          <a:p>
            <a:pPr>
              <a:buFont typeface="Arial" pitchFamily="34" charset="0"/>
              <a:buChar char="•"/>
            </a:pPr>
            <a:r>
              <a:rPr lang="cs-CZ" sz="2600" dirty="0" smtClean="0">
                <a:latin typeface="Comic Sans MS" pitchFamily="66" charset="0"/>
              </a:rPr>
              <a:t> Jednou byla v česlech nalezena i mrtvola </a:t>
            </a:r>
            <a:r>
              <a:rPr lang="cs-CZ" sz="2800" dirty="0" smtClean="0">
                <a:latin typeface="Comic Sans MS" pitchFamily="66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endParaRPr lang="cs-CZ" sz="26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2351314" y="235131"/>
            <a:ext cx="52904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u="sng" dirty="0" smtClean="0">
                <a:solidFill>
                  <a:schemeClr val="accent1"/>
                </a:solidFill>
                <a:latin typeface="Comic Sans MS" pitchFamily="66" charset="0"/>
              </a:rPr>
              <a:t>Česle</a:t>
            </a:r>
            <a:endParaRPr lang="cs-CZ" sz="4000" dirty="0">
              <a:solidFill>
                <a:schemeClr val="accent1"/>
              </a:solidFill>
              <a:latin typeface="Comic Sans MS" pitchFamily="66" charset="0"/>
            </a:endParaRPr>
          </a:p>
        </p:txBody>
      </p:sp>
      <p:pic>
        <p:nvPicPr>
          <p:cNvPr id="36866" name="Picture 2" descr="http://old.bmto.cz/old/obrazky/SC_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42867" y="3475353"/>
            <a:ext cx="3606528" cy="3225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2483867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seta">
  <a:themeElements>
    <a:clrScheme name="Fas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a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273</TotalTime>
  <Words>1102</Words>
  <Application>Microsoft Office PowerPoint</Application>
  <PresentationFormat>Vlastní</PresentationFormat>
  <Paragraphs>176</Paragraphs>
  <Slides>36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36</vt:i4>
      </vt:variant>
    </vt:vector>
  </HeadingPairs>
  <TitlesOfParts>
    <vt:vector size="37" baseType="lpstr">
      <vt:lpstr>Faseta</vt:lpstr>
      <vt:lpstr>Projektový týden kvart 2015 - Zeměpis</vt:lpstr>
      <vt:lpstr>Projektový týden – den první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Projektový týden – den druhý</vt:lpstr>
      <vt:lpstr>Na ospalce ohledy nebereme. Začínáme!</vt:lpstr>
      <vt:lpstr>První dvě praktické části</vt:lpstr>
      <vt:lpstr>Buzola - popis</vt:lpstr>
      <vt:lpstr>Jak zacházet s buzolou: určení směru podle pochodového úhlu (azimutu)</vt:lpstr>
      <vt:lpstr>Jak zacházet s buzolou - určení pochodového úhlu (azimutu)</vt:lpstr>
      <vt:lpstr>Orientační pochod</vt:lpstr>
      <vt:lpstr>Takový okruh jsme běželi</vt:lpstr>
      <vt:lpstr>Tady se už někdo moc těší</vt:lpstr>
      <vt:lpstr>A někdo zase ne </vt:lpstr>
      <vt:lpstr>Projektový týden – den třetí</vt:lpstr>
      <vt:lpstr>Plán cesty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Projektový týden – den čtvrtý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Projektový týden – den druhý</dc:title>
  <dc:creator>Ondřej</dc:creator>
  <cp:lastModifiedBy>Renata Fojtu</cp:lastModifiedBy>
  <cp:revision>45</cp:revision>
  <dcterms:created xsi:type="dcterms:W3CDTF">2015-09-20T17:23:06Z</dcterms:created>
  <dcterms:modified xsi:type="dcterms:W3CDTF">2015-09-25T07:04:19Z</dcterms:modified>
</cp:coreProperties>
</file>