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93" r:id="rId3"/>
    <p:sldId id="270" r:id="rId4"/>
    <p:sldId id="271" r:id="rId5"/>
    <p:sldId id="272" r:id="rId6"/>
    <p:sldId id="273" r:id="rId7"/>
    <p:sldId id="256" r:id="rId8"/>
    <p:sldId id="274" r:id="rId9"/>
    <p:sldId id="275" r:id="rId10"/>
    <p:sldId id="276" r:id="rId11"/>
    <p:sldId id="277" r:id="rId12"/>
    <p:sldId id="278" r:id="rId13"/>
    <p:sldId id="279" r:id="rId14"/>
    <p:sldId id="257" r:id="rId15"/>
    <p:sldId id="258" r:id="rId16"/>
    <p:sldId id="264" r:id="rId17"/>
    <p:sldId id="259" r:id="rId18"/>
    <p:sldId id="260" r:id="rId19"/>
    <p:sldId id="267" r:id="rId20"/>
    <p:sldId id="266" r:id="rId21"/>
    <p:sldId id="262" r:id="rId22"/>
    <p:sldId id="263" r:id="rId23"/>
    <p:sldId id="280" r:id="rId24"/>
    <p:sldId id="265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97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29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19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638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2558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748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099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97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48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40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40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51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94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24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07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65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3B033-399E-4AC2-A3F2-4B781EB2800B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36024B-3D90-4743-9754-B08DD27AC32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90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1161552"/>
            <a:ext cx="9910355" cy="2387600"/>
          </a:xfrm>
        </p:spPr>
        <p:txBody>
          <a:bodyPr>
            <a:noAutofit/>
          </a:bodyPr>
          <a:lstStyle/>
          <a:p>
            <a:r>
              <a:rPr lang="cs-CZ" sz="4200" dirty="0" smtClean="0">
                <a:latin typeface="Comic Sans MS" pitchFamily="66" charset="0"/>
              </a:rPr>
              <a:t>Projektový týden kvart 2015 - Zeměpis</a:t>
            </a:r>
            <a:endParaRPr lang="cs-CZ" sz="4200" dirty="0">
              <a:latin typeface="Comic Sans MS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0962" y="3602038"/>
            <a:ext cx="9457038" cy="1655762"/>
          </a:xfrm>
        </p:spPr>
        <p:txBody>
          <a:bodyPr/>
          <a:lstStyle/>
          <a:p>
            <a:pPr algn="ctr"/>
            <a:r>
              <a:rPr lang="cs-CZ" dirty="0" smtClean="0">
                <a:latin typeface="Comic Sans MS" panose="030F0702030302020204" pitchFamily="66" charset="0"/>
              </a:rPr>
              <a:t>Vypracoval: Kvarta A </a:t>
            </a:r>
            <a:r>
              <a:rPr lang="cs-CZ" dirty="0" err="1" smtClean="0">
                <a:latin typeface="Comic Sans MS" panose="030F0702030302020204" pitchFamily="66" charset="0"/>
              </a:rPr>
              <a:t>a</a:t>
            </a:r>
            <a:r>
              <a:rPr lang="cs-CZ" dirty="0" smtClean="0">
                <a:latin typeface="Comic Sans MS" panose="030F0702030302020204" pitchFamily="66" charset="0"/>
              </a:rPr>
              <a:t> Kvarta B 2015/2016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360" y="378823"/>
            <a:ext cx="4961525" cy="372114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2" y="2833829"/>
            <a:ext cx="4464496" cy="334824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96" y="228153"/>
            <a:ext cx="8512683" cy="63845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4" y="215089"/>
            <a:ext cx="5356366" cy="40172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32363"/>
            <a:ext cx="4846320" cy="363460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2681" y="1122363"/>
            <a:ext cx="9605319" cy="2387600"/>
          </a:xfrm>
        </p:spPr>
        <p:txBody>
          <a:bodyPr>
            <a:noAutofit/>
          </a:bodyPr>
          <a:lstStyle/>
          <a:p>
            <a:r>
              <a:rPr lang="cs-CZ" sz="5400" dirty="0" smtClean="0">
                <a:latin typeface="Comic Sans MS" panose="030F0702030302020204" pitchFamily="66" charset="0"/>
              </a:rPr>
              <a:t>Projektový týden – den druhý</a:t>
            </a:r>
            <a:endParaRPr lang="cs-CZ" sz="5400" dirty="0"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0962" y="3602038"/>
            <a:ext cx="9457038" cy="1655762"/>
          </a:xfrm>
        </p:spPr>
        <p:txBody>
          <a:bodyPr/>
          <a:lstStyle/>
          <a:p>
            <a:pPr algn="ctr"/>
            <a:r>
              <a:rPr lang="cs-CZ" dirty="0">
                <a:latin typeface="Comic Sans MS" panose="030F0702030302020204" pitchFamily="66" charset="0"/>
              </a:rPr>
              <a:t>a</a:t>
            </a:r>
            <a:r>
              <a:rPr lang="cs-CZ" dirty="0" smtClean="0">
                <a:latin typeface="Comic Sans MS" panose="030F0702030302020204" pitchFamily="66" charset="0"/>
              </a:rPr>
              <a:t>neb jak jsme běželi orientační běh ve Wilsonově lese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37700" y="1635871"/>
            <a:ext cx="3854528" cy="1088947"/>
          </a:xfrm>
        </p:spPr>
        <p:txBody>
          <a:bodyPr>
            <a:noAutofit/>
          </a:bodyPr>
          <a:lstStyle/>
          <a:p>
            <a:r>
              <a:rPr lang="cs-CZ" sz="2800" dirty="0" smtClean="0">
                <a:latin typeface="Comic Sans MS" panose="030F0702030302020204" pitchFamily="66" charset="0"/>
              </a:rPr>
              <a:t>Na </a:t>
            </a:r>
            <a:r>
              <a:rPr lang="cs-CZ" sz="2800" dirty="0" err="1" smtClean="0">
                <a:latin typeface="Comic Sans MS" panose="030F0702030302020204" pitchFamily="66" charset="0"/>
              </a:rPr>
              <a:t>ospalce</a:t>
            </a:r>
            <a:r>
              <a:rPr lang="cs-CZ" sz="2800" dirty="0" smtClean="0">
                <a:latin typeface="Comic Sans MS" panose="030F0702030302020204" pitchFamily="66" charset="0"/>
              </a:rPr>
              <a:t> ohledy nebereme. Začínáme!</a:t>
            </a:r>
            <a:endParaRPr lang="cs-CZ" sz="2800" dirty="0">
              <a:latin typeface="Comic Sans MS" panose="030F0702030302020204" pitchFamily="66" charset="0"/>
            </a:endParaRPr>
          </a:p>
        </p:txBody>
      </p:sp>
      <p:pic>
        <p:nvPicPr>
          <p:cNvPr id="12" name="Zástupný symbol pro obrázek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92" y="1677822"/>
            <a:ext cx="5234860" cy="3926144"/>
          </a:xfrm>
        </p:spPr>
      </p:pic>
      <p:sp>
        <p:nvSpPr>
          <p:cNvPr id="11" name="Zástupný symbol pro text 10"/>
          <p:cNvSpPr>
            <a:spLocks noGrp="1"/>
          </p:cNvSpPr>
          <p:nvPr>
            <p:ph type="body" sz="half" idx="2"/>
          </p:nvPr>
        </p:nvSpPr>
        <p:spPr>
          <a:xfrm>
            <a:off x="324637" y="2737880"/>
            <a:ext cx="3854528" cy="2584449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Brzký sraz, a už je vše v plném proudu. Pan profesor Snopek nám vysvětluje, co všechno budeme dělat a hlavně v jakém pořadí to budeme dělat. </a:t>
            </a:r>
          </a:p>
          <a:p>
            <a:endParaRPr lang="cs-CZ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04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u="sng" dirty="0" smtClean="0">
                <a:latin typeface="Comic Sans MS" panose="030F0702030302020204" pitchFamily="66" charset="0"/>
              </a:rPr>
              <a:t>První dvě praktické části</a:t>
            </a:r>
            <a:endParaRPr lang="cs-CZ" sz="4000" u="sng" dirty="0">
              <a:latin typeface="Comic Sans MS" panose="030F0702030302020204" pitchFamily="66" charset="0"/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87731" y="1681163"/>
            <a:ext cx="5506669" cy="823912"/>
          </a:xfrm>
        </p:spPr>
        <p:txBody>
          <a:bodyPr>
            <a:normAutofit/>
          </a:bodyPr>
          <a:lstStyle/>
          <a:p>
            <a:r>
              <a:rPr lang="cs-CZ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1) Měření délky našich kroků na hřišti</a:t>
            </a:r>
            <a:endParaRPr lang="cs-CZ" b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3" y="2505075"/>
            <a:ext cx="4960429" cy="3684588"/>
          </a:xfrm>
        </p:spPr>
      </p:pic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>
          <a:xfrm>
            <a:off x="6056923" y="1681163"/>
            <a:ext cx="6072553" cy="823912"/>
          </a:xfrm>
        </p:spPr>
        <p:txBody>
          <a:bodyPr>
            <a:normAutofit/>
          </a:bodyPr>
          <a:lstStyle/>
          <a:p>
            <a:r>
              <a:rPr lang="cs-CZ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2) Seznámení s buzolou, orientace v mapě</a:t>
            </a:r>
            <a:endParaRPr lang="cs-CZ" b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17" y="2505075"/>
            <a:ext cx="4643175" cy="3684588"/>
          </a:xfrm>
        </p:spPr>
      </p:pic>
    </p:spTree>
    <p:extLst>
      <p:ext uri="{BB962C8B-B14F-4D97-AF65-F5344CB8AC3E}">
        <p14:creationId xmlns:p14="http://schemas.microsoft.com/office/powerpoint/2010/main" val="20003600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u="sng" dirty="0" smtClean="0">
                <a:latin typeface="Comic Sans MS" panose="030F0702030302020204" pitchFamily="66" charset="0"/>
              </a:rPr>
              <a:t>Buzola - popis</a:t>
            </a:r>
            <a:endParaRPr lang="cs-CZ" sz="4000" u="sng" dirty="0">
              <a:latin typeface="Comic Sans MS" panose="030F0702030302020204" pitchFamily="66" charset="0"/>
            </a:endParaRPr>
          </a:p>
        </p:txBody>
      </p:sp>
      <p:pic>
        <p:nvPicPr>
          <p:cNvPr id="4" name="Zástupný symbol pro obsah 3" descr="DSCN18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67781" y="1541417"/>
            <a:ext cx="6601453" cy="4951090"/>
          </a:xfr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77334" y="294291"/>
            <a:ext cx="8596668" cy="1636110"/>
          </a:xfrm>
        </p:spPr>
        <p:txBody>
          <a:bodyPr>
            <a:normAutofit fontScale="90000"/>
          </a:bodyPr>
          <a:lstStyle/>
          <a:p>
            <a:pPr algn="ctr"/>
            <a:r>
              <a:rPr lang="cs-CZ" u="sng" dirty="0" smtClean="0">
                <a:latin typeface="Comic Sans MS" panose="030F0702030302020204" pitchFamily="66" charset="0"/>
              </a:rPr>
              <a:t>Jak zacházet s buzolou:</a:t>
            </a:r>
            <a:r>
              <a:rPr lang="cs-CZ" u="sng" dirty="0">
                <a:latin typeface="Comic Sans MS" panose="030F0702030302020204" pitchFamily="66" charset="0"/>
              </a:rPr>
              <a:t/>
            </a:r>
            <a:br>
              <a:rPr lang="cs-CZ" u="sng" dirty="0">
                <a:latin typeface="Comic Sans MS" panose="030F0702030302020204" pitchFamily="66" charset="0"/>
              </a:rPr>
            </a:br>
            <a:r>
              <a:rPr lang="cs-CZ" u="sng" dirty="0" smtClean="0">
                <a:latin typeface="Comic Sans MS" panose="030F0702030302020204" pitchFamily="66" charset="0"/>
              </a:rPr>
              <a:t>určení směru podle pochodového úhlu (azimutu)</a:t>
            </a:r>
            <a:endParaRPr lang="cs-CZ" u="sng" dirty="0">
              <a:latin typeface="Comic Sans MS" panose="030F0702030302020204" pitchFamily="66" charset="0"/>
            </a:endParaRP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1"/>
          </p:nvPr>
        </p:nvSpPr>
        <p:spPr>
          <a:xfrm>
            <a:off x="675745" y="1856183"/>
            <a:ext cx="4185623" cy="792424"/>
          </a:xfrm>
        </p:spPr>
        <p:txBody>
          <a:bodyPr>
            <a:noAutofit/>
          </a:bodyPr>
          <a:lstStyle/>
          <a:p>
            <a:r>
              <a:rPr lang="cs-CZ" sz="18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1) vezmeme si buzolu a nastavíme na </a:t>
            </a:r>
            <a:r>
              <a:rPr lang="cs-CZ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rysku daný směr pomocí otočného kotouče</a:t>
            </a:r>
            <a:endParaRPr lang="cs-CZ" sz="1800" b="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3"/>
          </p:nvPr>
        </p:nvSpPr>
        <p:spPr>
          <a:xfrm>
            <a:off x="5088383" y="2160982"/>
            <a:ext cx="4185618" cy="771404"/>
          </a:xfrm>
        </p:spPr>
        <p:txBody>
          <a:bodyPr/>
          <a:lstStyle/>
          <a:p>
            <a:r>
              <a:rPr lang="cs-CZ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2) s celou buzolou pak točíme ve vodorovné poloze dokud není červená ručička v chlívečku. Správný směr ukazuje šipka</a:t>
            </a:r>
            <a:endParaRPr lang="cs-CZ" sz="1800" b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Zástupný symbol pro obsah 17" descr="DSCN182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09560" y="2923310"/>
            <a:ext cx="4183808" cy="3137856"/>
          </a:xfrm>
        </p:spPr>
      </p:pic>
      <p:pic>
        <p:nvPicPr>
          <p:cNvPr id="19" name="Zástupný symbol pro obsah 18" descr="DSCN18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8263" y="2637312"/>
            <a:ext cx="4565137" cy="3423853"/>
          </a:xfrm>
        </p:spPr>
      </p:pic>
    </p:spTree>
    <p:extLst>
      <p:ext uri="{BB962C8B-B14F-4D97-AF65-F5344CB8AC3E}">
        <p14:creationId xmlns:p14="http://schemas.microsoft.com/office/powerpoint/2010/main" val="13023865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664271" y="296092"/>
            <a:ext cx="8596668" cy="1320800"/>
          </a:xfrm>
        </p:spPr>
        <p:txBody>
          <a:bodyPr/>
          <a:lstStyle/>
          <a:p>
            <a:pPr algn="ctr"/>
            <a:r>
              <a:rPr lang="cs-CZ" u="sng" dirty="0" smtClean="0">
                <a:latin typeface="Comic Sans MS" panose="030F0702030302020204" pitchFamily="66" charset="0"/>
              </a:rPr>
              <a:t>Jak zacházet s buzolou - určení pochodového úhlu (azimutu)</a:t>
            </a:r>
            <a:endParaRPr lang="cs-CZ" u="sng" dirty="0">
              <a:latin typeface="Comic Sans MS" panose="030F0702030302020204" pitchFamily="66" charset="0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800" dirty="0" smtClean="0">
                <a:solidFill>
                  <a:schemeClr val="tx1"/>
                </a:solidFill>
                <a:latin typeface="Comic Sans MS" pitchFamily="66" charset="0"/>
              </a:rPr>
              <a:t>1) dáme buzolu do vodorovné polohy a namíříme šipkou směrem, kudy chceme jít</a:t>
            </a:r>
            <a:endParaRPr lang="cs-CZ" sz="18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729362"/>
          </a:xfrm>
        </p:spPr>
        <p:txBody>
          <a:bodyPr/>
          <a:lstStyle/>
          <a:p>
            <a:r>
              <a:rPr lang="cs-CZ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2) otočným kotoučem otáčíme tak dlouho, dokud není červená rafička v chlívečku. Velikost azimutu je pak na rysce</a:t>
            </a:r>
            <a:endParaRPr lang="cs-CZ" sz="1800" b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Zástupný symbol pro obsah 14" descr="DSCN182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50260" y="2892670"/>
            <a:ext cx="4211306" cy="3158480"/>
          </a:xfrm>
        </p:spPr>
      </p:pic>
      <p:pic>
        <p:nvPicPr>
          <p:cNvPr id="9" name="Zástupný symbol pro obsah 8" descr="DSCN18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8264" y="2689564"/>
            <a:ext cx="4470490" cy="3352868"/>
          </a:xfrm>
        </p:spPr>
      </p:pic>
    </p:spTree>
    <p:extLst>
      <p:ext uri="{BB962C8B-B14F-4D97-AF65-F5344CB8AC3E}">
        <p14:creationId xmlns:p14="http://schemas.microsoft.com/office/powerpoint/2010/main" val="7179731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 smtClean="0">
                <a:latin typeface="Comic Sans MS" pitchFamily="66" charset="0"/>
              </a:rPr>
              <a:t>Orientační pochod</a:t>
            </a:r>
            <a:endParaRPr lang="cs-CZ" u="sng" dirty="0">
              <a:latin typeface="Comic Sans MS" pitchFamily="66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65235" y="1765738"/>
            <a:ext cx="4185623" cy="1366345"/>
          </a:xfrm>
        </p:spPr>
        <p:txBody>
          <a:bodyPr/>
          <a:lstStyle/>
          <a:p>
            <a:r>
              <a:rPr lang="cs-CZ" sz="1800" dirty="0" smtClean="0">
                <a:solidFill>
                  <a:schemeClr val="tx1"/>
                </a:solidFill>
                <a:latin typeface="Comic Sans MS" pitchFamily="66" charset="0"/>
              </a:rPr>
              <a:t>Poté jsme se odebrali do Wilsonova lesa, kde jsme pomocí mapy a buzoly procházeli kontrolní body.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09404" y="1650124"/>
            <a:ext cx="4185618" cy="1118652"/>
          </a:xfrm>
        </p:spPr>
        <p:txBody>
          <a:bodyPr/>
          <a:lstStyle/>
          <a:p>
            <a:r>
              <a:rPr lang="cs-CZ" sz="1800" dirty="0" smtClean="0">
                <a:solidFill>
                  <a:schemeClr val="tx1"/>
                </a:solidFill>
                <a:latin typeface="Comic Sans MS" pitchFamily="66" charset="0"/>
              </a:rPr>
              <a:t>Jenomže buzola nás nevodila jen po cestách.</a:t>
            </a:r>
          </a:p>
          <a:p>
            <a:endParaRPr lang="cs-CZ" sz="1800" dirty="0"/>
          </a:p>
        </p:txBody>
      </p:sp>
      <p:pic>
        <p:nvPicPr>
          <p:cNvPr id="7" name="Zástupný symbol pro obsah 6" descr="DSC_00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56772" y="2685032"/>
            <a:ext cx="2209833" cy="3930239"/>
          </a:xfrm>
        </p:spPr>
      </p:pic>
      <p:pic>
        <p:nvPicPr>
          <p:cNvPr id="8" name="Zástupný symbol pro obsah 7" descr="IMG_20150915_11402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57253" y="2673453"/>
            <a:ext cx="4904758" cy="2766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9276" y="1143628"/>
            <a:ext cx="9605319" cy="2387600"/>
          </a:xfrm>
        </p:spPr>
        <p:txBody>
          <a:bodyPr>
            <a:noAutofit/>
          </a:bodyPr>
          <a:lstStyle/>
          <a:p>
            <a:r>
              <a:rPr lang="cs-CZ" sz="5400" dirty="0" smtClean="0">
                <a:latin typeface="Comic Sans MS" panose="030F0702030302020204" pitchFamily="66" charset="0"/>
              </a:rPr>
              <a:t>Projektový týden – den první</a:t>
            </a:r>
            <a:endParaRPr lang="cs-CZ" sz="5400" dirty="0"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0962" y="3602038"/>
            <a:ext cx="9457038" cy="1655762"/>
          </a:xfrm>
        </p:spPr>
        <p:txBody>
          <a:bodyPr/>
          <a:lstStyle/>
          <a:p>
            <a:pPr algn="ctr"/>
            <a:r>
              <a:rPr lang="cs-CZ" dirty="0" smtClean="0">
                <a:latin typeface="Comic Sans MS" panose="030F0702030302020204" pitchFamily="66" charset="0"/>
              </a:rPr>
              <a:t>ČOV </a:t>
            </a:r>
            <a:r>
              <a:rPr lang="cs-CZ" dirty="0" err="1" smtClean="0">
                <a:latin typeface="Comic Sans MS" panose="030F0702030302020204" pitchFamily="66" charset="0"/>
              </a:rPr>
              <a:t>Modřice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 smtClean="0">
                <a:latin typeface="Comic Sans MS" panose="030F0702030302020204" pitchFamily="66" charset="0"/>
              </a:rPr>
              <a:t>Takový okruh jsme běželi</a:t>
            </a:r>
            <a:endParaRPr lang="cs-CZ" u="sng" dirty="0">
              <a:latin typeface="Comic Sans MS" panose="030F0702030302020204" pitchFamily="66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86" y="1327002"/>
            <a:ext cx="4169532" cy="5099924"/>
          </a:xfrm>
        </p:spPr>
      </p:pic>
    </p:spTree>
    <p:extLst>
      <p:ext uri="{BB962C8B-B14F-4D97-AF65-F5344CB8AC3E}">
        <p14:creationId xmlns:p14="http://schemas.microsoft.com/office/powerpoint/2010/main" val="41612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Comic Sans MS" panose="030F0702030302020204" pitchFamily="66" charset="0"/>
              </a:rPr>
              <a:t>Tady se už někdo moc těší</a:t>
            </a:r>
            <a:endParaRPr lang="cs-CZ" sz="4000" dirty="0">
              <a:latin typeface="Comic Sans MS" panose="030F0702030302020204" pitchFamily="66" charset="0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52" y="1797480"/>
            <a:ext cx="5659394" cy="4244546"/>
          </a:xfrm>
        </p:spPr>
      </p:pic>
    </p:spTree>
    <p:extLst>
      <p:ext uri="{BB962C8B-B14F-4D97-AF65-F5344CB8AC3E}">
        <p14:creationId xmlns:p14="http://schemas.microsoft.com/office/powerpoint/2010/main" val="42136278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Comic Sans MS" panose="030F0702030302020204" pitchFamily="66" charset="0"/>
              </a:rPr>
              <a:t>A někdo zase ne </a:t>
            </a:r>
            <a:endParaRPr lang="cs-CZ" sz="4000" dirty="0">
              <a:latin typeface="Comic Sans MS" panose="030F0702030302020204" pitchFamily="66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18" y="1571776"/>
            <a:ext cx="6448568" cy="4836427"/>
          </a:xfrm>
        </p:spPr>
      </p:pic>
    </p:spTree>
    <p:extLst>
      <p:ext uri="{BB962C8B-B14F-4D97-AF65-F5344CB8AC3E}">
        <p14:creationId xmlns:p14="http://schemas.microsoft.com/office/powerpoint/2010/main" val="27277721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14487" y="1135426"/>
            <a:ext cx="9605319" cy="2387600"/>
          </a:xfrm>
        </p:spPr>
        <p:txBody>
          <a:bodyPr>
            <a:noAutofit/>
          </a:bodyPr>
          <a:lstStyle/>
          <a:p>
            <a:r>
              <a:rPr lang="cs-CZ" sz="5400" dirty="0" smtClean="0">
                <a:latin typeface="Comic Sans MS" panose="030F0702030302020204" pitchFamily="66" charset="0"/>
              </a:rPr>
              <a:t>Projektový týden – den </a:t>
            </a:r>
            <a:r>
              <a:rPr lang="cs-CZ" dirty="0" smtClean="0">
                <a:latin typeface="Comic Sans MS" panose="030F0702030302020204" pitchFamily="66" charset="0"/>
              </a:rPr>
              <a:t>třetí</a:t>
            </a:r>
            <a:endParaRPr lang="cs-CZ" sz="5400" dirty="0"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0962" y="3602038"/>
            <a:ext cx="9457038" cy="1655762"/>
          </a:xfrm>
        </p:spPr>
        <p:txBody>
          <a:bodyPr/>
          <a:lstStyle/>
          <a:p>
            <a:pPr algn="ctr"/>
            <a:r>
              <a:rPr lang="cs-CZ" dirty="0" smtClean="0">
                <a:latin typeface="Comic Sans MS" panose="030F0702030302020204" pitchFamily="66" charset="0"/>
              </a:rPr>
              <a:t>Ochoz u Brna, Moravský kras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u="sng" dirty="0" smtClean="0">
                <a:latin typeface="Comic Sans MS" pitchFamily="66" charset="0"/>
              </a:rPr>
              <a:t>Plán cesty</a:t>
            </a:r>
            <a:endParaRPr lang="cs-CZ" sz="4000" u="sng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57" y="1299168"/>
            <a:ext cx="6970713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0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782388" y="261257"/>
            <a:ext cx="436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Moravský kras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3772" y="940526"/>
            <a:ext cx="739357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Chráněná krajinná oblast, přírodní rezervace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Známý díky vápencovému podloží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Zaujímá pruh devonských vápenců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E</a:t>
            </a:r>
            <a:r>
              <a:rPr lang="pt-BR" sz="2600" dirty="0" smtClean="0">
                <a:latin typeface="Comic Sans MS" pitchFamily="66" charset="0"/>
              </a:rPr>
              <a:t>vidováno přes 1 100 jeskyní</a:t>
            </a:r>
            <a:endParaRPr lang="cs-CZ" sz="2600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Roční návštěvnost: cca 400 000 lidí/rok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Přes 1000 druhů motýlů a 400 druhů hub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Velké množství závrtů a propadání</a:t>
            </a:r>
          </a:p>
          <a:p>
            <a:pPr>
              <a:buFont typeface="Arial" pitchFamily="34" charset="0"/>
              <a:buChar char="•"/>
            </a:pPr>
            <a:endParaRPr lang="cs-CZ" sz="1200" dirty="0" smtClean="0"/>
          </a:p>
          <a:p>
            <a:r>
              <a:rPr lang="cs-CZ" sz="2800" b="1" dirty="0" smtClean="0">
                <a:latin typeface="Comic Sans MS" pitchFamily="66" charset="0"/>
              </a:rPr>
              <a:t>Závrt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Vzniká rozpuštěním vápníku nad podzemní   </a:t>
            </a:r>
          </a:p>
          <a:p>
            <a:r>
              <a:rPr lang="cs-CZ" sz="2600" dirty="0" smtClean="0">
                <a:latin typeface="Comic Sans MS" pitchFamily="66" charset="0"/>
              </a:rPr>
              <a:t> dutinou</a:t>
            </a:r>
          </a:p>
          <a:p>
            <a:endParaRPr lang="cs-CZ" sz="2800" b="1" dirty="0" smtClean="0"/>
          </a:p>
        </p:txBody>
      </p:sp>
      <p:sp>
        <p:nvSpPr>
          <p:cNvPr id="38914" name="AutoShape 2" descr="Výsledek obrázku pro moravský kras pekár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916" name="AutoShape 4" descr="Výsledek obrázku pro moravský kras pekár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918" name="AutoShape 6" descr="Výsledek obrázku pro moravský kras pekár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920" name="AutoShape 8" descr="Výsledek obrázku pro moravský kras pekár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922" name="AutoShape 10" descr="Výsledek obrázku pro moravský kras pekár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5100" y="381952"/>
            <a:ext cx="2657883" cy="62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3617" y="4962926"/>
            <a:ext cx="2018566" cy="159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7" name="Picture 15" descr="Výsledek obrázku pro záv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3255" y="5203371"/>
            <a:ext cx="3581400" cy="127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782388" y="261257"/>
            <a:ext cx="436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Lysá hora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0526" y="1097280"/>
            <a:ext cx="739357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</a:t>
            </a:r>
            <a:r>
              <a:rPr lang="cs-CZ" sz="2600" dirty="0" smtClean="0">
                <a:latin typeface="Comic Sans MS" pitchFamily="66" charset="0"/>
              </a:rPr>
              <a:t>(429 m. n. m.)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Chladnomilné a teplomilné společenství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23°C ve stínu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Patří mezi nejcennější botanické lokality  </a:t>
            </a:r>
          </a:p>
          <a:p>
            <a:r>
              <a:rPr lang="cs-CZ" sz="2600" dirty="0" smtClean="0">
                <a:latin typeface="Comic Sans MS" pitchFamily="66" charset="0"/>
              </a:rPr>
              <a:t>  Moravského krasu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  <p:pic>
        <p:nvPicPr>
          <p:cNvPr id="44034" name="Picture 2" descr="http://www.kapraluvmlyn.cz/nahledy/lysa_small--f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941" y="3211220"/>
            <a:ext cx="5315046" cy="3581465"/>
          </a:xfrm>
          <a:prstGeom prst="rect">
            <a:avLst/>
          </a:prstGeom>
          <a:noFill/>
        </p:spPr>
      </p:pic>
      <p:pic>
        <p:nvPicPr>
          <p:cNvPr id="5" name="Picture 2" descr="C:\Users\Ludek\Desktop\Ondra\refotky\20150916_124645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5581"/>
          <a:stretch/>
        </p:blipFill>
        <p:spPr bwMode="auto">
          <a:xfrm rot="5400000">
            <a:off x="6829805" y="1421768"/>
            <a:ext cx="6061165" cy="40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782388" y="261257"/>
            <a:ext cx="436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Vývěry říčky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0526" y="1097280"/>
            <a:ext cx="73935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smtClean="0">
                <a:latin typeface="Comic Sans MS" pitchFamily="66" charset="0"/>
              </a:rPr>
              <a:t>Využíváno odedávna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v 18. stol. zde byl náhon na mlýn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80. léta 20. stol. Voda pro vojenskou </a:t>
            </a:r>
          </a:p>
          <a:p>
            <a:r>
              <a:rPr lang="cs-CZ" sz="2800" dirty="0" smtClean="0">
                <a:latin typeface="Comic Sans MS" pitchFamily="66" charset="0"/>
              </a:rPr>
              <a:t>  základnu u Kanic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22°C ve stínu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  <p:pic>
        <p:nvPicPr>
          <p:cNvPr id="45058" name="Picture 2" descr="http://geografie.wz.cz/Ricka/foto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781" y="3344091"/>
            <a:ext cx="4127864" cy="3095898"/>
          </a:xfrm>
          <a:prstGeom prst="rect">
            <a:avLst/>
          </a:prstGeom>
          <a:noFill/>
        </p:spPr>
      </p:pic>
      <p:pic>
        <p:nvPicPr>
          <p:cNvPr id="45062" name="Picture 6" descr="http://geografie.wz.cz/Ricka/foto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3336" y="3749041"/>
            <a:ext cx="3566160" cy="2674620"/>
          </a:xfrm>
          <a:prstGeom prst="rect">
            <a:avLst/>
          </a:prstGeom>
          <a:noFill/>
        </p:spPr>
      </p:pic>
      <p:pic>
        <p:nvPicPr>
          <p:cNvPr id="10" name="Obrázek 9" descr="Anicka2015 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7752" y="1371600"/>
            <a:ext cx="2965509" cy="50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782388" y="261257"/>
            <a:ext cx="436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Jeskyně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40526" y="914400"/>
            <a:ext cx="768096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omic Sans MS" pitchFamily="66" charset="0"/>
              </a:rPr>
              <a:t>Pekárna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latin typeface="Comic Sans MS" pitchFamily="66" charset="0"/>
              </a:rPr>
              <a:t> </a:t>
            </a:r>
            <a:r>
              <a:rPr lang="cs-CZ" sz="2400" dirty="0" smtClean="0">
                <a:latin typeface="Comic Sans MS" pitchFamily="66" charset="0"/>
              </a:rPr>
              <a:t>Národní přírodní památka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latin typeface="Comic Sans MS" pitchFamily="66" charset="0"/>
              </a:rPr>
              <a:t> </a:t>
            </a:r>
            <a:r>
              <a:rPr lang="cs-CZ" sz="2400" dirty="0" smtClean="0">
                <a:latin typeface="Comic Sans MS" pitchFamily="66" charset="0"/>
              </a:rPr>
              <a:t>Nejstarší osídlení neandrtálci</a:t>
            </a:r>
          </a:p>
          <a:p>
            <a:endParaRPr lang="cs-CZ" sz="1400" dirty="0" smtClean="0">
              <a:latin typeface="Comic Sans MS" pitchFamily="66" charset="0"/>
            </a:endParaRPr>
          </a:p>
          <a:p>
            <a:r>
              <a:rPr lang="cs-CZ" sz="2400" b="1" dirty="0" err="1" smtClean="0">
                <a:latin typeface="Comic Sans MS" pitchFamily="66" charset="0"/>
              </a:rPr>
              <a:t>Ochozská</a:t>
            </a:r>
            <a:r>
              <a:rPr lang="cs-CZ" sz="2400" b="1" dirty="0" smtClean="0">
                <a:latin typeface="Comic Sans MS" pitchFamily="66" charset="0"/>
              </a:rPr>
              <a:t> jeskyně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latin typeface="Comic Sans MS" pitchFamily="66" charset="0"/>
              </a:rPr>
              <a:t> </a:t>
            </a:r>
            <a:r>
              <a:rPr lang="cs-CZ" sz="2400" dirty="0" smtClean="0">
                <a:latin typeface="Comic Sans MS" pitchFamily="66" charset="0"/>
              </a:rPr>
              <a:t>1750m známých chodeb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omic Sans MS" pitchFamily="66" charset="0"/>
              </a:rPr>
              <a:t> často zaplavená, proto uzavřená pro veřejnost</a:t>
            </a:r>
          </a:p>
          <a:p>
            <a:pPr>
              <a:buFont typeface="Arial" pitchFamily="34" charset="0"/>
              <a:buChar char="•"/>
            </a:pPr>
            <a:endParaRPr lang="cs-CZ" sz="1400" dirty="0" smtClean="0">
              <a:latin typeface="Comic Sans MS" pitchFamily="66" charset="0"/>
            </a:endParaRPr>
          </a:p>
          <a:p>
            <a:r>
              <a:rPr lang="cs-CZ" sz="2400" b="1" dirty="0" smtClean="0">
                <a:latin typeface="Comic Sans MS" pitchFamily="66" charset="0"/>
              </a:rPr>
              <a:t>Malčina jeskyně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latin typeface="Comic Sans MS" pitchFamily="66" charset="0"/>
              </a:rPr>
              <a:t> </a:t>
            </a:r>
            <a:r>
              <a:rPr lang="cs-CZ" sz="2400" dirty="0" smtClean="0">
                <a:latin typeface="Comic Sans MS" pitchFamily="66" charset="0"/>
              </a:rPr>
              <a:t>Malá vstupní chodba+větší a chladnější dóm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omic Sans MS" pitchFamily="66" charset="0"/>
              </a:rPr>
              <a:t> 12-15°C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omic Sans MS" pitchFamily="66" charset="0"/>
              </a:rPr>
              <a:t> Absolutní tma</a:t>
            </a:r>
          </a:p>
          <a:p>
            <a:pPr>
              <a:buFont typeface="Arial" pitchFamily="34" charset="0"/>
              <a:buChar char="•"/>
            </a:pPr>
            <a:endParaRPr lang="cs-CZ" sz="1400" dirty="0" smtClean="0">
              <a:latin typeface="Comic Sans MS" pitchFamily="66" charset="0"/>
            </a:endParaRPr>
          </a:p>
          <a:p>
            <a:r>
              <a:rPr lang="cs-CZ" sz="2400" b="1" dirty="0" smtClean="0">
                <a:latin typeface="Comic Sans MS" pitchFamily="66" charset="0"/>
              </a:rPr>
              <a:t>Švédův stůl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omic Sans MS" pitchFamily="66" charset="0"/>
              </a:rPr>
              <a:t> Bylo zde zjištěno nejstarší osídlení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omic Sans MS" pitchFamily="66" charset="0"/>
              </a:rPr>
              <a:t> Žil tu člověk </a:t>
            </a:r>
            <a:r>
              <a:rPr lang="cs-CZ" sz="2400" dirty="0" err="1" smtClean="0">
                <a:latin typeface="Comic Sans MS" pitchFamily="66" charset="0"/>
              </a:rPr>
              <a:t>neandrtálský</a:t>
            </a:r>
            <a:endParaRPr lang="cs-CZ" sz="24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600" b="1" dirty="0"/>
          </a:p>
        </p:txBody>
      </p:sp>
      <p:pic>
        <p:nvPicPr>
          <p:cNvPr id="9" name="Obrázek 8" descr="Anicka2015 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3577" y="457201"/>
            <a:ext cx="2795985" cy="2403566"/>
          </a:xfrm>
          <a:prstGeom prst="rect">
            <a:avLst/>
          </a:prstGeom>
        </p:spPr>
      </p:pic>
      <p:pic>
        <p:nvPicPr>
          <p:cNvPr id="12" name="Obrázek 11" descr="Anicka2015 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90735" y="2076937"/>
            <a:ext cx="2826648" cy="452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outdooring.cz/var/ezwebin_site/storage/images/media/images/moravsky-kras-jizni1/1974-1-cze-CZ/moravsky-kras-jizn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764" y="261256"/>
            <a:ext cx="4324985" cy="3243739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63678" y="654343"/>
            <a:ext cx="3588797" cy="269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 descr="http://mapygarmin.wz.cz/vylety3/Jeskyne_Netopyrka_vstu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0009" y="1022917"/>
            <a:ext cx="3854722" cy="2891042"/>
          </a:xfrm>
          <a:prstGeom prst="rect">
            <a:avLst/>
          </a:prstGeom>
          <a:noFill/>
        </p:spPr>
      </p:pic>
      <p:pic>
        <p:nvPicPr>
          <p:cNvPr id="47108" name="Picture 4" descr="http://mapygarmin.wz.cz/vylety3/Malcina_jeskyne_map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844" y="3175897"/>
            <a:ext cx="4675362" cy="3486159"/>
          </a:xfrm>
          <a:prstGeom prst="rect">
            <a:avLst/>
          </a:prstGeom>
          <a:noFill/>
        </p:spPr>
      </p:pic>
      <p:pic>
        <p:nvPicPr>
          <p:cNvPr id="47110" name="Picture 6" descr="http://mapygarmin.wz.cz/vylety/SveduvStul_pohled_dovnit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5015" y="3409406"/>
            <a:ext cx="4338048" cy="325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770707" y="1423851"/>
            <a:ext cx="7602584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000" dirty="0" smtClean="0"/>
              <a:t> </a:t>
            </a:r>
            <a:r>
              <a:rPr lang="cs-CZ" sz="2600" dirty="0" smtClean="0">
                <a:latin typeface="Comic Sans MS" pitchFamily="66" charset="0"/>
              </a:rPr>
              <a:t>14.9.2015, </a:t>
            </a:r>
            <a:r>
              <a:rPr lang="cs-CZ" sz="2600" dirty="0" err="1" smtClean="0">
                <a:latin typeface="Comic Sans MS" pitchFamily="66" charset="0"/>
              </a:rPr>
              <a:t>Modřice</a:t>
            </a:r>
            <a:endParaRPr lang="cs-CZ" sz="26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Čistička odpadních vod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Sraz: 10:00 hod., Úzká, Olympia bus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Velký zápach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Náš průvodce: ing. Brabec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Prohlídka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Konec dne: kolem 12:30</a:t>
            </a:r>
          </a:p>
          <a:p>
            <a:endParaRPr lang="cs-CZ" sz="33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53" y="3350947"/>
            <a:ext cx="3316344" cy="248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998617" y="404947"/>
            <a:ext cx="5865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Průběh exkurze </a:t>
            </a:r>
            <a:endParaRPr lang="cs-CZ" sz="4000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0891" y="1135426"/>
            <a:ext cx="9818915" cy="2387600"/>
          </a:xfrm>
        </p:spPr>
        <p:txBody>
          <a:bodyPr>
            <a:noAutofit/>
          </a:bodyPr>
          <a:lstStyle/>
          <a:p>
            <a:r>
              <a:rPr lang="cs-CZ" sz="5400" dirty="0" smtClean="0">
                <a:latin typeface="Comic Sans MS" panose="030F0702030302020204" pitchFamily="66" charset="0"/>
              </a:rPr>
              <a:t>Projektový týden – den čtvrtý</a:t>
            </a:r>
            <a:endParaRPr lang="cs-CZ" sz="5400" dirty="0"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0962" y="3602038"/>
            <a:ext cx="9457038" cy="1655762"/>
          </a:xfrm>
        </p:spPr>
        <p:txBody>
          <a:bodyPr/>
          <a:lstStyle/>
          <a:p>
            <a:pPr algn="ctr"/>
            <a:r>
              <a:rPr lang="cs-CZ" dirty="0" smtClean="0">
                <a:latin typeface="Comic Sans MS" panose="030F0702030302020204" pitchFamily="66" charset="0"/>
              </a:rPr>
              <a:t>Návštěva  ČHMÚ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782388" y="261257"/>
            <a:ext cx="436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ČHMÚ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0526" y="1097280"/>
            <a:ext cx="79814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smtClean="0">
                <a:latin typeface="Comic Sans MS" pitchFamily="66" charset="0"/>
              </a:rPr>
              <a:t>Ve čtvrtek jsme se vydali do Českého </a:t>
            </a:r>
          </a:p>
          <a:p>
            <a:r>
              <a:rPr lang="cs-CZ" sz="2800" dirty="0" smtClean="0">
                <a:latin typeface="Comic Sans MS" pitchFamily="66" charset="0"/>
              </a:rPr>
              <a:t>  hydro-meteorologického ústavu, který sídlí </a:t>
            </a:r>
          </a:p>
          <a:p>
            <a:r>
              <a:rPr lang="cs-CZ" sz="2800" dirty="0" smtClean="0">
                <a:latin typeface="Comic Sans MS" pitchFamily="66" charset="0"/>
              </a:rPr>
              <a:t>  na </a:t>
            </a:r>
            <a:r>
              <a:rPr lang="cs-CZ" sz="2800" dirty="0" err="1" smtClean="0">
                <a:latin typeface="Comic Sans MS" pitchFamily="66" charset="0"/>
              </a:rPr>
              <a:t>Kroftově</a:t>
            </a:r>
            <a:r>
              <a:rPr lang="cs-CZ" sz="2800" dirty="0" smtClean="0">
                <a:latin typeface="Comic Sans MS" pitchFamily="66" charset="0"/>
              </a:rPr>
              <a:t> ulici 43 v </a:t>
            </a:r>
            <a:r>
              <a:rPr lang="cs-CZ" sz="2800" dirty="0" err="1" smtClean="0">
                <a:latin typeface="Comic Sans MS" pitchFamily="66" charset="0"/>
              </a:rPr>
              <a:t>Žabovřeskách</a:t>
            </a:r>
            <a:r>
              <a:rPr lang="cs-CZ" sz="2800" dirty="0" smtClean="0">
                <a:latin typeface="Comic Sans MS" pitchFamily="66" charset="0"/>
              </a:rPr>
              <a:t>. Počasí </a:t>
            </a:r>
          </a:p>
          <a:p>
            <a:r>
              <a:rPr lang="cs-CZ" sz="2800" dirty="0" smtClean="0">
                <a:latin typeface="Comic Sans MS" pitchFamily="66" charset="0"/>
              </a:rPr>
              <a:t>  se zde předpovídá pro několik krajů </a:t>
            </a:r>
          </a:p>
          <a:p>
            <a:r>
              <a:rPr lang="cs-CZ" sz="2800" dirty="0" smtClean="0">
                <a:latin typeface="Comic Sans MS" pitchFamily="66" charset="0"/>
              </a:rPr>
              <a:t>  najednou:  Jihomoravský, Zlínský a Vysočina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  <p:pic>
        <p:nvPicPr>
          <p:cNvPr id="4" name="Obrázek 3" descr="PICT0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234" y="3384918"/>
            <a:ext cx="5232856" cy="279381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9154" name="Picture 2" descr="http://www.e-pocasi.cz/images_clanky/928-den-4-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7741" y="3513907"/>
            <a:ext cx="4096419" cy="2721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082833" y="209006"/>
            <a:ext cx="436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Oddělení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0526" y="1097280"/>
            <a:ext cx="7981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smtClean="0">
                <a:latin typeface="Comic Sans MS" pitchFamily="66" charset="0"/>
              </a:rPr>
              <a:t>Ochrany čistoty ovzduší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Hydrologie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Meteorologie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Regionální předpovědní pracoviště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  <p:pic>
        <p:nvPicPr>
          <p:cNvPr id="51202" name="Picture 2" descr="http://chmibrno.org/CZ/foto/budova_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05" y="2997041"/>
            <a:ext cx="4834436" cy="3625827"/>
          </a:xfrm>
          <a:prstGeom prst="rect">
            <a:avLst/>
          </a:prstGeom>
          <a:noFill/>
        </p:spPr>
      </p:pic>
      <p:pic>
        <p:nvPicPr>
          <p:cNvPr id="51204" name="Picture 4" descr="http://www.pocasi-volary.cz/images/znakchmu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2054" y="3017520"/>
            <a:ext cx="2440531" cy="2440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004456" y="182880"/>
            <a:ext cx="436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Všeho-</a:t>
            </a:r>
            <a:r>
              <a:rPr lang="cs-CZ" sz="4000" u="sng" dirty="0" err="1" smtClean="0">
                <a:solidFill>
                  <a:schemeClr val="accent1"/>
                </a:solidFill>
                <a:latin typeface="Comic Sans MS" pitchFamily="66" charset="0"/>
              </a:rPr>
              <a:t>měry</a:t>
            </a:r>
            <a:endParaRPr lang="cs-CZ" sz="4000" u="sng" dirty="0" smtClean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83771" y="1097280"/>
            <a:ext cx="9353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smtClean="0">
                <a:latin typeface="Comic Sans MS" pitchFamily="66" charset="0"/>
              </a:rPr>
              <a:t>Průvodkyně nám ukázala,  na jakém principu </a:t>
            </a:r>
          </a:p>
          <a:p>
            <a:r>
              <a:rPr lang="cs-CZ" sz="2800" dirty="0" smtClean="0">
                <a:latin typeface="Comic Sans MS" pitchFamily="66" charset="0"/>
              </a:rPr>
              <a:t>  fungují vlhkoměry a srážkoměry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K našemu překvapení nám ukázala i ty neautomatické, </a:t>
            </a:r>
          </a:p>
          <a:p>
            <a:r>
              <a:rPr lang="cs-CZ" sz="2800" dirty="0" smtClean="0">
                <a:latin typeface="Comic Sans MS" pitchFamily="66" charset="0"/>
              </a:rPr>
              <a:t>  které se již nepoužívají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  <p:pic>
        <p:nvPicPr>
          <p:cNvPr id="8" name="Zástupný symbol pro obsah 4" descr="PICT0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265" y="3166911"/>
            <a:ext cx="4277016" cy="3207763"/>
          </a:xfrm>
          <a:prstGeom prst="rect">
            <a:avLst/>
          </a:prstGeom>
        </p:spPr>
      </p:pic>
      <p:pic>
        <p:nvPicPr>
          <p:cNvPr id="9" name="Obrázek 8" descr="PICT0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9817" y="3170605"/>
            <a:ext cx="4280125" cy="32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914400" y="1280160"/>
            <a:ext cx="84908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Jak všechny přístroje v takovýchto zařízeních  </a:t>
            </a:r>
          </a:p>
          <a:p>
            <a:r>
              <a:rPr lang="cs-CZ" sz="2800" dirty="0" smtClean="0">
                <a:latin typeface="Comic Sans MS" pitchFamily="66" charset="0"/>
              </a:rPr>
              <a:t>  fungují, 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Jak přesné jsou předpovědi počasí na více dnů.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A díky jakým přístrojům počasí můžeme vůbec </a:t>
            </a:r>
          </a:p>
          <a:p>
            <a:r>
              <a:rPr lang="cs-CZ" sz="2800" dirty="0" smtClean="0">
                <a:latin typeface="Comic Sans MS" pitchFamily="66" charset="0"/>
              </a:rPr>
              <a:t>  předpovídat</a:t>
            </a:r>
          </a:p>
          <a:p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24297" y="0"/>
            <a:ext cx="6622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V přednáškovém sále jsem se dozvěděli:</a:t>
            </a:r>
            <a:endParaRPr lang="cs-CZ" sz="4000" u="sng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53250" name="Picture 2" descr="http://41.media.tumblr.com/c1732327290af198180288bb6401b3ab/tumblr_mgyivxsmWF1r39hw6o2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0662" y="3056709"/>
            <a:ext cx="5431693" cy="3631474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92331" y="1123406"/>
            <a:ext cx="88174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</a:t>
            </a:r>
            <a:r>
              <a:rPr lang="cs-CZ" sz="2800" dirty="0" smtClean="0">
                <a:latin typeface="Comic Sans MS" pitchFamily="66" charset="0"/>
              </a:rPr>
              <a:t>Jedním z nich je ALADIN, beroucí data z modelu  </a:t>
            </a:r>
          </a:p>
          <a:p>
            <a:r>
              <a:rPr lang="cs-CZ" sz="2800" dirty="0" smtClean="0">
                <a:latin typeface="Comic Sans MS" pitchFamily="66" charset="0"/>
              </a:rPr>
              <a:t>  ARPÉGE 15 km nad zemí s přesnými výstupy po </a:t>
            </a:r>
          </a:p>
          <a:p>
            <a:r>
              <a:rPr lang="cs-CZ" sz="2800" dirty="0" smtClean="0">
                <a:latin typeface="Comic Sans MS" pitchFamily="66" charset="0"/>
              </a:rPr>
              <a:t>  jedné hodině.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Předpovědi jsou přesné maximálně do 3 dnů, pak </a:t>
            </a:r>
          </a:p>
          <a:p>
            <a:r>
              <a:rPr lang="cs-CZ" sz="2800" dirty="0" smtClean="0">
                <a:latin typeface="Comic Sans MS" pitchFamily="66" charset="0"/>
              </a:rPr>
              <a:t>  už jde většinou o typování(náhodu).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Aplikaci Aladin si můžete stáhnout i do svých </a:t>
            </a:r>
          </a:p>
          <a:p>
            <a:r>
              <a:rPr lang="cs-CZ" sz="2800" dirty="0" smtClean="0">
                <a:latin typeface="Comic Sans MS" pitchFamily="66" charset="0"/>
              </a:rPr>
              <a:t>  mobilních telefonů 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338251" y="235131"/>
            <a:ext cx="529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Aladin</a:t>
            </a:r>
            <a:endParaRPr lang="cs-CZ" sz="4000" u="sng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52226" name="Picture 2" descr="http://www.apk20.com/image/icon-6134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9574" y="209006"/>
            <a:ext cx="2038986" cy="2038986"/>
          </a:xfrm>
          <a:prstGeom prst="rect">
            <a:avLst/>
          </a:prstGeom>
          <a:noFill/>
        </p:spPr>
      </p:pic>
      <p:pic>
        <p:nvPicPr>
          <p:cNvPr id="52228" name="Picture 4" descr="https://lh6.ggpht.com/hLLjZDTxUljEJDdwmlB5Dzd6vsARLMXrKhecf0QvoNRB-IEDY1u_kqNTig1L29F9EQ=h9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1" y="3823062"/>
            <a:ext cx="4258490" cy="2838995"/>
          </a:xfrm>
          <a:prstGeom prst="rect">
            <a:avLst/>
          </a:prstGeom>
          <a:noFill/>
        </p:spPr>
      </p:pic>
      <p:pic>
        <p:nvPicPr>
          <p:cNvPr id="52230" name="Picture 6" descr="http://dotekomanie.cz/wp-content/uploads/2012/12/2012-12-22-18.45.3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7324" y="2377439"/>
            <a:ext cx="2374827" cy="3958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05395" y="875211"/>
            <a:ext cx="880436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</a:t>
            </a:r>
            <a:r>
              <a:rPr lang="cs-CZ" sz="2600" dirty="0" smtClean="0">
                <a:latin typeface="Comic Sans MS" pitchFamily="66" charset="0"/>
              </a:rPr>
              <a:t>Po prezentaci jsme se přesunuli na Poříčí, kde jsme se </a:t>
            </a:r>
          </a:p>
          <a:p>
            <a:r>
              <a:rPr lang="cs-CZ" sz="2600" dirty="0" smtClean="0">
                <a:latin typeface="Comic Sans MS" pitchFamily="66" charset="0"/>
              </a:rPr>
              <a:t>  naučili několik zajímavosti o měření průtoků (řek, </a:t>
            </a:r>
          </a:p>
          <a:p>
            <a:r>
              <a:rPr lang="cs-CZ" sz="2600" dirty="0" smtClean="0">
                <a:latin typeface="Comic Sans MS" pitchFamily="66" charset="0"/>
              </a:rPr>
              <a:t>  potoků apod.)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Přístroj na toto měření je poměrně nákladná věc a </a:t>
            </a:r>
          </a:p>
          <a:p>
            <a:r>
              <a:rPr lang="cs-CZ" sz="2600" dirty="0" smtClean="0">
                <a:latin typeface="Comic Sans MS" pitchFamily="66" charset="0"/>
              </a:rPr>
              <a:t>  nejde o snadné měření, proto se většinou měří spíše </a:t>
            </a:r>
          </a:p>
          <a:p>
            <a:r>
              <a:rPr lang="cs-CZ" sz="2600" dirty="0" smtClean="0">
                <a:latin typeface="Comic Sans MS" pitchFamily="66" charset="0"/>
              </a:rPr>
              <a:t>  vodní stav než průtok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Platí: čím větší je  vodní stav, tím větší je i průtok. </a:t>
            </a:r>
          </a:p>
          <a:p>
            <a:r>
              <a:rPr lang="cs-CZ" sz="2600" dirty="0" smtClean="0">
                <a:latin typeface="Comic Sans MS" pitchFamily="66" charset="0"/>
              </a:rPr>
              <a:t>  Pokud je řeka hluboká, měří se ve dvou bodech</a:t>
            </a:r>
            <a:r>
              <a:rPr lang="cs-CZ" sz="26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24297" y="0"/>
            <a:ext cx="662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Měření průtoku Svratky</a:t>
            </a:r>
            <a:endParaRPr lang="cs-CZ" sz="4000" u="sng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5" name="Zástupný symbol pro obsah 4" descr="12055201_556198121199116_106607142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6612" y="4113168"/>
            <a:ext cx="3659776" cy="2744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18456" y="1018902"/>
            <a:ext cx="830797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600" dirty="0" smtClean="0"/>
              <a:t> </a:t>
            </a:r>
            <a:r>
              <a:rPr lang="cs-CZ" sz="2600" dirty="0" smtClean="0">
                <a:latin typeface="Comic Sans MS" pitchFamily="66" charset="0"/>
              </a:rPr>
              <a:t>Návrh na založení: první čtvrtina 20. stol.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Nápad zastavila 1.světová válka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Po válce byl tento projekt obnoven, ale      </a:t>
            </a:r>
          </a:p>
          <a:p>
            <a:r>
              <a:rPr lang="cs-CZ" sz="2600" dirty="0" smtClean="0">
                <a:latin typeface="Comic Sans MS" pitchFamily="66" charset="0"/>
              </a:rPr>
              <a:t>  došlo ke 2.světové válce 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Hlavní rozšíření: 1960-1963 v </a:t>
            </a:r>
            <a:r>
              <a:rPr lang="cs-CZ" sz="2600" dirty="0" err="1" smtClean="0">
                <a:latin typeface="Comic Sans MS" pitchFamily="66" charset="0"/>
              </a:rPr>
              <a:t>Modřicích</a:t>
            </a:r>
            <a:r>
              <a:rPr lang="cs-CZ" sz="2600" dirty="0" smtClean="0">
                <a:latin typeface="Comic Sans MS" pitchFamily="66" charset="0"/>
              </a:rPr>
              <a:t>, kdy </a:t>
            </a:r>
          </a:p>
          <a:p>
            <a:r>
              <a:rPr lang="cs-CZ" sz="2600" dirty="0" smtClean="0">
                <a:latin typeface="Comic Sans MS" pitchFamily="66" charset="0"/>
              </a:rPr>
              <a:t>  bylo napojeno 294 000 lidí.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Uvedeno do provozu roku 1961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2001 – 2004: celková rekonstrukce a rozšíření</a:t>
            </a:r>
          </a:p>
          <a:p>
            <a:endParaRPr lang="cs-CZ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528354" y="222069"/>
            <a:ext cx="677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Historie</a:t>
            </a:r>
            <a:endParaRPr lang="cs-CZ" sz="4000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782388" y="261257"/>
            <a:ext cx="436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ČOV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0526" y="1097280"/>
            <a:ext cx="73935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600" dirty="0" smtClean="0"/>
              <a:t> </a:t>
            </a:r>
            <a:r>
              <a:rPr lang="cs-CZ" sz="2600" dirty="0" smtClean="0">
                <a:latin typeface="Comic Sans MS" pitchFamily="66" charset="0"/>
              </a:rPr>
              <a:t>Mechanicko-biologická čistička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Voda, která se zde vyčistí, není pitná!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Slouží k čistění odpadních vod </a:t>
            </a:r>
          </a:p>
          <a:p>
            <a:r>
              <a:rPr lang="cs-CZ" sz="2600" dirty="0" smtClean="0">
                <a:latin typeface="Comic Sans MS" pitchFamily="66" charset="0"/>
              </a:rPr>
              <a:t>  přiváděných systémem kanalizačních   </a:t>
            </a:r>
          </a:p>
          <a:p>
            <a:r>
              <a:rPr lang="cs-CZ" sz="2600" dirty="0" smtClean="0">
                <a:latin typeface="Comic Sans MS" pitchFamily="66" charset="0"/>
              </a:rPr>
              <a:t>  stok z města Brna i z širokého okolí Brna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V současné době je zajištěna dostatečná </a:t>
            </a:r>
          </a:p>
          <a:p>
            <a:r>
              <a:rPr lang="cs-CZ" sz="2600" dirty="0" smtClean="0">
                <a:latin typeface="Comic Sans MS" pitchFamily="66" charset="0"/>
              </a:rPr>
              <a:t>  kapacita ČOV i pro očekávaný rozvoj Brna a  </a:t>
            </a:r>
          </a:p>
          <a:p>
            <a:r>
              <a:rPr lang="cs-CZ" sz="2600" dirty="0" smtClean="0">
                <a:latin typeface="Comic Sans MS" pitchFamily="66" charset="0"/>
              </a:rPr>
              <a:t>  blízkého okolí a čistírna odpadních vod  </a:t>
            </a:r>
          </a:p>
          <a:p>
            <a:r>
              <a:rPr lang="cs-CZ" sz="2600" dirty="0" smtClean="0">
                <a:latin typeface="Comic Sans MS" pitchFamily="66" charset="0"/>
              </a:rPr>
              <a:t>  splňuje podmínky české i evropské </a:t>
            </a:r>
          </a:p>
          <a:p>
            <a:r>
              <a:rPr lang="cs-CZ" sz="2600" dirty="0" smtClean="0">
                <a:latin typeface="Comic Sans MS" pitchFamily="66" charset="0"/>
              </a:rPr>
              <a:t>  legislativy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782388" y="261257"/>
            <a:ext cx="436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ČOV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0526" y="1097280"/>
            <a:ext cx="73935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Comic Sans MS" pitchFamily="66" charset="0"/>
              </a:rPr>
              <a:t> </a:t>
            </a:r>
            <a:r>
              <a:rPr lang="cs-CZ" sz="2600" dirty="0" smtClean="0">
                <a:latin typeface="Comic Sans MS" pitchFamily="66" charset="0"/>
              </a:rPr>
              <a:t>Za rok se vytáhne 4-5 tun štěrku a písku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Napojeno: Brno, </a:t>
            </a:r>
            <a:r>
              <a:rPr lang="cs-CZ" sz="2600" dirty="0" err="1" smtClean="0">
                <a:latin typeface="Comic Sans MS" pitchFamily="66" charset="0"/>
              </a:rPr>
              <a:t>Kuřim</a:t>
            </a:r>
            <a:r>
              <a:rPr lang="cs-CZ" sz="2600" dirty="0" smtClean="0">
                <a:latin typeface="Comic Sans MS" pitchFamily="66" charset="0"/>
              </a:rPr>
              <a:t>, </a:t>
            </a:r>
            <a:r>
              <a:rPr lang="cs-CZ" sz="2600" dirty="0" err="1" smtClean="0">
                <a:latin typeface="Comic Sans MS" pitchFamily="66" charset="0"/>
              </a:rPr>
              <a:t>Modřice</a:t>
            </a:r>
            <a:r>
              <a:rPr lang="cs-CZ" sz="2600" dirty="0" smtClean="0">
                <a:latin typeface="Comic Sans MS" pitchFamily="66" charset="0"/>
              </a:rPr>
              <a:t>, </a:t>
            </a:r>
            <a:r>
              <a:rPr lang="cs-CZ" sz="2600" dirty="0" err="1" smtClean="0">
                <a:latin typeface="Comic Sans MS" pitchFamily="66" charset="0"/>
              </a:rPr>
              <a:t>Želešice</a:t>
            </a:r>
            <a:r>
              <a:rPr lang="cs-CZ" sz="2600" dirty="0" smtClean="0">
                <a:latin typeface="Comic Sans MS" pitchFamily="66" charset="0"/>
              </a:rPr>
              <a:t>, </a:t>
            </a:r>
          </a:p>
          <a:p>
            <a:r>
              <a:rPr lang="cs-CZ" sz="2600" dirty="0" smtClean="0">
                <a:latin typeface="Comic Sans MS" pitchFamily="66" charset="0"/>
              </a:rPr>
              <a:t>  Česká u Brna, </a:t>
            </a:r>
            <a:r>
              <a:rPr lang="cs-CZ" sz="2600" dirty="0" err="1" smtClean="0">
                <a:latin typeface="Comic Sans MS" pitchFamily="66" charset="0"/>
              </a:rPr>
              <a:t>Šlapanice</a:t>
            </a:r>
            <a:r>
              <a:rPr lang="cs-CZ" sz="2600" dirty="0" smtClean="0">
                <a:latin typeface="Comic Sans MS" pitchFamily="66" charset="0"/>
              </a:rPr>
              <a:t>, </a:t>
            </a:r>
            <a:r>
              <a:rPr lang="cs-CZ" sz="2600" dirty="0" err="1" smtClean="0">
                <a:latin typeface="Comic Sans MS" pitchFamily="66" charset="0"/>
              </a:rPr>
              <a:t>Šlapanice</a:t>
            </a:r>
            <a:r>
              <a:rPr lang="cs-CZ" sz="2600" dirty="0" smtClean="0">
                <a:latin typeface="Comic Sans MS" pitchFamily="66" charset="0"/>
              </a:rPr>
              <a:t>-</a:t>
            </a:r>
          </a:p>
          <a:p>
            <a:r>
              <a:rPr lang="cs-CZ" sz="2600" dirty="0" smtClean="0">
                <a:latin typeface="Comic Sans MS" pitchFamily="66" charset="0"/>
              </a:rPr>
              <a:t>  </a:t>
            </a:r>
            <a:r>
              <a:rPr lang="cs-CZ" sz="2600" dirty="0" err="1" smtClean="0">
                <a:latin typeface="Comic Sans MS" pitchFamily="66" charset="0"/>
              </a:rPr>
              <a:t>Bedřichovice</a:t>
            </a:r>
            <a:r>
              <a:rPr lang="cs-CZ" sz="2600" dirty="0" smtClean="0">
                <a:latin typeface="Comic Sans MS" pitchFamily="66" charset="0"/>
              </a:rPr>
              <a:t>, </a:t>
            </a:r>
            <a:r>
              <a:rPr lang="cs-CZ" sz="2600" dirty="0" err="1" smtClean="0">
                <a:latin typeface="Comic Sans MS" pitchFamily="66" charset="0"/>
              </a:rPr>
              <a:t>Ostopovice</a:t>
            </a:r>
            <a:r>
              <a:rPr lang="cs-CZ" sz="2600" dirty="0" smtClean="0">
                <a:latin typeface="Comic Sans MS" pitchFamily="66" charset="0"/>
              </a:rPr>
              <a:t>, Moravské </a:t>
            </a:r>
          </a:p>
          <a:p>
            <a:r>
              <a:rPr lang="cs-CZ" sz="2600" dirty="0" smtClean="0">
                <a:latin typeface="Comic Sans MS" pitchFamily="66" charset="0"/>
              </a:rPr>
              <a:t>  </a:t>
            </a:r>
            <a:r>
              <a:rPr lang="cs-CZ" sz="2600" dirty="0" err="1" smtClean="0">
                <a:latin typeface="Comic Sans MS" pitchFamily="66" charset="0"/>
              </a:rPr>
              <a:t>Knínice</a:t>
            </a:r>
            <a:r>
              <a:rPr lang="cs-CZ" sz="2600" dirty="0" smtClean="0">
                <a:latin typeface="Comic Sans MS" pitchFamily="66" charset="0"/>
              </a:rPr>
              <a:t>, </a:t>
            </a:r>
            <a:r>
              <a:rPr lang="cs-CZ" sz="2600" dirty="0" err="1" smtClean="0">
                <a:latin typeface="Comic Sans MS" pitchFamily="66" charset="0"/>
              </a:rPr>
              <a:t>Lipůvka</a:t>
            </a:r>
            <a:r>
              <a:rPr lang="cs-CZ" sz="2600" dirty="0" smtClean="0">
                <a:latin typeface="Comic Sans MS" pitchFamily="66" charset="0"/>
              </a:rPr>
              <a:t>, Podolí, </a:t>
            </a:r>
            <a:r>
              <a:rPr lang="cs-CZ" sz="2600" dirty="0" err="1" smtClean="0">
                <a:latin typeface="Comic Sans MS" pitchFamily="66" charset="0"/>
              </a:rPr>
              <a:t>Ponětovice</a:t>
            </a:r>
            <a:r>
              <a:rPr lang="cs-CZ" sz="2600" dirty="0" smtClean="0">
                <a:latin typeface="Comic Sans MS" pitchFamily="66" charset="0"/>
              </a:rPr>
              <a:t> a </a:t>
            </a:r>
          </a:p>
          <a:p>
            <a:r>
              <a:rPr lang="cs-CZ" sz="2600" dirty="0" smtClean="0">
                <a:latin typeface="Comic Sans MS" pitchFamily="66" charset="0"/>
              </a:rPr>
              <a:t>  </a:t>
            </a:r>
            <a:r>
              <a:rPr lang="cs-CZ" sz="2600" dirty="0" err="1" smtClean="0">
                <a:latin typeface="Comic Sans MS" pitchFamily="66" charset="0"/>
              </a:rPr>
              <a:t>Rozdrojovice</a:t>
            </a:r>
            <a:endParaRPr lang="cs-CZ" sz="26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Za 10 let bude nutno čističku rozšířit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V okolí Brna je 40 čerpacích stanic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Při deštích se hrne voda kanály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940526" y="1097280"/>
            <a:ext cx="849085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600" dirty="0" smtClean="0"/>
              <a:t> </a:t>
            </a:r>
            <a:r>
              <a:rPr lang="cs-CZ" sz="2600" dirty="0" smtClean="0">
                <a:latin typeface="Comic Sans MS" pitchFamily="66" charset="0"/>
              </a:rPr>
              <a:t>Základ stokové sítě tvoří kmenové stoky označené </a:t>
            </a:r>
          </a:p>
          <a:p>
            <a:r>
              <a:rPr lang="cs-CZ" sz="2600" dirty="0" smtClean="0">
                <a:latin typeface="Comic Sans MS" pitchFamily="66" charset="0"/>
              </a:rPr>
              <a:t>  „A-F“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A: odvádí odpadní vody z </a:t>
            </a:r>
            <a:r>
              <a:rPr lang="cs-CZ" sz="2600" dirty="0" err="1" smtClean="0">
                <a:latin typeface="Comic Sans MS" pitchFamily="66" charset="0"/>
              </a:rPr>
              <a:t>Přízřenic</a:t>
            </a:r>
            <a:r>
              <a:rPr lang="cs-CZ" sz="2600" dirty="0" smtClean="0">
                <a:latin typeface="Comic Sans MS" pitchFamily="66" charset="0"/>
              </a:rPr>
              <a:t>, Dolních a </a:t>
            </a:r>
          </a:p>
          <a:p>
            <a:r>
              <a:rPr lang="cs-CZ" sz="2600" dirty="0" smtClean="0">
                <a:latin typeface="Comic Sans MS" pitchFamily="66" charset="0"/>
              </a:rPr>
              <a:t>  Horních Heršpic, Bohunic, Starého Lískovce, </a:t>
            </a:r>
          </a:p>
          <a:p>
            <a:r>
              <a:rPr lang="cs-CZ" sz="2600" dirty="0" smtClean="0">
                <a:latin typeface="Comic Sans MS" pitchFamily="66" charset="0"/>
              </a:rPr>
              <a:t>  </a:t>
            </a:r>
            <a:r>
              <a:rPr lang="cs-CZ" sz="2600" dirty="0" err="1" smtClean="0">
                <a:latin typeface="Comic Sans MS" pitchFamily="66" charset="0"/>
              </a:rPr>
              <a:t>Modřic</a:t>
            </a:r>
            <a:r>
              <a:rPr lang="cs-CZ" sz="2600" dirty="0" smtClean="0">
                <a:latin typeface="Comic Sans MS" pitchFamily="66" charset="0"/>
              </a:rPr>
              <a:t> a Starého Brna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B: část Komárova, střed města, část Starého Brna, </a:t>
            </a:r>
          </a:p>
          <a:p>
            <a:r>
              <a:rPr lang="cs-CZ" sz="2600" dirty="0" smtClean="0">
                <a:latin typeface="Comic Sans MS" pitchFamily="66" charset="0"/>
              </a:rPr>
              <a:t>  Nový Lískovec, Kohoutovice, Jundrov, </a:t>
            </a:r>
            <a:r>
              <a:rPr lang="cs-CZ" sz="2600" dirty="0" err="1" smtClean="0">
                <a:latin typeface="Comic Sans MS" pitchFamily="66" charset="0"/>
              </a:rPr>
              <a:t>Žabovřesky</a:t>
            </a:r>
            <a:r>
              <a:rPr lang="cs-CZ" sz="2600" dirty="0" smtClean="0">
                <a:latin typeface="Comic Sans MS" pitchFamily="66" charset="0"/>
              </a:rPr>
              <a:t>,   </a:t>
            </a:r>
          </a:p>
          <a:p>
            <a:r>
              <a:rPr lang="cs-CZ" sz="2600" dirty="0" smtClean="0">
                <a:latin typeface="Comic Sans MS" pitchFamily="66" charset="0"/>
              </a:rPr>
              <a:t>  Komín, oblast Jiráskovy čtvrti, Bystrc, </a:t>
            </a:r>
            <a:r>
              <a:rPr lang="cs-CZ" sz="2600" dirty="0" err="1" smtClean="0">
                <a:latin typeface="Comic Sans MS" pitchFamily="66" charset="0"/>
              </a:rPr>
              <a:t>Kníničky</a:t>
            </a:r>
            <a:r>
              <a:rPr lang="cs-CZ" sz="2600" dirty="0" smtClean="0">
                <a:latin typeface="Comic Sans MS" pitchFamily="66" charset="0"/>
              </a:rPr>
              <a:t> a  </a:t>
            </a:r>
          </a:p>
          <a:p>
            <a:r>
              <a:rPr lang="cs-CZ" sz="2600" dirty="0" smtClean="0">
                <a:latin typeface="Comic Sans MS" pitchFamily="66" charset="0"/>
              </a:rPr>
              <a:t>  zástavbu v  oblasti Brněnské přehrady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C: Královo Pole, </a:t>
            </a:r>
            <a:r>
              <a:rPr lang="cs-CZ" sz="2600" dirty="0" err="1" smtClean="0">
                <a:latin typeface="Comic Sans MS" pitchFamily="66" charset="0"/>
              </a:rPr>
              <a:t>Medlánky</a:t>
            </a:r>
            <a:r>
              <a:rPr lang="cs-CZ" sz="2600" dirty="0" smtClean="0">
                <a:latin typeface="Comic Sans MS" pitchFamily="66" charset="0"/>
              </a:rPr>
              <a:t>, </a:t>
            </a:r>
            <a:r>
              <a:rPr lang="cs-CZ" sz="2600" dirty="0" err="1" smtClean="0">
                <a:latin typeface="Comic Sans MS" pitchFamily="66" charset="0"/>
              </a:rPr>
              <a:t>Řečkovice</a:t>
            </a:r>
            <a:r>
              <a:rPr lang="cs-CZ" sz="2600" dirty="0" smtClean="0">
                <a:latin typeface="Comic Sans MS" pitchFamily="66" charset="0"/>
              </a:rPr>
              <a:t>, Lesná, </a:t>
            </a:r>
          </a:p>
          <a:p>
            <a:r>
              <a:rPr lang="cs-CZ" sz="2600" dirty="0" smtClean="0">
                <a:latin typeface="Comic Sans MS" pitchFamily="66" charset="0"/>
              </a:rPr>
              <a:t>  </a:t>
            </a:r>
            <a:r>
              <a:rPr lang="cs-CZ" sz="2600" dirty="0" err="1" smtClean="0">
                <a:latin typeface="Comic Sans MS" pitchFamily="66" charset="0"/>
              </a:rPr>
              <a:t>Kuřim</a:t>
            </a:r>
            <a:endParaRPr lang="cs-CZ" sz="26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D: pravý břeh řeky Svitavy, </a:t>
            </a:r>
            <a:r>
              <a:rPr lang="cs-CZ" sz="2600" dirty="0" err="1" smtClean="0">
                <a:latin typeface="Comic Sans MS" pitchFamily="66" charset="0"/>
              </a:rPr>
              <a:t>Komárov</a:t>
            </a:r>
            <a:r>
              <a:rPr lang="cs-CZ" sz="2600" dirty="0" smtClean="0">
                <a:latin typeface="Comic Sans MS" pitchFamily="66" charset="0"/>
              </a:rPr>
              <a:t>, Zábrdovice, </a:t>
            </a:r>
          </a:p>
          <a:p>
            <a:r>
              <a:rPr lang="cs-CZ" sz="2600" dirty="0" smtClean="0">
                <a:latin typeface="Comic Sans MS" pitchFamily="66" charset="0"/>
              </a:rPr>
              <a:t>  Černá Pole a Husovice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351314" y="235131"/>
            <a:ext cx="529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Kmenové stoky</a:t>
            </a:r>
            <a:endParaRPr lang="cs-CZ" sz="4000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70709" y="1410789"/>
            <a:ext cx="84908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600" dirty="0" smtClean="0"/>
              <a:t> </a:t>
            </a:r>
            <a:r>
              <a:rPr lang="cs-CZ" sz="2600" dirty="0" smtClean="0">
                <a:latin typeface="Comic Sans MS" pitchFamily="66" charset="0"/>
              </a:rPr>
              <a:t>E: levý břeh Svitavy , Ivanovice, </a:t>
            </a:r>
            <a:r>
              <a:rPr lang="cs-CZ" sz="2600" dirty="0" err="1" smtClean="0">
                <a:latin typeface="Comic Sans MS" pitchFamily="66" charset="0"/>
              </a:rPr>
              <a:t>Černovice</a:t>
            </a:r>
            <a:r>
              <a:rPr lang="cs-CZ" sz="2600" dirty="0" smtClean="0">
                <a:latin typeface="Comic Sans MS" pitchFamily="66" charset="0"/>
              </a:rPr>
              <a:t>, části </a:t>
            </a:r>
          </a:p>
          <a:p>
            <a:r>
              <a:rPr lang="cs-CZ" sz="2600" dirty="0" smtClean="0">
                <a:latin typeface="Comic Sans MS" pitchFamily="66" charset="0"/>
              </a:rPr>
              <a:t>  Slatiny, Juliánova, </a:t>
            </a:r>
            <a:r>
              <a:rPr lang="cs-CZ" sz="2600" dirty="0" err="1" smtClean="0">
                <a:latin typeface="Comic Sans MS" pitchFamily="66" charset="0"/>
              </a:rPr>
              <a:t>Židenic</a:t>
            </a:r>
            <a:r>
              <a:rPr lang="cs-CZ" sz="2600" dirty="0" smtClean="0">
                <a:latin typeface="Comic Sans MS" pitchFamily="66" charset="0"/>
              </a:rPr>
              <a:t>, Maloměřic, </a:t>
            </a:r>
            <a:r>
              <a:rPr lang="cs-CZ" sz="2600" dirty="0" err="1" smtClean="0">
                <a:latin typeface="Comic Sans MS" pitchFamily="66" charset="0"/>
              </a:rPr>
              <a:t>Obřan</a:t>
            </a:r>
            <a:endParaRPr lang="cs-CZ" sz="26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F: odkanalizuje území Chrlic, Holásek, </a:t>
            </a:r>
            <a:r>
              <a:rPr lang="cs-CZ" sz="2600" dirty="0" err="1" smtClean="0">
                <a:latin typeface="Comic Sans MS" pitchFamily="66" charset="0"/>
              </a:rPr>
              <a:t>Tuřan</a:t>
            </a:r>
            <a:r>
              <a:rPr lang="cs-CZ" sz="2600" dirty="0" smtClean="0">
                <a:latin typeface="Comic Sans MS" pitchFamily="66" charset="0"/>
              </a:rPr>
              <a:t>, části </a:t>
            </a:r>
          </a:p>
          <a:p>
            <a:r>
              <a:rPr lang="cs-CZ" sz="2600" dirty="0" smtClean="0">
                <a:latin typeface="Comic Sans MS" pitchFamily="66" charset="0"/>
              </a:rPr>
              <a:t>  Brněnských Ivanovic, Slatiny a Líšně, </a:t>
            </a:r>
            <a:r>
              <a:rPr lang="cs-CZ" sz="2600" dirty="0" err="1" smtClean="0">
                <a:latin typeface="Comic Sans MS" pitchFamily="66" charset="0"/>
              </a:rPr>
              <a:t>Šlapanic</a:t>
            </a:r>
            <a:r>
              <a:rPr lang="cs-CZ" sz="2600" dirty="0" smtClean="0">
                <a:latin typeface="Comic Sans MS" pitchFamily="66" charset="0"/>
              </a:rPr>
              <a:t>, </a:t>
            </a:r>
          </a:p>
          <a:p>
            <a:r>
              <a:rPr lang="cs-CZ" sz="2600" dirty="0" smtClean="0">
                <a:latin typeface="Comic Sans MS" pitchFamily="66" charset="0"/>
              </a:rPr>
              <a:t>  </a:t>
            </a:r>
            <a:r>
              <a:rPr lang="cs-CZ" sz="2600" dirty="0" err="1" smtClean="0">
                <a:latin typeface="Comic Sans MS" pitchFamily="66" charset="0"/>
              </a:rPr>
              <a:t>Bedřichovic</a:t>
            </a:r>
            <a:r>
              <a:rPr lang="cs-CZ" sz="2600" dirty="0" smtClean="0">
                <a:latin typeface="Comic Sans MS" pitchFamily="66" charset="0"/>
              </a:rPr>
              <a:t>, Podolí a dalších obcí východně od Brna</a:t>
            </a:r>
          </a:p>
          <a:p>
            <a:pPr>
              <a:buFont typeface="Arial" pitchFamily="34" charset="0"/>
              <a:buChar char="•"/>
            </a:pPr>
            <a:endParaRPr lang="cs-CZ" sz="2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351314" y="235131"/>
            <a:ext cx="529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Kmenové stoky</a:t>
            </a:r>
            <a:endParaRPr lang="cs-CZ" sz="4000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9631" y="3529288"/>
            <a:ext cx="5227455" cy="31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940526" y="1097280"/>
            <a:ext cx="849085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600" dirty="0" smtClean="0"/>
              <a:t> </a:t>
            </a:r>
            <a:r>
              <a:rPr lang="cs-CZ" sz="2600" dirty="0" smtClean="0">
                <a:latin typeface="Comic Sans MS" pitchFamily="66" charset="0"/>
              </a:rPr>
              <a:t>Vytáhnou z vody všechno větší než 6 mm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Za rok se vytáhne 1000 tun odpadu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Dříve bylo všechno v řekách. Když klesla voda, </a:t>
            </a:r>
          </a:p>
          <a:p>
            <a:r>
              <a:rPr lang="cs-CZ" sz="2600" dirty="0" smtClean="0">
                <a:latin typeface="Comic Sans MS" pitchFamily="66" charset="0"/>
              </a:rPr>
              <a:t>  všechno bylo na keřících…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Denně se vytěží až 2 kontejnery tuku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Každou hodinu berou zaměstnanci vzorek vody, aby </a:t>
            </a:r>
          </a:p>
          <a:p>
            <a:r>
              <a:rPr lang="cs-CZ" sz="2600" dirty="0" smtClean="0">
                <a:latin typeface="Comic Sans MS" pitchFamily="66" charset="0"/>
              </a:rPr>
              <a:t>  zjistili, jestli je voda dobře vyčištěná.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Comic Sans MS" pitchFamily="66" charset="0"/>
              </a:rPr>
              <a:t> Jednou byla v česlech nalezena i mrtvola </a:t>
            </a:r>
            <a:r>
              <a:rPr lang="cs-CZ" sz="2800" dirty="0" smtClean="0">
                <a:latin typeface="Comic Sans MS" pitchFamily="66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cs-CZ" sz="2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351314" y="235131"/>
            <a:ext cx="529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>
                <a:solidFill>
                  <a:schemeClr val="accent1"/>
                </a:solidFill>
                <a:latin typeface="Comic Sans MS" pitchFamily="66" charset="0"/>
              </a:rPr>
              <a:t>Česle</a:t>
            </a:r>
            <a:endParaRPr lang="cs-CZ" sz="4000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36866" name="Picture 2" descr="http://old.bmto.cz/old/obrazky/SC_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2867" y="3475353"/>
            <a:ext cx="3606528" cy="3225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838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273</TotalTime>
  <Words>1102</Words>
  <Application>Microsoft Office PowerPoint</Application>
  <PresentationFormat>Vlastní</PresentationFormat>
  <Paragraphs>176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Faseta</vt:lpstr>
      <vt:lpstr>Projektový týden kvart 2015 - Zeměpis</vt:lpstr>
      <vt:lpstr>Projektový týden – den první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Projektový týden – den druhý</vt:lpstr>
      <vt:lpstr>Na ospalce ohledy nebereme. Začínáme!</vt:lpstr>
      <vt:lpstr>První dvě praktické části</vt:lpstr>
      <vt:lpstr>Buzola - popis</vt:lpstr>
      <vt:lpstr>Jak zacházet s buzolou: určení směru podle pochodového úhlu (azimutu)</vt:lpstr>
      <vt:lpstr>Jak zacházet s buzolou - určení pochodového úhlu (azimutu)</vt:lpstr>
      <vt:lpstr>Orientační pochod</vt:lpstr>
      <vt:lpstr>Takový okruh jsme běželi</vt:lpstr>
      <vt:lpstr>Tady se už někdo moc těší</vt:lpstr>
      <vt:lpstr>A někdo zase ne </vt:lpstr>
      <vt:lpstr>Projektový týden – den třetí</vt:lpstr>
      <vt:lpstr>Plán cesty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Projektový týden – den čtvrtý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Projektový týden – den druhý</dc:title>
  <dc:creator>Ondřej</dc:creator>
  <cp:lastModifiedBy>Renata Fojtu</cp:lastModifiedBy>
  <cp:revision>45</cp:revision>
  <dcterms:created xsi:type="dcterms:W3CDTF">2015-09-20T17:23:06Z</dcterms:created>
  <dcterms:modified xsi:type="dcterms:W3CDTF">2015-09-25T07:04:19Z</dcterms:modified>
</cp:coreProperties>
</file>